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9"/>
  </p:notesMasterIdLst>
  <p:sldIdLst>
    <p:sldId id="444" r:id="rId2"/>
    <p:sldId id="445" r:id="rId3"/>
    <p:sldId id="261" r:id="rId4"/>
    <p:sldId id="264" r:id="rId5"/>
    <p:sldId id="271" r:id="rId6"/>
    <p:sldId id="466" r:id="rId7"/>
    <p:sldId id="467" r:id="rId8"/>
    <p:sldId id="453" r:id="rId9"/>
    <p:sldId id="468" r:id="rId10"/>
    <p:sldId id="277" r:id="rId11"/>
    <p:sldId id="280" r:id="rId12"/>
    <p:sldId id="282" r:id="rId13"/>
    <p:sldId id="284" r:id="rId14"/>
    <p:sldId id="285" r:id="rId15"/>
    <p:sldId id="434" r:id="rId16"/>
    <p:sldId id="435" r:id="rId17"/>
    <p:sldId id="454" r:id="rId18"/>
    <p:sldId id="446" r:id="rId19"/>
    <p:sldId id="455" r:id="rId20"/>
    <p:sldId id="287" r:id="rId21"/>
    <p:sldId id="447" r:id="rId22"/>
    <p:sldId id="306" r:id="rId23"/>
    <p:sldId id="469" r:id="rId24"/>
    <p:sldId id="456" r:id="rId25"/>
    <p:sldId id="312" r:id="rId26"/>
    <p:sldId id="315" r:id="rId27"/>
    <p:sldId id="316" r:id="rId28"/>
    <p:sldId id="318" r:id="rId29"/>
    <p:sldId id="448" r:id="rId30"/>
    <p:sldId id="324" r:id="rId31"/>
    <p:sldId id="328" r:id="rId32"/>
    <p:sldId id="462" r:id="rId33"/>
    <p:sldId id="335" r:id="rId34"/>
    <p:sldId id="449" r:id="rId35"/>
    <p:sldId id="340" r:id="rId36"/>
    <p:sldId id="341" r:id="rId37"/>
    <p:sldId id="463" r:id="rId38"/>
    <p:sldId id="464" r:id="rId39"/>
    <p:sldId id="343" r:id="rId40"/>
    <p:sldId id="465" r:id="rId41"/>
    <p:sldId id="344" r:id="rId42"/>
    <p:sldId id="345" r:id="rId43"/>
    <p:sldId id="348" r:id="rId44"/>
    <p:sldId id="450" r:id="rId45"/>
    <p:sldId id="355" r:id="rId46"/>
    <p:sldId id="357" r:id="rId47"/>
    <p:sldId id="457" r:id="rId48"/>
    <p:sldId id="359" r:id="rId49"/>
    <p:sldId id="451" r:id="rId50"/>
    <p:sldId id="363" r:id="rId51"/>
    <p:sldId id="470" r:id="rId52"/>
    <p:sldId id="366" r:id="rId53"/>
    <p:sldId id="368" r:id="rId54"/>
    <p:sldId id="370" r:id="rId55"/>
    <p:sldId id="371" r:id="rId56"/>
    <p:sldId id="374" r:id="rId57"/>
    <p:sldId id="375" r:id="rId58"/>
    <p:sldId id="377" r:id="rId59"/>
    <p:sldId id="378" r:id="rId60"/>
    <p:sldId id="380" r:id="rId61"/>
    <p:sldId id="452" r:id="rId62"/>
    <p:sldId id="458" r:id="rId63"/>
    <p:sldId id="471" r:id="rId64"/>
    <p:sldId id="385" r:id="rId65"/>
    <p:sldId id="386" r:id="rId66"/>
    <p:sldId id="389" r:id="rId67"/>
    <p:sldId id="472" r:id="rId68"/>
    <p:sldId id="443" r:id="rId69"/>
    <p:sldId id="400" r:id="rId70"/>
    <p:sldId id="401" r:id="rId71"/>
    <p:sldId id="402" r:id="rId72"/>
    <p:sldId id="403" r:id="rId73"/>
    <p:sldId id="405" r:id="rId74"/>
    <p:sldId id="407" r:id="rId75"/>
    <p:sldId id="408" r:id="rId76"/>
    <p:sldId id="412" r:id="rId77"/>
    <p:sldId id="459" r:id="rId78"/>
    <p:sldId id="414" r:id="rId79"/>
    <p:sldId id="415" r:id="rId80"/>
    <p:sldId id="416" r:id="rId81"/>
    <p:sldId id="419" r:id="rId82"/>
    <p:sldId id="420" r:id="rId83"/>
    <p:sldId id="424" r:id="rId84"/>
    <p:sldId id="426" r:id="rId85"/>
    <p:sldId id="428" r:id="rId86"/>
    <p:sldId id="430" r:id="rId87"/>
    <p:sldId id="473" r:id="rId88"/>
  </p:sldIdLst>
  <p:sldSz cx="9144000" cy="6858000" type="screen4x3"/>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1440"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4E7670-8681-4096-A782-92BC937FB311}" type="datetimeFigureOut">
              <a:rPr lang="en-US" smtClean="0"/>
              <a:pPr/>
              <a:t>2/17/2024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E1A286-05FA-4926-A6DD-99C57C6D53F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5FC8D7-FCC6-4B78-9090-9A5D534CC1AE}" type="slidenum">
              <a:rPr lang="en-US" smtClean="0"/>
              <a:pPr/>
              <a:t>63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x-none"/>
          </a:p>
        </p:txBody>
      </p:sp>
      <p:sp>
        <p:nvSpPr>
          <p:cNvPr id="4" name="Date Placeholder 3"/>
          <p:cNvSpPr>
            <a:spLocks noGrp="1"/>
          </p:cNvSpPr>
          <p:nvPr>
            <p:ph type="dt" sz="half" idx="10"/>
          </p:nvPr>
        </p:nvSpPr>
        <p:spPr/>
        <p:txBody>
          <a:bodyPr/>
          <a:lstStyle/>
          <a:p>
            <a:fld id="{1C727CDA-F20E-4550-B9B1-B594D4999944}"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1888576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1C727CDA-F20E-4550-B9B1-B594D4999944}"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2625836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1C727CDA-F20E-4550-B9B1-B594D4999944}"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1979093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1C727CDA-F20E-4550-B9B1-B594D4999944}"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1223740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727CDA-F20E-4550-B9B1-B594D4999944}"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4069623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Date Placeholder 4"/>
          <p:cNvSpPr>
            <a:spLocks noGrp="1"/>
          </p:cNvSpPr>
          <p:nvPr>
            <p:ph type="dt" sz="half" idx="10"/>
          </p:nvPr>
        </p:nvSpPr>
        <p:spPr/>
        <p:txBody>
          <a:bodyPr/>
          <a:lstStyle/>
          <a:p>
            <a:fld id="{1C727CDA-F20E-4550-B9B1-B594D4999944}"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2421580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Date Placeholder 6"/>
          <p:cNvSpPr>
            <a:spLocks noGrp="1"/>
          </p:cNvSpPr>
          <p:nvPr>
            <p:ph type="dt" sz="half" idx="10"/>
          </p:nvPr>
        </p:nvSpPr>
        <p:spPr/>
        <p:txBody>
          <a:bodyPr/>
          <a:lstStyle/>
          <a:p>
            <a:fld id="{1C727CDA-F20E-4550-B9B1-B594D4999944}" type="datetimeFigureOut">
              <a:rPr lang="x-none" smtClean="0"/>
              <a:pPr/>
              <a:t>2/17/2024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2414975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Date Placeholder 2"/>
          <p:cNvSpPr>
            <a:spLocks noGrp="1"/>
          </p:cNvSpPr>
          <p:nvPr>
            <p:ph type="dt" sz="half" idx="10"/>
          </p:nvPr>
        </p:nvSpPr>
        <p:spPr/>
        <p:txBody>
          <a:bodyPr/>
          <a:lstStyle/>
          <a:p>
            <a:fld id="{1C727CDA-F20E-4550-B9B1-B594D4999944}" type="datetimeFigureOut">
              <a:rPr lang="x-none" smtClean="0"/>
              <a:pPr/>
              <a:t>2/17/2024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2401880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727CDA-F20E-4550-B9B1-B594D4999944}" type="datetimeFigureOut">
              <a:rPr lang="x-none" smtClean="0"/>
              <a:pPr/>
              <a:t>2/17/2024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3938826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727CDA-F20E-4550-B9B1-B594D4999944}"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1434924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727CDA-F20E-4550-B9B1-B594D4999944}"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166057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x-non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27CDA-F20E-4550-B9B1-B594D4999944}" type="datetimeFigureOut">
              <a:rPr lang="x-none" smtClean="0"/>
              <a:pPr/>
              <a:t>2/17/2024</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BC7920-C85F-4E1A-B2A3-2F44FDECC090}" type="slidenum">
              <a:rPr lang="x-none" smtClean="0"/>
              <a:pPr/>
              <a:t>‹#›</a:t>
            </a:fld>
            <a:endParaRPr lang="x-none"/>
          </a:p>
        </p:txBody>
      </p:sp>
    </p:spTree>
    <p:extLst>
      <p:ext uri="{BB962C8B-B14F-4D97-AF65-F5344CB8AC3E}">
        <p14:creationId xmlns:p14="http://schemas.microsoft.com/office/powerpoint/2010/main" xmlns="" val="1857168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447800"/>
            <a:ext cx="9067800" cy="4419600"/>
          </a:xfrm>
        </p:spPr>
        <p:txBody>
          <a:bodyPr>
            <a:normAutofit/>
          </a:bodyPr>
          <a:lstStyle/>
          <a:p>
            <a:pPr>
              <a:defRPr/>
            </a:pPr>
            <a:r>
              <a:rPr lang="en" sz="3200" b="1" smtClean="0">
                <a:solidFill>
                  <a:srgbClr val="FF0000"/>
                </a:solidFill>
                <a:latin typeface="Palatino Linotype" pitchFamily="18" charset="0"/>
                <a:cs typeface="Arial" pitchFamily="34" charset="0"/>
              </a:rPr>
              <a:t>IASM </a:t>
            </a:r>
            <a:r>
              <a:rPr lang="sr-Latn-CS" sz="3200" b="1" dirty="0" smtClean="0">
                <a:solidFill>
                  <a:srgbClr val="FF0000"/>
                </a:solidFill>
                <a:latin typeface="Palatino Linotype" pitchFamily="18" charset="0"/>
                <a:cs typeface="Arial" pitchFamily="34" charset="0"/>
              </a:rPr>
              <a:t/>
            </a:r>
            <a:br>
              <a:rPr lang="sr-Latn-CS" sz="3200" b="1" dirty="0" smtClean="0">
                <a:solidFill>
                  <a:srgbClr val="FF0000"/>
                </a:solidFill>
                <a:latin typeface="Palatino Linotype" pitchFamily="18" charset="0"/>
                <a:cs typeface="Arial" pitchFamily="34" charset="0"/>
              </a:rPr>
            </a:br>
            <a:r>
              <a:rPr lang="en" sz="3200" b="1" dirty="0" smtClean="0">
                <a:solidFill>
                  <a:srgbClr val="FF0000"/>
                </a:solidFill>
                <a:latin typeface="Palatino Linotype" pitchFamily="18" charset="0"/>
                <a:cs typeface="Arial" pitchFamily="34" charset="0"/>
              </a:rPr>
              <a:t>Teaching unit 24</a:t>
            </a:r>
            <a:r>
              <a:rPr lang="sr-Cyrl-RS" sz="3100" dirty="0" smtClean="0">
                <a:solidFill>
                  <a:schemeClr val="bg1">
                    <a:lumMod val="50000"/>
                  </a:schemeClr>
                </a:solidFill>
                <a:latin typeface="Palatino Linotype" pitchFamily="18" charset="0"/>
                <a:cs typeface="Arial" pitchFamily="34" charset="0"/>
              </a:rPr>
              <a:t/>
            </a:r>
            <a:br>
              <a:rPr lang="sr-Cyrl-RS" sz="3100" dirty="0" smtClean="0">
                <a:solidFill>
                  <a:schemeClr val="bg1">
                    <a:lumMod val="50000"/>
                  </a:schemeClr>
                </a:solidFill>
                <a:latin typeface="Palatino Linotype" pitchFamily="18" charset="0"/>
                <a:cs typeface="Arial" pitchFamily="34" charset="0"/>
              </a:rPr>
            </a:br>
            <a:r>
              <a:rPr lang="x-none" sz="3600" b="1" dirty="0" smtClean="0">
                <a:solidFill>
                  <a:srgbClr val="FF0000"/>
                </a:solidFill>
                <a:latin typeface="Palatino Linotype" pitchFamily="18" charset="0"/>
                <a:cs typeface="Arial" pitchFamily="34" charset="0"/>
              </a:rPr>
              <a:t/>
            </a:r>
            <a:br>
              <a:rPr lang="x-none" sz="3600" b="1" dirty="0" smtClean="0">
                <a:solidFill>
                  <a:srgbClr val="FF0000"/>
                </a:solidFill>
                <a:latin typeface="Palatino Linotype" pitchFamily="18" charset="0"/>
                <a:cs typeface="Arial" pitchFamily="34" charset="0"/>
              </a:rPr>
            </a:br>
            <a:r>
              <a:rPr lang="en" sz="2000" dirty="0" smtClean="0">
                <a:latin typeface="Palatino Linotype" pitchFamily="18" charset="0"/>
                <a:cs typeface="Arial" pitchFamily="34" charset="0"/>
              </a:rPr>
              <a:t> </a:t>
            </a:r>
            <a:r>
              <a:rPr lang="en" sz="2000" dirty="0" smtClean="0">
                <a:latin typeface="Palatino Linotype" pitchFamily="18" charset="0"/>
              </a:rPr>
              <a:t>Liver cirrhosis </a:t>
            </a:r>
            <a:r>
              <a:rPr lang="x-none" sz="2000" dirty="0" smtClean="0">
                <a:latin typeface="Palatino Linotype" pitchFamily="18" charset="0"/>
              </a:rPr>
              <a:t/>
            </a:r>
            <a:br>
              <a:rPr lang="x-none" sz="2000" dirty="0" smtClean="0">
                <a:latin typeface="Palatino Linotype" pitchFamily="18" charset="0"/>
              </a:rPr>
            </a:br>
            <a:r>
              <a:rPr lang="en" sz="2000" dirty="0" smtClean="0">
                <a:latin typeface="Palatino Linotype" pitchFamily="18" charset="0"/>
              </a:rPr>
              <a:t>Portal hypertension </a:t>
            </a:r>
            <a:r>
              <a:rPr lang="x-none" sz="2000" dirty="0" smtClean="0">
                <a:latin typeface="Palatino Linotype" pitchFamily="18" charset="0"/>
              </a:rPr>
              <a:t/>
            </a:r>
            <a:br>
              <a:rPr lang="x-none" sz="2000" dirty="0" smtClean="0">
                <a:latin typeface="Palatino Linotype" pitchFamily="18" charset="0"/>
              </a:rPr>
            </a:br>
            <a:r>
              <a:rPr lang="en" sz="2000" dirty="0" smtClean="0">
                <a:latin typeface="Palatino Linotype" pitchFamily="18" charset="0"/>
              </a:rPr>
              <a:t>Renal complications of liver disease </a:t>
            </a:r>
            <a:r>
              <a:rPr lang="x-none" sz="2000" dirty="0" smtClean="0">
                <a:latin typeface="Palatino Linotype" pitchFamily="18" charset="0"/>
              </a:rPr>
              <a:t/>
            </a:r>
            <a:br>
              <a:rPr lang="x-none" sz="2000" dirty="0" smtClean="0">
                <a:latin typeface="Palatino Linotype" pitchFamily="18" charset="0"/>
              </a:rPr>
            </a:br>
            <a:r>
              <a:rPr lang="en" sz="2000" dirty="0" smtClean="0">
                <a:latin typeface="Palatino Linotype" pitchFamily="18" charset="0"/>
              </a:rPr>
              <a:t>Ascites </a:t>
            </a:r>
            <a:r>
              <a:rPr lang="x-none" sz="2000" dirty="0" smtClean="0">
                <a:latin typeface="Palatino Linotype" pitchFamily="18" charset="0"/>
              </a:rPr>
              <a:t/>
            </a:r>
            <a:br>
              <a:rPr lang="x-none" sz="2000" dirty="0" smtClean="0">
                <a:latin typeface="Palatino Linotype" pitchFamily="18" charset="0"/>
              </a:rPr>
            </a:br>
            <a:r>
              <a:rPr lang="en" sz="2000" dirty="0" smtClean="0">
                <a:latin typeface="Palatino Linotype" pitchFamily="18" charset="0"/>
              </a:rPr>
              <a:t>Spontaneous bacterial peritonitis </a:t>
            </a:r>
            <a:r>
              <a:rPr lang="x-none" sz="2000" dirty="0" smtClean="0">
                <a:latin typeface="Palatino Linotype" pitchFamily="18" charset="0"/>
              </a:rPr>
              <a:t/>
            </a:r>
            <a:br>
              <a:rPr lang="x-none" sz="2000" dirty="0" smtClean="0">
                <a:latin typeface="Palatino Linotype" pitchFamily="18" charset="0"/>
              </a:rPr>
            </a:br>
            <a:r>
              <a:rPr lang="en" sz="2000" dirty="0" smtClean="0">
                <a:latin typeface="Palatino Linotype" pitchFamily="18" charset="0"/>
              </a:rPr>
              <a:t>Hepatic encephalopathy </a:t>
            </a:r>
            <a:r>
              <a:rPr lang="x-none" sz="2000" dirty="0" smtClean="0">
                <a:latin typeface="Palatino Linotype" pitchFamily="18" charset="0"/>
              </a:rPr>
              <a:t/>
            </a:r>
            <a:br>
              <a:rPr lang="x-none" sz="2000" dirty="0" smtClean="0">
                <a:latin typeface="Palatino Linotype" pitchFamily="18" charset="0"/>
              </a:rPr>
            </a:br>
            <a:r>
              <a:rPr lang="en" sz="2000" dirty="0" smtClean="0">
                <a:latin typeface="Palatino Linotype" pitchFamily="18" charset="0"/>
              </a:rPr>
              <a:t>Liver tumors</a:t>
            </a:r>
            <a:r>
              <a:rPr lang="x-none" sz="2000" dirty="0">
                <a:latin typeface="Palatino Linotype" pitchFamily="18" charset="0"/>
              </a:rPr>
              <a:t/>
            </a:r>
            <a:br>
              <a:rPr lang="x-none" sz="2000" dirty="0">
                <a:latin typeface="Palatino Linotype" pitchFamily="18" charset="0"/>
              </a:rPr>
            </a:br>
            <a:endParaRPr lang="x-none" sz="2000" b="1" dirty="0">
              <a:latin typeface="Palatino Linotype" pitchFamily="18" charset="0"/>
            </a:endParaRPr>
          </a:p>
        </p:txBody>
      </p:sp>
      <p:sp>
        <p:nvSpPr>
          <p:cNvPr id="3" name="Subtitle 2"/>
          <p:cNvSpPr>
            <a:spLocks noGrp="1"/>
          </p:cNvSpPr>
          <p:nvPr>
            <p:ph type="subTitle" idx="1"/>
          </p:nvPr>
        </p:nvSpPr>
        <p:spPr>
          <a:xfrm>
            <a:off x="1295400" y="6019800"/>
            <a:ext cx="6400800" cy="685800"/>
          </a:xfrm>
        </p:spPr>
        <p:txBody>
          <a:bodyPr>
            <a:noAutofit/>
          </a:bodyPr>
          <a:lstStyle/>
          <a:p>
            <a:pPr lvl="0"/>
            <a:r>
              <a:rPr lang="en" b="1" dirty="0" smtClean="0">
                <a:solidFill>
                  <a:prstClr val="black"/>
                </a:solidFill>
                <a:latin typeface="Palatino Linotype" pitchFamily="18" charset="0"/>
              </a:rPr>
              <a:t>Full prof. </a:t>
            </a:r>
            <a:r>
              <a:rPr lang="en" b="1" smtClean="0">
                <a:solidFill>
                  <a:prstClr val="black"/>
                </a:solidFill>
                <a:latin typeface="Palatino Linotype" pitchFamily="18" charset="0"/>
              </a:rPr>
              <a:t>Nataša Zdravković</a:t>
            </a:r>
          </a:p>
          <a:p>
            <a:endParaRPr lang="sr-Cyrl-RS" sz="2000" dirty="0" smtClean="0">
              <a:solidFill>
                <a:schemeClr val="bg1">
                  <a:lumMod val="50000"/>
                </a:schemeClr>
              </a:solidFill>
              <a:latin typeface="Palatino Linotype" pitchFamily="18" charset="0"/>
            </a:endParaRPr>
          </a:p>
        </p:txBody>
      </p:sp>
      <p:pic>
        <p:nvPicPr>
          <p:cNvPr id="8"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 xmlns:p14="http://schemas.microsoft.com/office/powerpoint/2010/main" val="830529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579438"/>
            <a:ext cx="8229600" cy="563562"/>
          </a:xfrm>
        </p:spPr>
        <p:txBody>
          <a:bodyPr>
            <a:noAutofit/>
          </a:bodyPr>
          <a:lstStyle/>
          <a:p>
            <a:pPr lvl="2" algn="ctr" rtl="0">
              <a:spcBef>
                <a:spcPct val="0"/>
              </a:spcBef>
            </a:pPr>
            <a:r>
              <a:rPr lang="en" b="1" dirty="0" err="1" smtClean="0">
                <a:latin typeface="Palatino Linotype" pitchFamily="18" charset="0"/>
              </a:rPr>
              <a:t>Portal </a:t>
            </a:r>
            <a:r>
              <a:rPr lang="en" b="1" dirty="0" smtClean="0">
                <a:latin typeface="Palatino Linotype" pitchFamily="18" charset="0"/>
              </a:rPr>
              <a:t>hypertension</a:t>
            </a:r>
            <a:r>
              <a:rPr lang="en-US" b="1" dirty="0" smtClean="0">
                <a:latin typeface="Palatino Linotype" pitchFamily="18" charset="0"/>
              </a:rPr>
              <a:t/>
            </a:r>
            <a:br>
              <a:rPr lang="en-US" b="1" dirty="0" smtClean="0">
                <a:latin typeface="Palatino Linotype" pitchFamily="18" charset="0"/>
              </a:rPr>
            </a:br>
            <a:endParaRPr lang="en-US" b="1" dirty="0" smtClean="0"/>
          </a:p>
        </p:txBody>
      </p:sp>
      <p:sp>
        <p:nvSpPr>
          <p:cNvPr id="61443" name="Rectangle 3"/>
          <p:cNvSpPr>
            <a:spLocks noGrp="1" noChangeArrowheads="1"/>
          </p:cNvSpPr>
          <p:nvPr>
            <p:ph type="body" idx="1"/>
          </p:nvPr>
        </p:nvSpPr>
        <p:spPr>
          <a:xfrm>
            <a:off x="-1371600" y="990600"/>
            <a:ext cx="8229600" cy="4495800"/>
          </a:xfrm>
        </p:spPr>
        <p:txBody>
          <a:bodyPr>
            <a:normAutofit/>
          </a:bodyPr>
          <a:lstStyle/>
          <a:p>
            <a:pPr lvl="3">
              <a:lnSpc>
                <a:spcPct val="150000"/>
              </a:lnSpc>
              <a:buFont typeface="Arial" pitchFamily="34" charset="0"/>
              <a:buChar char="•"/>
            </a:pPr>
            <a:r>
              <a:rPr lang="en" sz="1600" b="1" smtClean="0">
                <a:latin typeface="Palatino Linotype" pitchFamily="18" charset="0"/>
              </a:rPr>
              <a:t>Ascites</a:t>
            </a:r>
            <a:r>
              <a:rPr lang="en" sz="1600" b="1" dirty="0" smtClean="0">
                <a:latin typeface="Palatino Linotype" pitchFamily="18" charset="0"/>
              </a:rPr>
              <a:t> </a:t>
            </a:r>
            <a:r>
              <a:rPr lang="en" sz="1600" dirty="0" smtClean="0">
                <a:latin typeface="Palatino Linotype" pitchFamily="18" charset="0"/>
              </a:rPr>
              <a:t>(free fluid in the abdomen)</a:t>
            </a:r>
            <a:endParaRPr lang="en-US" sz="1600" b="1" dirty="0" smtClean="0">
              <a:latin typeface="Palatino Linotype" pitchFamily="18" charset="0"/>
            </a:endParaRPr>
          </a:p>
          <a:p>
            <a:pPr lvl="3">
              <a:lnSpc>
                <a:spcPct val="150000"/>
              </a:lnSpc>
              <a:buFont typeface="Arial" pitchFamily="34" charset="0"/>
              <a:buChar char="•"/>
            </a:pPr>
            <a:r>
              <a:rPr lang="en" sz="1600" b="1" smtClean="0">
                <a:latin typeface="Palatino Linotype" pitchFamily="18" charset="0"/>
              </a:rPr>
              <a:t>Development </a:t>
            </a:r>
            <a:r>
              <a:rPr lang="en" sz="1600" b="1" dirty="0" smtClean="0">
                <a:latin typeface="Palatino Linotype" pitchFamily="18" charset="0"/>
              </a:rPr>
              <a:t>of collateral circulation</a:t>
            </a:r>
            <a:endParaRPr lang="en-US" sz="1600" b="1" dirty="0" smtClean="0">
              <a:latin typeface="Palatino Linotype" pitchFamily="18" charset="0"/>
            </a:endParaRPr>
          </a:p>
          <a:p>
            <a:pPr lvl="4">
              <a:lnSpc>
                <a:spcPct val="150000"/>
              </a:lnSpc>
              <a:buFont typeface="Arial" pitchFamily="34" charset="0"/>
              <a:buChar char="•"/>
            </a:pPr>
            <a:r>
              <a:rPr lang="en" sz="1600" smtClean="0">
                <a:latin typeface="Palatino Linotype" pitchFamily="18" charset="0"/>
              </a:rPr>
              <a:t>varicose veins</a:t>
            </a:r>
            <a:endParaRPr lang="en-US" sz="1600" dirty="0" smtClean="0">
              <a:latin typeface="Palatino Linotype" pitchFamily="18" charset="0"/>
            </a:endParaRPr>
          </a:p>
          <a:p>
            <a:pPr lvl="4">
              <a:lnSpc>
                <a:spcPct val="150000"/>
              </a:lnSpc>
              <a:buFont typeface="Arial" pitchFamily="34" charset="0"/>
              <a:buChar char="•"/>
            </a:pPr>
            <a:r>
              <a:rPr lang="en" sz="1600" dirty="0" smtClean="0">
                <a:latin typeface="Palatino Linotype" pitchFamily="18" charset="0"/>
              </a:rPr>
              <a:t>caput </a:t>
            </a:r>
            <a:r>
              <a:rPr lang="en" sz="1600" dirty="0" err="1" smtClean="0">
                <a:latin typeface="Palatino Linotype" pitchFamily="18" charset="0"/>
              </a:rPr>
              <a:t>Medusae </a:t>
            </a:r>
            <a:r>
              <a:rPr lang="en" sz="1600" smtClean="0">
                <a:latin typeface="Palatino Linotype" pitchFamily="18" charset="0"/>
              </a:rPr>
              <a:t>- </a:t>
            </a:r>
            <a:r>
              <a:rPr lang="en" sz="1600" dirty="0" smtClean="0">
                <a:latin typeface="Palatino Linotype" pitchFamily="18" charset="0"/>
              </a:rPr>
              <a:t>dilated veins around the navel </a:t>
            </a:r>
            <a:r>
              <a:rPr lang="en" sz="1600" smtClean="0">
                <a:latin typeface="Palatino Linotype" pitchFamily="18" charset="0"/>
              </a:rPr>
              <a:t>( </a:t>
            </a:r>
            <a:r>
              <a:rPr lang="en" sz="1600" dirty="0" smtClean="0">
                <a:latin typeface="Palatino Linotype" pitchFamily="18" charset="0"/>
              </a:rPr>
              <a:t>collateral circulation - </a:t>
            </a:r>
            <a:r>
              <a:rPr lang="en" sz="1600" smtClean="0">
                <a:latin typeface="Palatino Linotype" pitchFamily="18" charset="0"/>
              </a:rPr>
              <a:t>spontaneous </a:t>
            </a:r>
            <a:r>
              <a:rPr lang="en" sz="1600" dirty="0" err="1" smtClean="0">
                <a:latin typeface="Palatino Linotype" pitchFamily="18" charset="0"/>
              </a:rPr>
              <a:t>portal </a:t>
            </a:r>
            <a:r>
              <a:rPr lang="en" sz="1600" dirty="0" smtClean="0">
                <a:latin typeface="Palatino Linotype" pitchFamily="18" charset="0"/>
              </a:rPr>
              <a:t>system </a:t>
            </a:r>
            <a:r>
              <a:rPr lang="en" sz="1600" dirty="0" err="1" smtClean="0">
                <a:latin typeface="Palatino Linotype" pitchFamily="18" charset="0"/>
              </a:rPr>
              <a:t>shunt </a:t>
            </a:r>
            <a:r>
              <a:rPr lang="en" sz="1600" dirty="0" smtClean="0">
                <a:latin typeface="Palatino Linotype" pitchFamily="18" charset="0"/>
              </a:rPr>
              <a:t>between </a:t>
            </a:r>
            <a:r>
              <a:rPr lang="en" sz="1600" dirty="0" err="1" smtClean="0">
                <a:latin typeface="Palatino Linotype" pitchFamily="18" charset="0"/>
              </a:rPr>
              <a:t>the umbilical </a:t>
            </a:r>
            <a:r>
              <a:rPr lang="en" sz="1600" dirty="0" smtClean="0">
                <a:latin typeface="Palatino Linotype" pitchFamily="18" charset="0"/>
              </a:rPr>
              <a:t>vein and </a:t>
            </a:r>
            <a:r>
              <a:rPr lang="en" sz="1600" dirty="0" err="1" smtClean="0">
                <a:latin typeface="Palatino Linotype" pitchFamily="18" charset="0"/>
              </a:rPr>
              <a:t>superficial</a:t>
            </a:r>
            <a:r>
              <a:rPr lang="en" sz="1600" dirty="0" smtClean="0">
                <a:latin typeface="Palatino Linotype" pitchFamily="18" charset="0"/>
              </a:rPr>
              <a:t> </a:t>
            </a:r>
            <a:r>
              <a:rPr lang="en" sz="1600" err="1" smtClean="0">
                <a:latin typeface="Palatino Linotype" pitchFamily="18" charset="0"/>
              </a:rPr>
              <a:t>epigastric </a:t>
            </a:r>
            <a:r>
              <a:rPr lang="en" sz="1600" smtClean="0">
                <a:latin typeface="Palatino Linotype" pitchFamily="18" charset="0"/>
              </a:rPr>
              <a:t>veins </a:t>
            </a:r>
            <a:r>
              <a:rPr lang="en" sz="1600" dirty="0" smtClean="0">
                <a:latin typeface="Palatino Linotype" pitchFamily="18" charset="0"/>
              </a:rPr>
              <a:t>;</a:t>
            </a:r>
            <a:r>
              <a:rPr lang="en" sz="1600" smtClean="0">
                <a:latin typeface="Palatino Linotype" pitchFamily="18" charset="0"/>
              </a:rPr>
              <a:t> </a:t>
            </a:r>
            <a:r>
              <a:rPr lang="en" sz="1600" dirty="0" smtClean="0">
                <a:latin typeface="Palatino Linotype" pitchFamily="18" charset="0"/>
              </a:rPr>
              <a:t>if a murmur is heard over </a:t>
            </a:r>
            <a:r>
              <a:rPr lang="en" sz="1600" dirty="0" err="1" smtClean="0">
                <a:latin typeface="Palatino Linotype" pitchFamily="18" charset="0"/>
              </a:rPr>
              <a:t>the umbilicus </a:t>
            </a:r>
            <a:r>
              <a:rPr lang="en" sz="1600" dirty="0" smtClean="0">
                <a:latin typeface="Palatino Linotype" pitchFamily="18" charset="0"/>
              </a:rPr>
              <a:t>due to a wide open </a:t>
            </a:r>
            <a:r>
              <a:rPr lang="en" sz="1600" dirty="0" err="1" smtClean="0">
                <a:latin typeface="Palatino Linotype" pitchFamily="18" charset="0"/>
              </a:rPr>
              <a:t>umbilical </a:t>
            </a:r>
            <a:r>
              <a:rPr lang="en" sz="1600" dirty="0" smtClean="0">
                <a:latin typeface="Palatino Linotype" pitchFamily="18" charset="0"/>
              </a:rPr>
              <a:t>vein </a:t>
            </a:r>
            <a:r>
              <a:rPr lang="en" sz="1600" dirty="0" err="1" smtClean="0">
                <a:latin typeface="Palatino Linotype" pitchFamily="18" charset="0"/>
              </a:rPr>
              <a:t>- Cruveilhier </a:t>
            </a:r>
            <a:r>
              <a:rPr lang="en" sz="1600" dirty="0" smtClean="0">
                <a:latin typeface="Palatino Linotype" pitchFamily="18" charset="0"/>
              </a:rPr>
              <a:t>- </a:t>
            </a:r>
            <a:r>
              <a:rPr lang="en" sz="1600" dirty="0" err="1" smtClean="0">
                <a:latin typeface="Palatino Linotype" pitchFamily="18" charset="0"/>
              </a:rPr>
              <a:t>Baumgarten </a:t>
            </a:r>
            <a:r>
              <a:rPr lang="en" sz="1600" dirty="0" smtClean="0">
                <a:latin typeface="Palatino Linotype" pitchFamily="18" charset="0"/>
              </a:rPr>
              <a:t>syndrome)</a:t>
            </a:r>
            <a:endParaRPr lang="en-US" sz="1600" dirty="0" smtClean="0">
              <a:latin typeface="Palatino Linotype" pitchFamily="18" charset="0"/>
            </a:endParaRPr>
          </a:p>
          <a:p>
            <a:pPr lvl="4">
              <a:lnSpc>
                <a:spcPct val="150000"/>
              </a:lnSpc>
              <a:buFont typeface="Arial" pitchFamily="34" charset="0"/>
              <a:buChar char="•"/>
            </a:pPr>
            <a:r>
              <a:rPr lang="en" sz="1600" dirty="0" smtClean="0">
                <a:latin typeface="Palatino Linotype" pitchFamily="18" charset="0"/>
              </a:rPr>
              <a:t>hemorrhoids</a:t>
            </a:r>
            <a:endParaRPr lang="en-US" sz="1600" dirty="0" smtClean="0">
              <a:latin typeface="Palatino Linotype" pitchFamily="18" charset="0"/>
            </a:endParaRPr>
          </a:p>
          <a:p>
            <a:pPr lvl="3">
              <a:lnSpc>
                <a:spcPct val="150000"/>
              </a:lnSpc>
              <a:buFont typeface="Arial" pitchFamily="34" charset="0"/>
              <a:buChar char="•"/>
            </a:pPr>
            <a:r>
              <a:rPr lang="en" sz="1600" b="1" dirty="0" err="1">
                <a:latin typeface="Palatino Linotype" pitchFamily="18" charset="0"/>
              </a:rPr>
              <a:t>With </a:t>
            </a:r>
            <a:r>
              <a:rPr lang="en" sz="1600" b="1" dirty="0" err="1" smtClean="0">
                <a:latin typeface="Palatino Linotype" pitchFamily="18" charset="0"/>
              </a:rPr>
              <a:t>plenomegaly</a:t>
            </a:r>
            <a:endParaRPr lang="en-US" sz="1600" b="1" dirty="0" smtClean="0">
              <a:latin typeface="Palatino Linotype" pitchFamily="18" charset="0"/>
            </a:endParaRPr>
          </a:p>
          <a:p>
            <a:pPr lvl="4">
              <a:lnSpc>
                <a:spcPct val="150000"/>
              </a:lnSpc>
              <a:buFont typeface="Arial" pitchFamily="34" charset="0"/>
              <a:buChar char="•"/>
            </a:pPr>
            <a:r>
              <a:rPr lang="en" sz="1600" dirty="0" smtClean="0">
                <a:latin typeface="Palatino Linotype" pitchFamily="18" charset="0"/>
              </a:rPr>
              <a:t>Spleen enlarged, </a:t>
            </a:r>
            <a:r>
              <a:rPr lang="en" sz="1600" smtClean="0">
                <a:latin typeface="Palatino Linotype" pitchFamily="18" charset="0"/>
              </a:rPr>
              <a:t>up to </a:t>
            </a:r>
            <a:r>
              <a:rPr lang="en" sz="1600" dirty="0" smtClean="0">
                <a:latin typeface="Palatino Linotype" pitchFamily="18" charset="0"/>
              </a:rPr>
              <a:t>1000g</a:t>
            </a:r>
          </a:p>
        </p:txBody>
      </p:sp>
      <p:pic>
        <p:nvPicPr>
          <p:cNvPr id="4"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223000" y="4667250"/>
            <a:ext cx="2921000" cy="2190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6223000" y="4343400"/>
            <a:ext cx="2921000" cy="304800"/>
          </a:xfrm>
          <a:prstGeom prst="rect">
            <a:avLst/>
          </a:prstGeom>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5400000" scaled="1"/>
            <a:tileRect/>
          </a:gradFill>
          <a:ln>
            <a:solidFill>
              <a:srgbClr val="FF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50000"/>
              </a:spcBef>
            </a:pPr>
            <a:r>
              <a:rPr lang="en" sz="1400" b="1" dirty="0" err="1">
                <a:latin typeface="Times New Roman" charset="0"/>
              </a:rPr>
              <a:t>Varicose veins</a:t>
            </a:r>
            <a:r>
              <a:rPr lang="en" sz="1400" b="1" dirty="0">
                <a:latin typeface="Times New Roman" charset="0"/>
              </a:rPr>
              <a:t> </a:t>
            </a:r>
            <a:r>
              <a:rPr lang="en" sz="1400" b="1" dirty="0" err="1">
                <a:latin typeface="Times New Roman" charset="0"/>
              </a:rPr>
              <a:t>esophagus</a:t>
            </a:r>
            <a:endParaRPr lang="en-US" sz="1400" b="1" dirty="0">
              <a:latin typeface="Times New Roman" charset="0"/>
            </a:endParaRPr>
          </a:p>
        </p:txBody>
      </p:sp>
      <p:pic>
        <p:nvPicPr>
          <p:cNvPr id="6" name="Picture 4" descr="x001"/>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46391" y="914400"/>
            <a:ext cx="2397609"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Clinical picture</a:t>
            </a:r>
          </a:p>
        </p:txBody>
      </p:sp>
    </p:spTree>
    <p:extLst>
      <p:ext uri="{BB962C8B-B14F-4D97-AF65-F5344CB8AC3E}">
        <p14:creationId xmlns:p14="http://schemas.microsoft.com/office/powerpoint/2010/main" xmlns="" val="39130952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7500" y="879931"/>
            <a:ext cx="8763000" cy="5509200"/>
          </a:xfrm>
          <a:prstGeom prst="rect">
            <a:avLst/>
          </a:prstGeom>
          <a:noFill/>
        </p:spPr>
        <p:txBody>
          <a:bodyPr wrap="square" rtlCol="0">
            <a:spAutoFit/>
          </a:bodyPr>
          <a:lstStyle/>
          <a:p>
            <a:r>
              <a:rPr lang="en" sz="1600" b="1" dirty="0" smtClean="0">
                <a:latin typeface="Palatino Linotype" pitchFamily="18" charset="0"/>
              </a:rPr>
              <a:t>RESPIRATORY</a:t>
            </a:r>
            <a:r>
              <a:rPr lang="en" sz="1600" b="1" smtClean="0">
                <a:latin typeface="Palatino Linotype" pitchFamily="18" charset="0"/>
              </a:rPr>
              <a:t> </a:t>
            </a:r>
            <a:r>
              <a:rPr lang="en" sz="1600" b="1" dirty="0" smtClean="0">
                <a:latin typeface="Palatino Linotype" pitchFamily="18" charset="0"/>
              </a:rPr>
              <a:t>THE SYSTEM</a:t>
            </a:r>
          </a:p>
          <a:p>
            <a:pPr marL="285750" indent="-285750">
              <a:lnSpc>
                <a:spcPct val="150000"/>
              </a:lnSpc>
              <a:buFont typeface="Wingdings" pitchFamily="2" charset="2"/>
              <a:buChar char="§"/>
            </a:pPr>
            <a:r>
              <a:rPr lang="en" sz="1600" dirty="0" smtClean="0">
                <a:latin typeface="Palatino Linotype" pitchFamily="18" charset="0"/>
              </a:rPr>
              <a:t>D </a:t>
            </a:r>
            <a:r>
              <a:rPr lang="en" sz="1600" smtClean="0">
                <a:latin typeface="Palatino Linotype" pitchFamily="18" charset="0"/>
              </a:rPr>
              <a:t>dyspnea, </a:t>
            </a:r>
            <a:r>
              <a:rPr lang="en" sz="1600" dirty="0" smtClean="0">
                <a:latin typeface="Palatino Linotype" pitchFamily="18" charset="0"/>
              </a:rPr>
              <a:t>hypoxia, </a:t>
            </a:r>
            <a:r>
              <a:rPr lang="en" sz="1600" smtClean="0">
                <a:latin typeface="Palatino Linotype" pitchFamily="18" charset="0"/>
              </a:rPr>
              <a:t>cyanosis due to open intrapulmonary </a:t>
            </a:r>
            <a:r>
              <a:rPr lang="en" sz="1600" dirty="0" smtClean="0">
                <a:latin typeface="Palatino Linotype" pitchFamily="18" charset="0"/>
              </a:rPr>
              <a:t>arteriovenous fistulas </a:t>
            </a:r>
            <a:r>
              <a:rPr lang="en" sz="1600" smtClean="0">
                <a:latin typeface="Palatino Linotype" pitchFamily="18" charset="0"/>
              </a:rPr>
              <a:t>, </a:t>
            </a:r>
            <a:r>
              <a:rPr lang="en" sz="1600" dirty="0" smtClean="0">
                <a:latin typeface="Palatino Linotype" pitchFamily="18" charset="0"/>
              </a:rPr>
              <a:t>smaller </a:t>
            </a:r>
            <a:r>
              <a:rPr lang="en" sz="1600" smtClean="0">
                <a:latin typeface="Palatino Linotype" pitchFamily="18" charset="0"/>
              </a:rPr>
              <a:t>fingers</a:t>
            </a:r>
          </a:p>
          <a:p>
            <a:pPr marL="285750" indent="-285750">
              <a:lnSpc>
                <a:spcPct val="150000"/>
              </a:lnSpc>
              <a:buFont typeface="Wingdings" pitchFamily="2" charset="2"/>
              <a:buChar char="§"/>
            </a:pPr>
            <a:r>
              <a:rPr lang="en" sz="1600" dirty="0" err="1" smtClean="0">
                <a:latin typeface="Palatino Linotype" pitchFamily="18" charset="0"/>
              </a:rPr>
              <a:t>Pleural </a:t>
            </a:r>
            <a:r>
              <a:rPr lang="en" sz="1600" dirty="0" smtClean="0">
                <a:latin typeface="Palatino Linotype" pitchFamily="18" charset="0"/>
              </a:rPr>
              <a:t>effusion or </a:t>
            </a:r>
            <a:r>
              <a:rPr lang="en" sz="1600" dirty="0" err="1" smtClean="0">
                <a:latin typeface="Palatino Linotype" pitchFamily="18" charset="0"/>
              </a:rPr>
              <a:t>hepatic</a:t>
            </a:r>
            <a:r>
              <a:rPr lang="en" sz="1600" dirty="0" smtClean="0">
                <a:latin typeface="Palatino Linotype" pitchFamily="18" charset="0"/>
              </a:rPr>
              <a:t> </a:t>
            </a:r>
            <a:r>
              <a:rPr lang="en" sz="1600" dirty="0" err="1" smtClean="0">
                <a:latin typeface="Palatino Linotype" pitchFamily="18" charset="0"/>
              </a:rPr>
              <a:t>hydrothorax </a:t>
            </a:r>
            <a:r>
              <a:rPr lang="en" sz="1600" dirty="0" smtClean="0">
                <a:latin typeface="Palatino Linotype" pitchFamily="18" charset="0"/>
              </a:rPr>
              <a:t>- on the right side, due to the passage </a:t>
            </a:r>
            <a:r>
              <a:rPr lang="en" sz="1600" dirty="0" err="1" smtClean="0">
                <a:latin typeface="Palatino Linotype" pitchFamily="18" charset="0"/>
              </a:rPr>
              <a:t>of ascites </a:t>
            </a:r>
            <a:r>
              <a:rPr lang="en" sz="1600" dirty="0" smtClean="0">
                <a:latin typeface="Palatino Linotype" pitchFamily="18" charset="0"/>
              </a:rPr>
              <a:t>into </a:t>
            </a:r>
            <a:r>
              <a:rPr lang="en" sz="1600" dirty="0" err="1" smtClean="0">
                <a:latin typeface="Palatino Linotype" pitchFamily="18" charset="0"/>
              </a:rPr>
              <a:t>the preural </a:t>
            </a:r>
            <a:r>
              <a:rPr lang="en" sz="1600" dirty="0" smtClean="0">
                <a:latin typeface="Palatino Linotype" pitchFamily="18" charset="0"/>
              </a:rPr>
              <a:t>space, less often occurs </a:t>
            </a:r>
            <a:r>
              <a:rPr lang="en" sz="1600" dirty="0" err="1" smtClean="0">
                <a:latin typeface="Palatino Linotype" pitchFamily="18" charset="0"/>
              </a:rPr>
              <a:t>by transudation </a:t>
            </a:r>
            <a:r>
              <a:rPr lang="en" sz="1600" dirty="0" smtClean="0">
                <a:latin typeface="Palatino Linotype" pitchFamily="18" charset="0"/>
              </a:rPr>
              <a:t>of lymph from the thoracic </a:t>
            </a:r>
            <a:r>
              <a:rPr lang="en" sz="1600" dirty="0" err="1" smtClean="0">
                <a:latin typeface="Palatino Linotype" pitchFamily="18" charset="0"/>
              </a:rPr>
              <a:t>duct</a:t>
            </a:r>
            <a:endParaRPr lang="x-none" sz="1600" dirty="0" smtClean="0">
              <a:latin typeface="Palatino Linotype" pitchFamily="18" charset="0"/>
            </a:endParaRPr>
          </a:p>
          <a:p>
            <a:r>
              <a:rPr lang="en" sz="1600" b="1" smtClean="0">
                <a:latin typeface="Palatino Linotype" pitchFamily="18" charset="0"/>
              </a:rPr>
              <a:t>CARDIOVASCULAR </a:t>
            </a:r>
            <a:r>
              <a:rPr lang="en" sz="1600" b="1" dirty="0" smtClean="0">
                <a:latin typeface="Palatino Linotype" pitchFamily="18" charset="0"/>
              </a:rPr>
              <a:t>SYSTEM</a:t>
            </a:r>
          </a:p>
          <a:p>
            <a:pPr marL="285750" indent="-285750">
              <a:lnSpc>
                <a:spcPct val="150000"/>
              </a:lnSpc>
              <a:buFont typeface="Wingdings" pitchFamily="2" charset="2"/>
              <a:buChar char="§"/>
            </a:pPr>
            <a:r>
              <a:rPr lang="en" sz="1600" smtClean="0">
                <a:latin typeface="Palatino Linotype" pitchFamily="18" charset="0"/>
              </a:rPr>
              <a:t>Pericardial effusion </a:t>
            </a:r>
            <a:r>
              <a:rPr lang="en" sz="1600" dirty="0" smtClean="0">
                <a:latin typeface="Palatino Linotype" pitchFamily="18" charset="0"/>
              </a:rPr>
              <a:t>, </a:t>
            </a:r>
            <a:r>
              <a:rPr lang="en" sz="1600" smtClean="0">
                <a:latin typeface="Palatino Linotype" pitchFamily="18" charset="0"/>
              </a:rPr>
              <a:t>hyperdynamic </a:t>
            </a:r>
            <a:r>
              <a:rPr lang="en" sz="1600" dirty="0" smtClean="0">
                <a:latin typeface="Palatino Linotype" pitchFamily="18" charset="0"/>
              </a:rPr>
              <a:t>circulation with increased cardiac output and reduced peripheral resistance (strong pulse, warm hands, capillary </a:t>
            </a:r>
            <a:r>
              <a:rPr lang="en" sz="1600" err="1" smtClean="0">
                <a:latin typeface="Palatino Linotype" pitchFamily="18" charset="0"/>
              </a:rPr>
              <a:t>pulsations </a:t>
            </a:r>
            <a:r>
              <a:rPr lang="en" sz="1600" smtClean="0">
                <a:latin typeface="Palatino Linotype" pitchFamily="18" charset="0"/>
              </a:rPr>
              <a:t>)</a:t>
            </a:r>
            <a:endParaRPr lang="x-none" sz="1600" dirty="0" smtClean="0">
              <a:latin typeface="Palatino Linotype" pitchFamily="18" charset="0"/>
            </a:endParaRPr>
          </a:p>
          <a:p>
            <a:r>
              <a:rPr lang="en" sz="1600" b="1">
                <a:latin typeface="Palatino Linotype" pitchFamily="18" charset="0"/>
              </a:rPr>
              <a:t>LYMPH SYSTEM</a:t>
            </a:r>
          </a:p>
          <a:p>
            <a:pPr marL="285750" indent="-285750">
              <a:lnSpc>
                <a:spcPct val="150000"/>
              </a:lnSpc>
              <a:buFont typeface="Wingdings" pitchFamily="2" charset="2"/>
              <a:buChar char="§"/>
            </a:pPr>
            <a:r>
              <a:rPr lang="en" sz="1600">
                <a:latin typeface="Palatino Linotype" pitchFamily="18" charset="0"/>
              </a:rPr>
              <a:t>In portal hypertension, especially in the presence of ascites, </a:t>
            </a:r>
            <a:r>
              <a:rPr lang="en" sz="1600" smtClean="0">
                <a:latin typeface="Palatino Linotype" pitchFamily="18" charset="0"/>
              </a:rPr>
              <a:t>the hilar lymphatic channels are distended </a:t>
            </a:r>
            <a:r>
              <a:rPr lang="en" sz="1600" dirty="0" smtClean="0">
                <a:latin typeface="Palatino Linotype" pitchFamily="18" charset="0"/>
              </a:rPr>
              <a:t>, the </a:t>
            </a:r>
            <a:r>
              <a:rPr lang="en" sz="1600" smtClean="0">
                <a:latin typeface="Palatino Linotype" pitchFamily="18" charset="0"/>
              </a:rPr>
              <a:t>ductus </a:t>
            </a:r>
            <a:r>
              <a:rPr lang="en" sz="1600">
                <a:latin typeface="Palatino Linotype" pitchFamily="18" charset="0"/>
              </a:rPr>
              <a:t>thoracicus is increased with the flow of lymph </a:t>
            </a:r>
            <a:r>
              <a:rPr lang="en" sz="1600" dirty="0" smtClean="0">
                <a:latin typeface="Palatino Linotype" pitchFamily="18" charset="0"/>
              </a:rPr>
              <a:t>( </a:t>
            </a:r>
            <a:r>
              <a:rPr lang="en" sz="1600" smtClean="0">
                <a:latin typeface="Palatino Linotype" pitchFamily="18" charset="0"/>
              </a:rPr>
              <a:t>which </a:t>
            </a:r>
            <a:r>
              <a:rPr lang="en" sz="1600">
                <a:latin typeface="Palatino Linotype" pitchFamily="18" charset="0"/>
              </a:rPr>
              <a:t>is </a:t>
            </a:r>
            <a:r>
              <a:rPr lang="en" sz="1600" dirty="0" smtClean="0">
                <a:latin typeface="Palatino Linotype" pitchFamily="18" charset="0"/>
              </a:rPr>
              <a:t>increased 10-15 times).</a:t>
            </a:r>
            <a:endParaRPr lang="x-none" sz="1600">
              <a:latin typeface="Palatino Linotype" pitchFamily="18" charset="0"/>
            </a:endParaRPr>
          </a:p>
          <a:p>
            <a:r>
              <a:rPr lang="en" sz="1600" b="1" dirty="0" smtClean="0">
                <a:latin typeface="Palatino Linotype" pitchFamily="18" charset="0"/>
              </a:rPr>
              <a:t>KIDNEYS</a:t>
            </a:r>
            <a:endParaRPr lang="x-none" sz="1600" b="1">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Secondary </a:t>
            </a:r>
            <a:r>
              <a:rPr lang="en" sz="1600">
                <a:latin typeface="Palatino Linotype" pitchFamily="18" charset="0"/>
              </a:rPr>
              <a:t>hyperaldosteronism leading to sodium and </a:t>
            </a:r>
            <a:r>
              <a:rPr lang="en" sz="1600" smtClean="0">
                <a:latin typeface="Palatino Linotype" pitchFamily="18" charset="0"/>
              </a:rPr>
              <a:t>water retention </a:t>
            </a:r>
            <a:r>
              <a:rPr lang="en" sz="1600" dirty="0" smtClean="0">
                <a:latin typeface="Palatino Linotype" pitchFamily="18" charset="0"/>
              </a:rPr>
              <a:t>, renal </a:t>
            </a:r>
            <a:r>
              <a:rPr lang="en" sz="1600" smtClean="0">
                <a:latin typeface="Palatino Linotype" pitchFamily="18" charset="0"/>
              </a:rPr>
              <a:t>tubular </a:t>
            </a:r>
            <a:r>
              <a:rPr lang="en" sz="1600">
                <a:latin typeface="Palatino Linotype" pitchFamily="18" charset="0"/>
              </a:rPr>
              <a:t>acidosis </a:t>
            </a:r>
            <a:r>
              <a:rPr lang="en" sz="1600" smtClean="0">
                <a:latin typeface="Palatino Linotype" pitchFamily="18" charset="0"/>
              </a:rPr>
              <a:t>, </a:t>
            </a:r>
            <a:r>
              <a:rPr lang="en" sz="1600" dirty="0" smtClean="0">
                <a:latin typeface="Palatino Linotype" pitchFamily="18" charset="0"/>
              </a:rPr>
              <a:t>hepatorenal </a:t>
            </a:r>
            <a:r>
              <a:rPr lang="en" sz="1600" smtClean="0">
                <a:latin typeface="Palatino Linotype" pitchFamily="18" charset="0"/>
              </a:rPr>
              <a:t>syndrome</a:t>
            </a:r>
            <a:endParaRPr lang="x-none" sz="1600">
              <a:latin typeface="Palatino Linotype" pitchFamily="18" charset="0"/>
            </a:endParaRPr>
          </a:p>
        </p:txBody>
      </p:sp>
      <p:pic>
        <p:nvPicPr>
          <p:cNvPr id="3" name="Picture 4" descr="x008"/>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96200" y="1143000"/>
            <a:ext cx="1143000" cy="761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Clinical picture</a:t>
            </a:r>
          </a:p>
        </p:txBody>
      </p:sp>
    </p:spTree>
    <p:extLst>
      <p:ext uri="{BB962C8B-B14F-4D97-AF65-F5344CB8AC3E}">
        <p14:creationId xmlns:p14="http://schemas.microsoft.com/office/powerpoint/2010/main" xmlns="" val="37944912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12313"/>
            <a:ext cx="8839200" cy="6740307"/>
          </a:xfrm>
          <a:prstGeom prst="rect">
            <a:avLst/>
          </a:prstGeom>
          <a:noFill/>
        </p:spPr>
        <p:txBody>
          <a:bodyPr wrap="square" rtlCol="0">
            <a:spAutoFit/>
          </a:bodyPr>
          <a:lstStyle/>
          <a:p>
            <a:r>
              <a:rPr lang="en" sz="1600" b="1" smtClean="0">
                <a:latin typeface="Palatino Linotype" pitchFamily="18" charset="0"/>
              </a:rPr>
              <a:t>NERVOUS SYSTEM </a:t>
            </a:r>
            <a:r>
              <a:rPr lang="en" sz="1600" b="1" dirty="0" smtClean="0">
                <a:latin typeface="Palatino Linotype" pitchFamily="18" charset="0"/>
              </a:rPr>
              <a:t>_ _</a:t>
            </a:r>
          </a:p>
          <a:p>
            <a:pPr marL="285750" indent="-285750">
              <a:lnSpc>
                <a:spcPct val="150000"/>
              </a:lnSpc>
              <a:buFont typeface="Wingdings" pitchFamily="2" charset="2"/>
              <a:buChar char="§"/>
            </a:pPr>
            <a:r>
              <a:rPr lang="en" sz="1600" smtClean="0">
                <a:latin typeface="Palatino Linotype" pitchFamily="18" charset="0"/>
              </a:rPr>
              <a:t>Hepatic encephalopathy, neuropathy </a:t>
            </a:r>
            <a:r>
              <a:rPr lang="en" sz="1600" dirty="0" smtClean="0">
                <a:latin typeface="Palatino Linotype" pitchFamily="18" charset="0"/>
              </a:rPr>
              <a:t>, </a:t>
            </a:r>
            <a:r>
              <a:rPr lang="en" sz="1600" dirty="0" err="1" smtClean="0">
                <a:latin typeface="Palatino Linotype" pitchFamily="18" charset="0"/>
              </a:rPr>
              <a:t>Wernicke-Korsakoff </a:t>
            </a:r>
            <a:r>
              <a:rPr lang="en" sz="1600" dirty="0" smtClean="0">
                <a:latin typeface="Palatino Linotype" pitchFamily="18" charset="0"/>
              </a:rPr>
              <a:t>- left syndrome (nystagmus, ophthalmoplegia, ataxia, confusion) - due to vitamin B1-thiamine deficiency (in alcoholics). </a:t>
            </a:r>
            <a:endParaRPr lang="x-none" sz="1600" dirty="0" smtClean="0">
              <a:latin typeface="Palatino Linotype" pitchFamily="18" charset="0"/>
            </a:endParaRPr>
          </a:p>
          <a:p>
            <a:r>
              <a:rPr lang="en" sz="1600" b="1" smtClean="0">
                <a:latin typeface="Palatino Linotype" pitchFamily="18" charset="0"/>
              </a:rPr>
              <a:t>SKIN </a:t>
            </a:r>
            <a:r>
              <a:rPr lang="en" sz="1600" b="1" dirty="0" smtClean="0">
                <a:latin typeface="Palatino Linotype" pitchFamily="18" charset="0"/>
              </a:rPr>
              <a:t>CHANGES</a:t>
            </a:r>
          </a:p>
          <a:p>
            <a:pPr marL="285750" indent="-285750">
              <a:lnSpc>
                <a:spcPct val="150000"/>
              </a:lnSpc>
              <a:buFont typeface="Wingdings" pitchFamily="2" charset="2"/>
              <a:buChar char="§"/>
            </a:pPr>
            <a:r>
              <a:rPr lang="en" sz="1600" smtClean="0">
                <a:latin typeface="Palatino Linotype" pitchFamily="18" charset="0"/>
              </a:rPr>
              <a:t>Jaundice - when </a:t>
            </a:r>
            <a:r>
              <a:rPr lang="en" sz="1600" dirty="0" smtClean="0">
                <a:latin typeface="Palatino Linotype" pitchFamily="18" charset="0"/>
              </a:rPr>
              <a:t>the serum concentration </a:t>
            </a:r>
            <a:r>
              <a:rPr lang="en" sz="1600" dirty="0" err="1" smtClean="0">
                <a:latin typeface="Palatino Linotype" pitchFamily="18" charset="0"/>
              </a:rPr>
              <a:t>of bilirubin is </a:t>
            </a:r>
            <a:r>
              <a:rPr lang="en" sz="1600" dirty="0" smtClean="0">
                <a:latin typeface="Palatino Linotype" pitchFamily="18" charset="0"/>
              </a:rPr>
              <a:t>more than 50 μ mol/l, due to the deposition </a:t>
            </a:r>
            <a:r>
              <a:rPr lang="en" sz="1600" dirty="0" err="1" smtClean="0">
                <a:latin typeface="Palatino Linotype" pitchFamily="18" charset="0"/>
              </a:rPr>
              <a:t>of bilirubin </a:t>
            </a:r>
            <a:r>
              <a:rPr lang="en" sz="1600" dirty="0" smtClean="0">
                <a:latin typeface="Palatino Linotype" pitchFamily="18" charset="0"/>
              </a:rPr>
              <a:t>in </a:t>
            </a:r>
            <a:r>
              <a:rPr lang="en" sz="1600" dirty="0" err="1" smtClean="0">
                <a:latin typeface="Palatino Linotype" pitchFamily="18" charset="0"/>
              </a:rPr>
              <a:t>the subcutaneous </a:t>
            </a:r>
            <a:r>
              <a:rPr lang="en" sz="1600" dirty="0" smtClean="0">
                <a:latin typeface="Palatino Linotype" pitchFamily="18" charset="0"/>
              </a:rPr>
              <a:t>elastic tissue</a:t>
            </a:r>
          </a:p>
          <a:p>
            <a:pPr marL="285750" indent="-285750">
              <a:lnSpc>
                <a:spcPct val="150000"/>
              </a:lnSpc>
              <a:buFont typeface="Wingdings" pitchFamily="2" charset="2"/>
              <a:buChar char="§"/>
            </a:pPr>
            <a:r>
              <a:rPr lang="en" sz="1600" smtClean="0">
                <a:latin typeface="Palatino Linotype" pitchFamily="18" charset="0"/>
              </a:rPr>
              <a:t>Greenish </a:t>
            </a:r>
            <a:r>
              <a:rPr lang="en" sz="1600" dirty="0" smtClean="0">
                <a:latin typeface="Palatino Linotype" pitchFamily="18" charset="0"/>
              </a:rPr>
              <a:t>discoloration (due to </a:t>
            </a:r>
            <a:r>
              <a:rPr lang="en" sz="1600" smtClean="0">
                <a:latin typeface="Palatino Linotype" pitchFamily="18" charset="0"/>
              </a:rPr>
              <a:t>biliverdin </a:t>
            </a:r>
            <a:r>
              <a:rPr lang="en" sz="1600" dirty="0" smtClean="0">
                <a:latin typeface="Palatino Linotype" pitchFamily="18" charset="0"/>
              </a:rPr>
              <a:t>), in case of long-term cholestasis </a:t>
            </a:r>
            <a:r>
              <a:rPr lang="en" sz="1600" smtClean="0">
                <a:latin typeface="Palatino Linotype" pitchFamily="18" charset="0"/>
              </a:rPr>
              <a:t>( </a:t>
            </a:r>
            <a:r>
              <a:rPr lang="en" sz="1600" dirty="0" smtClean="0">
                <a:latin typeface="Palatino Linotype" pitchFamily="18" charset="0"/>
              </a:rPr>
              <a:t>PBC </a:t>
            </a:r>
            <a:r>
              <a:rPr lang="en" sz="1600" smtClean="0">
                <a:latin typeface="Palatino Linotype" pitchFamily="18" charset="0"/>
              </a:rPr>
              <a:t>or </a:t>
            </a:r>
            <a:r>
              <a:rPr lang="en" sz="1600" dirty="0" smtClean="0">
                <a:latin typeface="Palatino Linotype" pitchFamily="18" charset="0"/>
              </a:rPr>
              <a:t>PSC </a:t>
            </a:r>
            <a:r>
              <a:rPr lang="en" sz="1600" smtClean="0">
                <a:latin typeface="Palatino Linotype" pitchFamily="18" charset="0"/>
              </a:rPr>
              <a:t>)</a:t>
            </a:r>
            <a:endParaRPr lang="x-none" sz="1600" dirty="0" smtClean="0">
              <a:latin typeface="Palatino Linotype" pitchFamily="18" charset="0"/>
            </a:endParaRPr>
          </a:p>
          <a:p>
            <a:pPr marL="285750" lvl="1" indent="-285750">
              <a:lnSpc>
                <a:spcPct val="150000"/>
              </a:lnSpc>
              <a:buFont typeface="Wingdings" pitchFamily="2" charset="2"/>
              <a:buChar char="§"/>
            </a:pPr>
            <a:r>
              <a:rPr lang="en" sz="1600" dirty="0" err="1">
                <a:latin typeface="Palatino Linotype" pitchFamily="18" charset="0"/>
              </a:rPr>
              <a:t>N </a:t>
            </a:r>
            <a:r>
              <a:rPr lang="en" sz="1600" dirty="0" err="1" smtClean="0">
                <a:latin typeface="Palatino Linotype" pitchFamily="18" charset="0"/>
              </a:rPr>
              <a:t>aevus</a:t>
            </a:r>
            <a:r>
              <a:rPr lang="en" sz="1600" dirty="0" smtClean="0">
                <a:latin typeface="Palatino Linotype" pitchFamily="18" charset="0"/>
              </a:rPr>
              <a:t> </a:t>
            </a:r>
            <a:r>
              <a:rPr lang="en" sz="1600" dirty="0" err="1" smtClean="0">
                <a:latin typeface="Palatino Linotype" pitchFamily="18" charset="0"/>
              </a:rPr>
              <a:t>araneus </a:t>
            </a:r>
            <a:r>
              <a:rPr lang="en" sz="1600" dirty="0" smtClean="0">
                <a:latin typeface="Palatino Linotype" pitchFamily="18" charset="0"/>
              </a:rPr>
              <a:t>(spider nevus) - histologically short arteries that look like corkscrews and are located on the skin and surface of the pleura and lungs </a:t>
            </a:r>
            <a:r>
              <a:rPr lang="en" sz="1600" smtClean="0">
                <a:latin typeface="Palatino Linotype" pitchFamily="18" charset="0"/>
              </a:rPr>
              <a:t>, </a:t>
            </a:r>
            <a:r>
              <a:rPr lang="en" sz="1600" dirty="0" smtClean="0">
                <a:latin typeface="Palatino Linotype" pitchFamily="18" charset="0"/>
              </a:rPr>
              <a:t>a consequence</a:t>
            </a:r>
            <a:r>
              <a:rPr lang="en" sz="1600" smtClean="0">
                <a:latin typeface="Palatino Linotype" pitchFamily="18" charset="0"/>
              </a:rPr>
              <a:t> </a:t>
            </a:r>
            <a:r>
              <a:rPr lang="en" sz="1600" err="1" smtClean="0">
                <a:latin typeface="Palatino Linotype" pitchFamily="18" charset="0"/>
              </a:rPr>
              <a:t>endocrinological </a:t>
            </a:r>
            <a:r>
              <a:rPr lang="en" sz="1600" smtClean="0">
                <a:latin typeface="Palatino Linotype" pitchFamily="18" charset="0"/>
              </a:rPr>
              <a:t>imbalance</a:t>
            </a:r>
            <a:endParaRPr lang="x-none" sz="1600" dirty="0" smtClean="0">
              <a:latin typeface="Palatino Linotype" pitchFamily="18" charset="0"/>
            </a:endParaRPr>
          </a:p>
          <a:p>
            <a:pPr marL="285750" indent="-285750">
              <a:lnSpc>
                <a:spcPct val="150000"/>
              </a:lnSpc>
              <a:buFont typeface="Wingdings" pitchFamily="2" charset="2"/>
              <a:buChar char="§"/>
            </a:pPr>
            <a:r>
              <a:rPr lang="en" sz="1600">
                <a:latin typeface="Palatino Linotype" pitchFamily="18" charset="0"/>
              </a:rPr>
              <a:t>Palmar </a:t>
            </a:r>
            <a:r>
              <a:rPr lang="en" sz="1600" smtClean="0">
                <a:latin typeface="Palatino Linotype" pitchFamily="18" charset="0"/>
              </a:rPr>
              <a:t>erythema-arterio-venous </a:t>
            </a:r>
            <a:r>
              <a:rPr lang="en" sz="1600" dirty="0" smtClean="0">
                <a:latin typeface="Palatino Linotype" pitchFamily="18" charset="0"/>
              </a:rPr>
              <a:t>anastomosis </a:t>
            </a:r>
            <a:r>
              <a:rPr lang="en" sz="1600" smtClean="0">
                <a:latin typeface="Palatino Linotype" pitchFamily="18" charset="0"/>
              </a:rPr>
              <a:t>, </a:t>
            </a:r>
            <a:r>
              <a:rPr lang="en" sz="1600">
                <a:latin typeface="Palatino Linotype" pitchFamily="18" charset="0"/>
              </a:rPr>
              <a:t>more pronounced on the thenar and hypothenar, cheekbones of the fingers, periungual on the dorsal side of </a:t>
            </a:r>
            <a:r>
              <a:rPr lang="en" sz="1600" smtClean="0">
                <a:latin typeface="Palatino Linotype" pitchFamily="18" charset="0"/>
              </a:rPr>
              <a:t>the </a:t>
            </a:r>
            <a:r>
              <a:rPr lang="en" sz="1600" dirty="0" smtClean="0">
                <a:latin typeface="Palatino Linotype" pitchFamily="18" charset="0"/>
              </a:rPr>
              <a:t>fingers</a:t>
            </a:r>
          </a:p>
          <a:p>
            <a:pPr marL="285750" indent="-285750">
              <a:lnSpc>
                <a:spcPct val="150000"/>
              </a:lnSpc>
              <a:buFont typeface="Wingdings" pitchFamily="2" charset="2"/>
              <a:buChar char="§"/>
            </a:pPr>
            <a:r>
              <a:rPr lang="en" sz="1600" smtClean="0">
                <a:latin typeface="Palatino Linotype" pitchFamily="18" charset="0"/>
              </a:rPr>
              <a:t>Dipytren's </a:t>
            </a:r>
            <a:r>
              <a:rPr lang="en" sz="1600">
                <a:latin typeface="Palatino Linotype" pitchFamily="18" charset="0"/>
              </a:rPr>
              <a:t>contracture of the palmar fascia, of unknown </a:t>
            </a:r>
            <a:r>
              <a:rPr lang="en" sz="1600" smtClean="0">
                <a:latin typeface="Palatino Linotype" pitchFamily="18" charset="0"/>
              </a:rPr>
              <a:t>cause</a:t>
            </a:r>
            <a:endParaRPr lang="sr-Cyrl-RS"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Terry's nails-distinctly white nail plates due to hypoalbuminemia</a:t>
            </a:r>
            <a:endParaRPr lang="x-none" sz="1600">
              <a:latin typeface="Palatino Linotype" pitchFamily="18" charset="0"/>
            </a:endParaRPr>
          </a:p>
          <a:p>
            <a:pPr marL="285750" lvl="1" indent="-285750">
              <a:lnSpc>
                <a:spcPct val="150000"/>
              </a:lnSpc>
              <a:buFont typeface="Wingdings" pitchFamily="2" charset="2"/>
              <a:buChar char="§"/>
            </a:pPr>
            <a:endParaRPr lang="en-US" sz="1600" dirty="0" smtClean="0">
              <a:latin typeface="Palatino Linotype" pitchFamily="18" charset="0"/>
            </a:endParaRPr>
          </a:p>
          <a:p>
            <a:pPr>
              <a:lnSpc>
                <a:spcPct val="150000"/>
              </a:lnSpc>
            </a:pPr>
            <a:r>
              <a:rPr lang="en" sz="1600" b="1" smtClean="0">
                <a:latin typeface="Palatino Linotype" pitchFamily="18" charset="0"/>
              </a:rPr>
              <a:t>                         </a:t>
            </a:r>
            <a:r>
              <a:rPr lang="en" sz="1600" b="1" dirty="0" err="1" smtClean="0">
                <a:latin typeface="Palatino Linotype" pitchFamily="18" charset="0"/>
              </a:rPr>
              <a:t>soider </a:t>
            </a:r>
            <a:r>
              <a:rPr lang="en" sz="1600" b="1" dirty="0" smtClean="0">
                <a:latin typeface="Palatino Linotype" pitchFamily="18" charset="0"/>
              </a:rPr>
              <a:t>nevus</a:t>
            </a:r>
            <a:r>
              <a:rPr lang="en" sz="1600" b="1" smtClean="0">
                <a:latin typeface="Palatino Linotype" pitchFamily="18" charset="0"/>
              </a:rPr>
              <a:t> </a:t>
            </a:r>
            <a:r>
              <a:rPr lang="en" sz="1600" b="1" dirty="0" smtClean="0">
                <a:latin typeface="Palatino Linotype" pitchFamily="18" charset="0"/>
              </a:rPr>
              <a:t>                                             p </a:t>
            </a:r>
            <a:r>
              <a:rPr lang="en" sz="1600" b="1" smtClean="0">
                <a:latin typeface="Palatino Linotype" pitchFamily="18" charset="0"/>
              </a:rPr>
              <a:t>almar erythema</a:t>
            </a:r>
            <a:endParaRPr lang="x-none" sz="1600" b="1"/>
          </a:p>
          <a:p>
            <a:pPr marL="285750" indent="-285750">
              <a:lnSpc>
                <a:spcPct val="150000"/>
              </a:lnSpc>
              <a:buFont typeface="Wingdings" pitchFamily="2" charset="2"/>
              <a:buChar char="§"/>
            </a:pPr>
            <a:endParaRPr lang="x-none" sz="1600" dirty="0" smtClean="0">
              <a:latin typeface="Palatino Linotype" pitchFamily="18" charset="0"/>
            </a:endParaRPr>
          </a:p>
          <a:p>
            <a:endParaRPr lang="x-none" sz="1600" dirty="0">
              <a:latin typeface="Palatino Linotype" pitchFamily="18" charset="0"/>
            </a:endParaRPr>
          </a:p>
        </p:txBody>
      </p:sp>
      <p:pic>
        <p:nvPicPr>
          <p:cNvPr id="3" name="Picture 4" descr="x00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43200" y="5715000"/>
            <a:ext cx="1545580" cy="920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x00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27425" y="5486400"/>
            <a:ext cx="1816575" cy="121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Clinical picture</a:t>
            </a:r>
          </a:p>
        </p:txBody>
      </p:sp>
    </p:spTree>
    <p:extLst>
      <p:ext uri="{BB962C8B-B14F-4D97-AF65-F5344CB8AC3E}">
        <p14:creationId xmlns:p14="http://schemas.microsoft.com/office/powerpoint/2010/main" xmlns="" val="6011277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852874"/>
            <a:ext cx="8763000" cy="4785926"/>
          </a:xfrm>
          <a:prstGeom prst="rect">
            <a:avLst/>
          </a:prstGeom>
          <a:noFill/>
        </p:spPr>
        <p:txBody>
          <a:bodyPr wrap="square" rtlCol="0">
            <a:spAutoFit/>
          </a:bodyPr>
          <a:lstStyle/>
          <a:p>
            <a:r>
              <a:rPr lang="en" sz="1600" b="1" smtClean="0">
                <a:latin typeface="Palatino Linotype" pitchFamily="18" charset="0"/>
              </a:rPr>
              <a:t>BONE </a:t>
            </a:r>
            <a:r>
              <a:rPr lang="en" sz="1600" b="1" dirty="0" smtClean="0">
                <a:latin typeface="Palatino Linotype" pitchFamily="18" charset="0"/>
              </a:rPr>
              <a:t>- </a:t>
            </a:r>
            <a:r>
              <a:rPr lang="en" sz="1600" b="1" smtClean="0">
                <a:latin typeface="Palatino Linotype" pitchFamily="18" charset="0"/>
              </a:rPr>
              <a:t>MUSCLE </a:t>
            </a:r>
            <a:r>
              <a:rPr lang="en" sz="1600" b="1" dirty="0" smtClean="0">
                <a:latin typeface="Palatino Linotype" pitchFamily="18" charset="0"/>
              </a:rPr>
              <a:t>AND SYSTEM</a:t>
            </a:r>
            <a:endParaRPr lang="x-none" sz="1600" b="1" dirty="0" smtClean="0">
              <a:latin typeface="Palatino Linotype" pitchFamily="18" charset="0"/>
            </a:endParaRPr>
          </a:p>
          <a:p>
            <a:endParaRPr lang="x-none" sz="1600" dirty="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Muscle weakness </a:t>
            </a:r>
            <a:r>
              <a:rPr lang="en" sz="1600" dirty="0" smtClean="0">
                <a:latin typeface="Palatino Linotype" pitchFamily="18" charset="0"/>
              </a:rPr>
              <a:t>and </a:t>
            </a:r>
            <a:r>
              <a:rPr lang="en" sz="1600" smtClean="0">
                <a:latin typeface="Palatino Linotype" pitchFamily="18" charset="0"/>
              </a:rPr>
              <a:t>slight </a:t>
            </a:r>
            <a:r>
              <a:rPr lang="en" sz="1600" dirty="0" smtClean="0">
                <a:latin typeface="Palatino Linotype" pitchFamily="18" charset="0"/>
              </a:rPr>
              <a:t>fatigue in the initial phase of the disease, as a result of protein synthesis disorders and excessive </a:t>
            </a:r>
            <a:r>
              <a:rPr lang="en" sz="1600" dirty="0" err="1" smtClean="0">
                <a:latin typeface="Palatino Linotype" pitchFamily="18" charset="0"/>
              </a:rPr>
              <a:t>hydration </a:t>
            </a:r>
            <a:r>
              <a:rPr lang="en" sz="1600" dirty="0" smtClean="0">
                <a:latin typeface="Palatino Linotype" pitchFamily="18" charset="0"/>
              </a:rPr>
              <a:t>of skeletal muscles</a:t>
            </a:r>
          </a:p>
          <a:p>
            <a:pPr marL="285750" indent="-285750">
              <a:lnSpc>
                <a:spcPct val="150000"/>
              </a:lnSpc>
              <a:buFont typeface="Wingdings" pitchFamily="2" charset="2"/>
              <a:buChar char="§"/>
            </a:pPr>
            <a:r>
              <a:rPr lang="en" sz="1600" dirty="0" smtClean="0">
                <a:latin typeface="Palatino Linotype" pitchFamily="18" charset="0"/>
              </a:rPr>
              <a:t>Loss of muscle mass-general </a:t>
            </a:r>
            <a:r>
              <a:rPr lang="en" sz="1600" dirty="0" err="1" smtClean="0">
                <a:latin typeface="Palatino Linotype" pitchFamily="18" charset="0"/>
              </a:rPr>
              <a:t>catabolism</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In case of massive </a:t>
            </a:r>
            <a:r>
              <a:rPr lang="en" sz="1600" dirty="0" err="1" smtClean="0">
                <a:latin typeface="Palatino Linotype" pitchFamily="18" charset="0"/>
              </a:rPr>
              <a:t>ascites </a:t>
            </a:r>
            <a:r>
              <a:rPr lang="en" sz="1600" dirty="0" smtClean="0">
                <a:latin typeface="Palatino Linotype" pitchFamily="18" charset="0"/>
              </a:rPr>
              <a:t>- </a:t>
            </a:r>
            <a:r>
              <a:rPr lang="en" sz="1600" dirty="0" err="1" smtClean="0">
                <a:latin typeface="Palatino Linotype" pitchFamily="18" charset="0"/>
              </a:rPr>
              <a:t>cirrhotic</a:t>
            </a:r>
            <a:r>
              <a:rPr lang="en" sz="1600" dirty="0" smtClean="0">
                <a:latin typeface="Palatino Linotype" pitchFamily="18" charset="0"/>
              </a:rPr>
              <a:t> </a:t>
            </a:r>
            <a:r>
              <a:rPr lang="en" sz="1600" dirty="0" err="1" smtClean="0">
                <a:latin typeface="Palatino Linotype" pitchFamily="18" charset="0"/>
              </a:rPr>
              <a:t>lordosis </a:t>
            </a:r>
            <a:r>
              <a:rPr lang="en" sz="1600" dirty="0" smtClean="0">
                <a:latin typeface="Palatino Linotype" pitchFamily="18" charset="0"/>
              </a:rPr>
              <a:t>, hernia and </a:t>
            </a:r>
            <a:r>
              <a:rPr lang="en" sz="1600" dirty="0" err="1" smtClean="0">
                <a:latin typeface="Palatino Linotype" pitchFamily="18" charset="0"/>
              </a:rPr>
              <a:t>diastasis of </a:t>
            </a:r>
            <a:r>
              <a:rPr lang="en" sz="1600" err="1" smtClean="0">
                <a:latin typeface="Palatino Linotype" pitchFamily="18" charset="0"/>
              </a:rPr>
              <a:t>the rectus </a:t>
            </a:r>
            <a:r>
              <a:rPr lang="en" sz="1600" smtClean="0">
                <a:latin typeface="Palatino Linotype" pitchFamily="18" charset="0"/>
              </a:rPr>
              <a:t>abdominis </a:t>
            </a:r>
            <a:r>
              <a:rPr lang="en" sz="1600" dirty="0" smtClean="0">
                <a:latin typeface="Palatino Linotype" pitchFamily="18" charset="0"/>
              </a:rPr>
              <a:t>muscle ( </a:t>
            </a:r>
            <a:r>
              <a:rPr lang="en" sz="1600" smtClean="0">
                <a:latin typeface="Palatino Linotype" pitchFamily="18" charset="0"/>
              </a:rPr>
              <a:t>umbilical </a:t>
            </a:r>
            <a:r>
              <a:rPr lang="en" sz="1600" dirty="0" smtClean="0">
                <a:latin typeface="Palatino Linotype" pitchFamily="18" charset="0"/>
              </a:rPr>
              <a:t>hernia </a:t>
            </a:r>
            <a:r>
              <a:rPr lang="en" sz="1600" smtClean="0">
                <a:latin typeface="Palatino Linotype" pitchFamily="18" charset="0"/>
              </a:rPr>
              <a:t>prone to perforation </a:t>
            </a:r>
            <a:r>
              <a:rPr lang="en" sz="1600" dirty="0" smtClean="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Hypertrophic</a:t>
            </a:r>
            <a:r>
              <a:rPr lang="en" sz="1600" dirty="0" smtClean="0">
                <a:latin typeface="Palatino Linotype" pitchFamily="18" charset="0"/>
              </a:rPr>
              <a:t> </a:t>
            </a:r>
            <a:r>
              <a:rPr lang="en" sz="1600" dirty="0" err="1" smtClean="0">
                <a:latin typeface="Palatino Linotype" pitchFamily="18" charset="0"/>
              </a:rPr>
              <a:t>osteoarthropathy </a:t>
            </a:r>
            <a:r>
              <a:rPr lang="en" sz="1600" dirty="0" smtClean="0">
                <a:latin typeface="Palatino Linotype" pitchFamily="18" charset="0"/>
              </a:rPr>
              <a:t>- classic </a:t>
            </a:r>
            <a:r>
              <a:rPr lang="en" sz="1600" dirty="0" err="1" smtClean="0">
                <a:latin typeface="Palatino Linotype" pitchFamily="18" charset="0"/>
              </a:rPr>
              <a:t>trias </a:t>
            </a:r>
            <a:r>
              <a:rPr lang="en" sz="1600" dirty="0" smtClean="0">
                <a:latin typeface="Palatino Linotype" pitchFamily="18" charset="0"/>
              </a:rPr>
              <a:t>: </a:t>
            </a:r>
            <a:r>
              <a:rPr lang="en" sz="1600" dirty="0" err="1" smtClean="0">
                <a:latin typeface="Palatino Linotype" pitchFamily="18" charset="0"/>
              </a:rPr>
              <a:t>periostitis of </a:t>
            </a:r>
            <a:r>
              <a:rPr lang="en" sz="1600" dirty="0" smtClean="0">
                <a:latin typeface="Palatino Linotype" pitchFamily="18" charset="0"/>
              </a:rPr>
              <a:t>the long bones of the forearms and legs, </a:t>
            </a:r>
            <a:r>
              <a:rPr lang="en" sz="1600" dirty="0" err="1" smtClean="0">
                <a:latin typeface="Palatino Linotype" pitchFamily="18" charset="0"/>
              </a:rPr>
              <a:t>club </a:t>
            </a:r>
            <a:r>
              <a:rPr lang="en" sz="1600" dirty="0" smtClean="0">
                <a:latin typeface="Palatino Linotype" pitchFamily="18" charset="0"/>
              </a:rPr>
              <a:t>fingers and </a:t>
            </a:r>
            <a:r>
              <a:rPr lang="en" sz="1600" dirty="0" err="1" smtClean="0">
                <a:latin typeface="Palatino Linotype" pitchFamily="18" charset="0"/>
              </a:rPr>
              <a:t>synovitis </a:t>
            </a:r>
            <a:r>
              <a:rPr lang="en" sz="1600" dirty="0" smtClean="0">
                <a:latin typeface="Palatino Linotype" pitchFamily="18" charset="0"/>
              </a:rPr>
              <a:t>, most often in patients with lung cancer and PBC, </a:t>
            </a:r>
            <a:r>
              <a:rPr lang="en" sz="1600" dirty="0" err="1" smtClean="0">
                <a:latin typeface="Palatino Linotype" pitchFamily="18" charset="0"/>
              </a:rPr>
              <a:t>pathogenesis </a:t>
            </a:r>
            <a:r>
              <a:rPr lang="en" sz="1600" dirty="0" smtClean="0">
                <a:latin typeface="Palatino Linotype" pitchFamily="18" charset="0"/>
              </a:rPr>
              <a:t>unknown</a:t>
            </a:r>
          </a:p>
          <a:p>
            <a:pPr marL="285750" indent="-285750">
              <a:lnSpc>
                <a:spcPct val="150000"/>
              </a:lnSpc>
              <a:buFont typeface="Wingdings" pitchFamily="2" charset="2"/>
              <a:buChar char="§"/>
            </a:pPr>
            <a:r>
              <a:rPr lang="en" sz="1600" dirty="0" err="1" smtClean="0">
                <a:latin typeface="Palatino Linotype" pitchFamily="18" charset="0"/>
              </a:rPr>
              <a:t>Hepatic</a:t>
            </a:r>
            <a:r>
              <a:rPr lang="en" sz="1600" dirty="0" smtClean="0">
                <a:latin typeface="Palatino Linotype" pitchFamily="18" charset="0"/>
              </a:rPr>
              <a:t> </a:t>
            </a:r>
            <a:r>
              <a:rPr lang="en" sz="1600" dirty="0" err="1" smtClean="0">
                <a:latin typeface="Palatino Linotype" pitchFamily="18" charset="0"/>
              </a:rPr>
              <a:t>osteodystrophy </a:t>
            </a:r>
            <a:r>
              <a:rPr lang="en" sz="1600" dirty="0" smtClean="0">
                <a:latin typeface="Palatino Linotype" pitchFamily="18" charset="0"/>
              </a:rPr>
              <a:t>- </a:t>
            </a:r>
            <a:r>
              <a:rPr lang="en" sz="1600" dirty="0" err="1" smtClean="0">
                <a:latin typeface="Palatino Linotype" pitchFamily="18" charset="0"/>
              </a:rPr>
              <a:t>osteoporosis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Bone pain as a result of </a:t>
            </a:r>
            <a:r>
              <a:rPr lang="en" sz="1600" dirty="0" err="1" smtClean="0">
                <a:latin typeface="Palatino Linotype" pitchFamily="18" charset="0"/>
              </a:rPr>
              <a:t>osteomalacia </a:t>
            </a:r>
            <a:r>
              <a:rPr lang="en" sz="1600" dirty="0" smtClean="0">
                <a:latin typeface="Palatino Linotype" pitchFamily="18" charset="0"/>
              </a:rPr>
              <a:t>and </a:t>
            </a:r>
            <a:r>
              <a:rPr lang="en" sz="1600" dirty="0" err="1" smtClean="0">
                <a:latin typeface="Palatino Linotype" pitchFamily="18" charset="0"/>
              </a:rPr>
              <a:t>osteoporosis </a:t>
            </a:r>
            <a:r>
              <a:rPr lang="en" sz="1600" dirty="0" smtClean="0">
                <a:latin typeface="Palatino Linotype" pitchFamily="18" charset="0"/>
              </a:rPr>
              <a:t>(poor absorption </a:t>
            </a:r>
            <a:r>
              <a:rPr lang="en" sz="1600" smtClean="0">
                <a:latin typeface="Palatino Linotype" pitchFamily="18" charset="0"/>
              </a:rPr>
              <a:t>of vitamin </a:t>
            </a:r>
            <a:r>
              <a:rPr lang="en" sz="1600" dirty="0" smtClean="0">
                <a:latin typeface="Palatino Linotype" pitchFamily="18" charset="0"/>
              </a:rPr>
              <a:t>D </a:t>
            </a:r>
            <a:r>
              <a:rPr lang="en" sz="1600" smtClean="0">
                <a:latin typeface="Palatino Linotype" pitchFamily="18" charset="0"/>
              </a:rPr>
              <a:t>)</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Clinical picture</a:t>
            </a:r>
          </a:p>
        </p:txBody>
      </p:sp>
    </p:spTree>
    <p:extLst>
      <p:ext uri="{BB962C8B-B14F-4D97-AF65-F5344CB8AC3E}">
        <p14:creationId xmlns:p14="http://schemas.microsoft.com/office/powerpoint/2010/main" xmlns="" val="5668728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400" y="598468"/>
            <a:ext cx="9118599" cy="5878532"/>
          </a:xfrm>
          <a:prstGeom prst="rect">
            <a:avLst/>
          </a:prstGeom>
          <a:noFill/>
        </p:spPr>
        <p:txBody>
          <a:bodyPr wrap="square" rtlCol="0">
            <a:spAutoFit/>
          </a:bodyPr>
          <a:lstStyle/>
          <a:p>
            <a:r>
              <a:rPr lang="en" sz="1600" b="1" smtClean="0">
                <a:latin typeface="Palatino Linotype" pitchFamily="18" charset="0"/>
              </a:rPr>
              <a:t>ENDOCRINE SYSTEM</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Feminization </a:t>
            </a:r>
            <a:r>
              <a:rPr lang="en" sz="1600" dirty="0" smtClean="0">
                <a:latin typeface="Palatino Linotype" pitchFamily="18" charset="0"/>
              </a:rPr>
              <a:t>- induced by estrogens ( </a:t>
            </a:r>
            <a:r>
              <a:rPr lang="en" sz="1600" dirty="0" err="1" smtClean="0">
                <a:latin typeface="Palatino Linotype" pitchFamily="18" charset="0"/>
              </a:rPr>
              <a:t>spider</a:t>
            </a:r>
            <a:r>
              <a:rPr lang="en" sz="1600" dirty="0" smtClean="0">
                <a:latin typeface="Palatino Linotype" pitchFamily="18" charset="0"/>
              </a:rPr>
              <a:t> </a:t>
            </a:r>
            <a:r>
              <a:rPr lang="en" sz="1600" dirty="0" err="1" smtClean="0">
                <a:latin typeface="Palatino Linotype" pitchFamily="18" charset="0"/>
              </a:rPr>
              <a:t>nevi </a:t>
            </a:r>
            <a:r>
              <a:rPr lang="en" sz="1600" dirty="0" smtClean="0">
                <a:latin typeface="Palatino Linotype" pitchFamily="18" charset="0"/>
              </a:rPr>
              <a:t>, </a:t>
            </a:r>
            <a:r>
              <a:rPr lang="en" sz="1600" dirty="0" err="1" smtClean="0">
                <a:latin typeface="Palatino Linotype" pitchFamily="18" charset="0"/>
              </a:rPr>
              <a:t>palmar</a:t>
            </a:r>
            <a:r>
              <a:rPr lang="en" sz="1600" dirty="0" smtClean="0">
                <a:latin typeface="Palatino Linotype" pitchFamily="18" charset="0"/>
              </a:rPr>
              <a:t> </a:t>
            </a:r>
            <a:r>
              <a:rPr lang="en" sz="1600" dirty="0" err="1" smtClean="0">
                <a:latin typeface="Palatino Linotype" pitchFamily="18" charset="0"/>
              </a:rPr>
              <a:t>erythema </a:t>
            </a:r>
            <a:r>
              <a:rPr lang="en" sz="1600" dirty="0" smtClean="0">
                <a:latin typeface="Palatino Linotype" pitchFamily="18" charset="0"/>
              </a:rPr>
              <a:t>, changes in hair growth </a:t>
            </a:r>
            <a:r>
              <a:rPr lang="en" sz="1600" smtClean="0">
                <a:latin typeface="Palatino Linotype" pitchFamily="18" charset="0"/>
              </a:rPr>
              <a:t>, gynecomastia) </a:t>
            </a:r>
            <a:r>
              <a:rPr lang="en" sz="1600" dirty="0" smtClean="0">
                <a:latin typeface="Palatino Linotype" pitchFamily="18" charset="0"/>
              </a:rPr>
              <a:t>. The consequence is</a:t>
            </a:r>
            <a:r>
              <a:rPr lang="en" sz="1600" smtClean="0">
                <a:latin typeface="Palatino Linotype" pitchFamily="18" charset="0"/>
              </a:rPr>
              <a:t> </a:t>
            </a:r>
            <a:r>
              <a:rPr lang="en" sz="1600" dirty="0" smtClean="0">
                <a:latin typeface="Palatino Linotype" pitchFamily="18" charset="0"/>
              </a:rPr>
              <a:t>increased </a:t>
            </a:r>
            <a:r>
              <a:rPr lang="en" sz="1600" smtClean="0">
                <a:latin typeface="Palatino Linotype" pitchFamily="18" charset="0"/>
              </a:rPr>
              <a:t>conversion </a:t>
            </a:r>
            <a:r>
              <a:rPr lang="en" sz="1600" dirty="0" smtClean="0">
                <a:latin typeface="Palatino Linotype" pitchFamily="18" charset="0"/>
              </a:rPr>
              <a:t>from </a:t>
            </a:r>
            <a:r>
              <a:rPr lang="en" sz="1600" smtClean="0">
                <a:latin typeface="Palatino Linotype" pitchFamily="18" charset="0"/>
              </a:rPr>
              <a:t>weak </a:t>
            </a:r>
            <a:r>
              <a:rPr lang="en" sz="1600" dirty="0" err="1" smtClean="0">
                <a:latin typeface="Palatino Linotype" pitchFamily="18" charset="0"/>
              </a:rPr>
              <a:t>androgens </a:t>
            </a:r>
            <a:r>
              <a:rPr lang="en" sz="1600" dirty="0" smtClean="0">
                <a:latin typeface="Palatino Linotype" pitchFamily="18" charset="0"/>
              </a:rPr>
              <a:t>to </a:t>
            </a:r>
            <a:r>
              <a:rPr lang="en" sz="1600" dirty="0" err="1" smtClean="0">
                <a:latin typeface="Palatino Linotype" pitchFamily="18" charset="0"/>
              </a:rPr>
              <a:t>estrogens </a:t>
            </a:r>
            <a:r>
              <a:rPr lang="en" sz="1600" dirty="0" smtClean="0">
                <a:latin typeface="Palatino Linotype" pitchFamily="18" charset="0"/>
              </a:rPr>
              <a:t>in peripheral tissues (skin, fat tissue, muscle, bone), where </a:t>
            </a:r>
            <a:r>
              <a:rPr lang="en" sz="1600" dirty="0" err="1" smtClean="0">
                <a:latin typeface="Palatino Linotype" pitchFamily="18" charset="0"/>
              </a:rPr>
              <a:t>estrogens </a:t>
            </a:r>
            <a:r>
              <a:rPr lang="en" sz="1600" dirty="0" smtClean="0">
                <a:latin typeface="Palatino Linotype" pitchFamily="18" charset="0"/>
              </a:rPr>
              <a:t>act locally</a:t>
            </a:r>
          </a:p>
          <a:p>
            <a:pPr marL="285750" indent="-285750">
              <a:lnSpc>
                <a:spcPct val="150000"/>
              </a:lnSpc>
              <a:buFont typeface="Wingdings" pitchFamily="2" charset="2"/>
              <a:buChar char="§"/>
            </a:pPr>
            <a:r>
              <a:rPr lang="en" sz="1600" dirty="0" err="1" smtClean="0">
                <a:latin typeface="Palatino Linotype" pitchFamily="18" charset="0"/>
              </a:rPr>
              <a:t>Hypogonadism </a:t>
            </a:r>
            <a:r>
              <a:rPr lang="en" sz="1600" dirty="0" smtClean="0">
                <a:latin typeface="Palatino Linotype" pitchFamily="18" charset="0"/>
              </a:rPr>
              <a:t>- common in </a:t>
            </a:r>
            <a:r>
              <a:rPr lang="en" sz="1600" dirty="0" err="1" smtClean="0">
                <a:latin typeface="Palatino Linotype" pitchFamily="18" charset="0"/>
              </a:rPr>
              <a:t>hemochromatosis </a:t>
            </a:r>
            <a:r>
              <a:rPr lang="en" sz="1600" dirty="0" smtClean="0">
                <a:latin typeface="Palatino Linotype" pitchFamily="18" charset="0"/>
              </a:rPr>
              <a:t>, where increased </a:t>
            </a:r>
            <a:r>
              <a:rPr lang="en" sz="1600" dirty="0" err="1" smtClean="0">
                <a:latin typeface="Palatino Linotype" pitchFamily="18" charset="0"/>
              </a:rPr>
              <a:t>tissue </a:t>
            </a:r>
            <a:r>
              <a:rPr lang="en" sz="1600" dirty="0" smtClean="0">
                <a:latin typeface="Palatino Linotype" pitchFamily="18" charset="0"/>
              </a:rPr>
              <a:t>concentrations of iron can be found in </a:t>
            </a:r>
            <a:r>
              <a:rPr lang="en" sz="1600" dirty="0" err="1" smtClean="0">
                <a:latin typeface="Palatino Linotype" pitchFamily="18" charset="0"/>
              </a:rPr>
              <a:t>the hypothalamus </a:t>
            </a:r>
            <a:r>
              <a:rPr lang="en" sz="1600" dirty="0" smtClean="0">
                <a:latin typeface="Palatino Linotype" pitchFamily="18" charset="0"/>
              </a:rPr>
              <a:t>, pituitary gland </a:t>
            </a:r>
            <a:r>
              <a:rPr lang="en" sz="1600" smtClean="0">
                <a:latin typeface="Palatino Linotype" pitchFamily="18" charset="0"/>
              </a:rPr>
              <a:t>, testicles </a:t>
            </a:r>
            <a:r>
              <a:rPr lang="en" sz="1600" dirty="0" smtClean="0">
                <a:latin typeface="Palatino Linotype" pitchFamily="18" charset="0"/>
              </a:rPr>
              <a:t>( </a:t>
            </a:r>
            <a:r>
              <a:rPr lang="en" sz="1600" smtClean="0">
                <a:latin typeface="Palatino Linotype" pitchFamily="18" charset="0"/>
              </a:rPr>
              <a:t>hypogonadism </a:t>
            </a:r>
            <a:r>
              <a:rPr lang="en" sz="1600" dirty="0" smtClean="0">
                <a:latin typeface="Palatino Linotype" pitchFamily="18" charset="0"/>
              </a:rPr>
              <a:t>caused by </a:t>
            </a:r>
            <a:r>
              <a:rPr lang="en" sz="1600" dirty="0" err="1" smtClean="0">
                <a:latin typeface="Palatino Linotype" pitchFamily="18" charset="0"/>
              </a:rPr>
              <a:t>tissue </a:t>
            </a:r>
            <a:r>
              <a:rPr lang="en" sz="1600" dirty="0" smtClean="0">
                <a:latin typeface="Palatino Linotype" pitchFamily="18" charset="0"/>
              </a:rPr>
              <a:t>injury, not </a:t>
            </a:r>
            <a:r>
              <a:rPr lang="en" sz="1600" smtClean="0">
                <a:latin typeface="Palatino Linotype" pitchFamily="18" charset="0"/>
              </a:rPr>
              <a:t>liver disease </a:t>
            </a:r>
            <a:r>
              <a:rPr lang="en" sz="1600" dirty="0" smtClean="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Men </a:t>
            </a:r>
            <a:r>
              <a:rPr lang="en" sz="1600" smtClean="0">
                <a:latin typeface="Palatino Linotype" pitchFamily="18" charset="0"/>
              </a:rPr>
              <a:t>: </a:t>
            </a:r>
            <a:r>
              <a:rPr lang="en" sz="1600" dirty="0" err="1" smtClean="0">
                <a:latin typeface="Palatino Linotype" pitchFamily="18" charset="0"/>
              </a:rPr>
              <a:t>testicular </a:t>
            </a:r>
            <a:r>
              <a:rPr lang="en" sz="1600" dirty="0" smtClean="0">
                <a:latin typeface="Palatino Linotype" pitchFamily="18" charset="0"/>
              </a:rPr>
              <a:t>atrophy, loss of libido, impotence and reduced </a:t>
            </a:r>
            <a:r>
              <a:rPr lang="en" sz="1600" smtClean="0">
                <a:latin typeface="Palatino Linotype" pitchFamily="18" charset="0"/>
              </a:rPr>
              <a:t>testosterone concentration </a:t>
            </a:r>
            <a:r>
              <a:rPr lang="en" sz="1600" dirty="0" smtClean="0">
                <a:latin typeface="Palatino Linotype" pitchFamily="18" charset="0"/>
              </a:rPr>
              <a:t>. Women </a:t>
            </a:r>
            <a:r>
              <a:rPr lang="en" sz="1600" smtClean="0">
                <a:latin typeface="Palatino Linotype" pitchFamily="18" charset="0"/>
              </a:rPr>
              <a:t>: </a:t>
            </a:r>
            <a:r>
              <a:rPr lang="en" sz="1600" dirty="0" smtClean="0">
                <a:latin typeface="Palatino Linotype" pitchFamily="18" charset="0"/>
              </a:rPr>
              <a:t>sterility, </a:t>
            </a:r>
            <a:r>
              <a:rPr lang="en" sz="1600" dirty="0" err="1" smtClean="0">
                <a:latin typeface="Palatino Linotype" pitchFamily="18" charset="0"/>
              </a:rPr>
              <a:t>dysmenorrhea </a:t>
            </a:r>
            <a:r>
              <a:rPr lang="en" sz="1600" dirty="0" smtClean="0">
                <a:latin typeface="Palatino Linotype" pitchFamily="18" charset="0"/>
              </a:rPr>
              <a:t>, changes in secondary sexual </a:t>
            </a:r>
            <a:r>
              <a:rPr lang="en" sz="1600" dirty="0" err="1" smtClean="0">
                <a:latin typeface="Palatino Linotype" pitchFamily="18" charset="0"/>
              </a:rPr>
              <a:t>characteristics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DM- </a:t>
            </a:r>
            <a:r>
              <a:rPr lang="en" sz="1600" dirty="0" err="1" smtClean="0">
                <a:latin typeface="Palatino Linotype" pitchFamily="18" charset="0"/>
              </a:rPr>
              <a:t>hyperglycemia </a:t>
            </a:r>
            <a:r>
              <a:rPr lang="en" sz="1600" dirty="0" smtClean="0">
                <a:latin typeface="Palatino Linotype" pitchFamily="18" charset="0"/>
              </a:rPr>
              <a:t>, mild </a:t>
            </a:r>
            <a:r>
              <a:rPr lang="en" sz="1600" dirty="0" err="1" smtClean="0">
                <a:latin typeface="Palatino Linotype" pitchFamily="18" charset="0"/>
              </a:rPr>
              <a:t>glycosuria </a:t>
            </a:r>
            <a:r>
              <a:rPr lang="en" sz="1600" dirty="0" smtClean="0">
                <a:latin typeface="Palatino Linotype" pitchFamily="18" charset="0"/>
              </a:rPr>
              <a:t>, </a:t>
            </a:r>
            <a:r>
              <a:rPr lang="en" sz="1600" dirty="0" err="1" smtClean="0">
                <a:latin typeface="Palatino Linotype" pitchFamily="18" charset="0"/>
              </a:rPr>
              <a:t>hyperinsulinemia </a:t>
            </a:r>
            <a:r>
              <a:rPr lang="en" sz="1600" dirty="0" smtClean="0">
                <a:latin typeface="Palatino Linotype" pitchFamily="18" charset="0"/>
              </a:rPr>
              <a:t>, peripheral resistance to insulin (decreased </a:t>
            </a:r>
            <a:r>
              <a:rPr lang="en" sz="1600" dirty="0" err="1" smtClean="0">
                <a:latin typeface="Palatino Linotype" pitchFamily="18" charset="0"/>
              </a:rPr>
              <a:t>hepatic </a:t>
            </a:r>
            <a:r>
              <a:rPr lang="en" sz="1600" dirty="0" smtClean="0">
                <a:latin typeface="Palatino Linotype" pitchFamily="18" charset="0"/>
              </a:rPr>
              <a:t>degradation of insulin), patients are mostly resistant to </a:t>
            </a:r>
            <a:r>
              <a:rPr lang="en" sz="1600" dirty="0" err="1" smtClean="0">
                <a:latin typeface="Palatino Linotype" pitchFamily="18" charset="0"/>
              </a:rPr>
              <a:t>ketoacidosis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Elevated </a:t>
            </a:r>
            <a:r>
              <a:rPr lang="en" sz="1600" dirty="0" err="1" smtClean="0">
                <a:latin typeface="Palatino Linotype" pitchFamily="18" charset="0"/>
              </a:rPr>
              <a:t>parat </a:t>
            </a:r>
            <a:r>
              <a:rPr lang="en" sz="1600" dirty="0" smtClean="0">
                <a:latin typeface="Palatino Linotype" pitchFamily="18" charset="0"/>
              </a:rPr>
              <a:t>hormone - due to </a:t>
            </a:r>
            <a:r>
              <a:rPr lang="en" sz="1600" dirty="0" err="1" smtClean="0">
                <a:latin typeface="Palatino Linotype" pitchFamily="18" charset="0"/>
              </a:rPr>
              <a:t>hypovitaminosis</a:t>
            </a:r>
            <a:r>
              <a:rPr lang="en" sz="1600" dirty="0" smtClean="0">
                <a:latin typeface="Palatino Linotype" pitchFamily="18" charset="0"/>
              </a:rPr>
              <a:t> </a:t>
            </a:r>
            <a:r>
              <a:rPr lang="en" sz="1600" smtClean="0">
                <a:latin typeface="Palatino Linotype" pitchFamily="18" charset="0"/>
              </a:rPr>
              <a:t>vitamin D</a:t>
            </a:r>
            <a:endParaRPr lang="sr-Cyrl-RS" sz="1600" dirty="0" smtClean="0">
              <a:latin typeface="Palatino Linotype" pitchFamily="18" charset="0"/>
            </a:endParaRPr>
          </a:p>
          <a:p>
            <a:pPr marL="285750" indent="-285750">
              <a:lnSpc>
                <a:spcPct val="150000"/>
              </a:lnSpc>
            </a:pPr>
            <a:r>
              <a:rPr lang="en" sz="1600" dirty="0" smtClean="0">
                <a:latin typeface="Palatino Linotype" pitchFamily="18" charset="0"/>
              </a:rPr>
              <a:t>      </a:t>
            </a:r>
            <a:r>
              <a:rPr lang="en" sz="1600" smtClean="0">
                <a:latin typeface="Palatino Linotype" pitchFamily="18" charset="0"/>
              </a:rPr>
              <a:t>and </a:t>
            </a:r>
            <a:r>
              <a:rPr lang="en" sz="1600" dirty="0" smtClean="0">
                <a:latin typeface="Palatino Linotype" pitchFamily="18" charset="0"/>
              </a:rPr>
              <a:t>secondary </a:t>
            </a:r>
            <a:r>
              <a:rPr lang="en" sz="1600" dirty="0" err="1" smtClean="0">
                <a:latin typeface="Palatino Linotype" pitchFamily="18" charset="0"/>
              </a:rPr>
              <a:t>hyperparathyroidism</a:t>
            </a:r>
            <a:endParaRPr lang="x-none" sz="1600" dirty="0">
              <a:latin typeface="Palatino Linotype" pitchFamily="18" charset="0"/>
            </a:endParaRPr>
          </a:p>
        </p:txBody>
      </p:sp>
      <p:pic>
        <p:nvPicPr>
          <p:cNvPr id="3" name="Picture 4" descr="x00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81800" y="5334000"/>
            <a:ext cx="2066858" cy="14122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p:nvPr/>
        </p:nvSpPr>
        <p:spPr>
          <a:xfrm>
            <a:off x="7086600" y="6400800"/>
            <a:ext cx="1534394" cy="307777"/>
          </a:xfrm>
          <a:prstGeom prst="rect">
            <a:avLst/>
          </a:prstGeom>
          <a:noFill/>
        </p:spPr>
        <p:txBody>
          <a:bodyPr wrap="none" rtlCol="0">
            <a:spAutoFit/>
          </a:bodyPr>
          <a:lstStyle/>
          <a:p>
            <a:r>
              <a:rPr lang="en" sz="1400" b="1" dirty="0" err="1" smtClean="0">
                <a:solidFill>
                  <a:schemeClr val="bg1"/>
                </a:solidFill>
                <a:latin typeface="Palatino Linotype" pitchFamily="18" charset="0"/>
              </a:rPr>
              <a:t>Gynecomastia</a:t>
            </a:r>
            <a:endParaRPr lang="x-none" sz="1400" b="1" dirty="0">
              <a:solidFill>
                <a:schemeClr val="bg1"/>
              </a:solidFill>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Clinical picture</a:t>
            </a:r>
          </a:p>
        </p:txBody>
      </p:sp>
    </p:spTree>
    <p:extLst>
      <p:ext uri="{BB962C8B-B14F-4D97-AF65-F5344CB8AC3E}">
        <p14:creationId xmlns:p14="http://schemas.microsoft.com/office/powerpoint/2010/main" xmlns="" val="14470451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616089"/>
            <a:ext cx="8534400" cy="4524315"/>
          </a:xfrm>
          <a:prstGeom prst="rect">
            <a:avLst/>
          </a:prstGeom>
          <a:noFill/>
        </p:spPr>
        <p:txBody>
          <a:bodyPr wrap="square" rtlCol="0">
            <a:spAutoFit/>
          </a:bodyPr>
          <a:lstStyle/>
          <a:p>
            <a:pPr>
              <a:lnSpc>
                <a:spcPct val="150000"/>
              </a:lnSpc>
            </a:pPr>
            <a:r>
              <a:rPr lang="en" sz="1600" b="1" smtClean="0">
                <a:latin typeface="Palatino Linotype" pitchFamily="18" charset="0"/>
              </a:rPr>
              <a:t>CLINICAL COURSE</a:t>
            </a:r>
            <a:endParaRPr lang="sr-Cyrl-RS" sz="1600" b="1" dirty="0" smtClean="0">
              <a:latin typeface="Palatino Linotype" pitchFamily="18" charset="0"/>
            </a:endParaRPr>
          </a:p>
          <a:p>
            <a:pPr>
              <a:lnSpc>
                <a:spcPct val="150000"/>
              </a:lnSpc>
            </a:pPr>
            <a:endParaRPr lang="x-none" sz="1600" dirty="0">
              <a:latin typeface="Palatino Linotype" pitchFamily="18" charset="0"/>
            </a:endParaRPr>
          </a:p>
          <a:p>
            <a:pPr marL="342900" indent="-342900">
              <a:lnSpc>
                <a:spcPct val="150000"/>
              </a:lnSpc>
              <a:buAutoNum type="arabicPeriod"/>
            </a:pPr>
            <a:r>
              <a:rPr lang="en" sz="1600" b="1" smtClean="0">
                <a:latin typeface="Palatino Linotype" pitchFamily="18" charset="0"/>
              </a:rPr>
              <a:t>Compensated </a:t>
            </a:r>
            <a:r>
              <a:rPr lang="en" sz="1600" b="1" dirty="0" smtClean="0">
                <a:latin typeface="Palatino Linotype" pitchFamily="18" charset="0"/>
              </a:rPr>
              <a:t>(latent) </a:t>
            </a:r>
            <a:r>
              <a:rPr lang="en" sz="1600" b="1" smtClean="0">
                <a:latin typeface="Palatino Linotype" pitchFamily="18" charset="0"/>
              </a:rPr>
              <a:t>stage</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Clinical signs of cirrhosis (enlarged liver, spleen, </a:t>
            </a:r>
            <a:r>
              <a:rPr lang="en" sz="1600" dirty="0" err="1" smtClean="0">
                <a:latin typeface="Palatino Linotype" pitchFamily="18" charset="0"/>
              </a:rPr>
              <a:t>subicterus </a:t>
            </a:r>
            <a:r>
              <a:rPr lang="en" sz="1600" dirty="0" smtClean="0">
                <a:latin typeface="Palatino Linotype" pitchFamily="18" charset="0"/>
              </a:rPr>
              <a:t>), but there is no </a:t>
            </a:r>
            <a:r>
              <a:rPr lang="en" sz="1600" dirty="0" err="1" smtClean="0">
                <a:latin typeface="Palatino Linotype" pitchFamily="18" charset="0"/>
              </a:rPr>
              <a:t>ascites </a:t>
            </a:r>
            <a:r>
              <a:rPr lang="en" sz="1600" dirty="0" smtClean="0">
                <a:latin typeface="Palatino Linotype" pitchFamily="18" charset="0"/>
              </a:rPr>
              <a:t>, </a:t>
            </a:r>
            <a:r>
              <a:rPr lang="en" sz="1600" dirty="0" err="1" smtClean="0">
                <a:latin typeface="Palatino Linotype" pitchFamily="18" charset="0"/>
              </a:rPr>
              <a:t>interstitial </a:t>
            </a:r>
            <a:r>
              <a:rPr lang="en" sz="1600" dirty="0" smtClean="0">
                <a:latin typeface="Palatino Linotype" pitchFamily="18" charset="0"/>
              </a:rPr>
              <a:t>subcutaneous </a:t>
            </a:r>
            <a:r>
              <a:rPr lang="en" sz="1600" dirty="0" err="1" smtClean="0">
                <a:latin typeface="Palatino Linotype" pitchFamily="18" charset="0"/>
              </a:rPr>
              <a:t>edema </a:t>
            </a:r>
            <a:r>
              <a:rPr lang="en" sz="1600" dirty="0" smtClean="0">
                <a:latin typeface="Palatino Linotype" pitchFamily="18" charset="0"/>
              </a:rPr>
              <a:t>, nor are functional tests significantly impaired.</a:t>
            </a:r>
          </a:p>
          <a:p>
            <a:pPr marL="285750" indent="-285750">
              <a:lnSpc>
                <a:spcPct val="150000"/>
              </a:lnSpc>
              <a:buFont typeface="Wingdings" pitchFamily="2" charset="2"/>
              <a:buChar char="§"/>
            </a:pPr>
            <a:r>
              <a:rPr lang="en" sz="1600" dirty="0" smtClean="0">
                <a:latin typeface="Palatino Linotype" pitchFamily="18" charset="0"/>
              </a:rPr>
              <a:t>Different durations (average latent period 3-5 years, depends on habits, medical supervision, therapy, </a:t>
            </a:r>
            <a:r>
              <a:rPr lang="en" sz="1600" smtClean="0">
                <a:latin typeface="Palatino Linotype" pitchFamily="18" charset="0"/>
              </a:rPr>
              <a:t>etiology)</a:t>
            </a:r>
            <a:endParaRPr lang="x-none" sz="1600" dirty="0">
              <a:latin typeface="Palatino Linotype" pitchFamily="18" charset="0"/>
            </a:endParaRPr>
          </a:p>
          <a:p>
            <a:pPr>
              <a:lnSpc>
                <a:spcPct val="150000"/>
              </a:lnSpc>
            </a:pPr>
            <a:r>
              <a:rPr lang="en" sz="1600" b="1" dirty="0" smtClean="0">
                <a:latin typeface="Palatino Linotype" pitchFamily="18" charset="0"/>
              </a:rPr>
              <a:t>2. </a:t>
            </a:r>
            <a:r>
              <a:rPr lang="en" sz="1600" b="1" dirty="0" err="1" smtClean="0">
                <a:latin typeface="Palatino Linotype" pitchFamily="18" charset="0"/>
              </a:rPr>
              <a:t>Decompensated </a:t>
            </a:r>
            <a:r>
              <a:rPr lang="en" sz="1600" b="1" dirty="0" smtClean="0">
                <a:latin typeface="Palatino Linotype" pitchFamily="18" charset="0"/>
              </a:rPr>
              <a:t>stage</a:t>
            </a:r>
          </a:p>
          <a:p>
            <a:pPr marL="285750" indent="-285750">
              <a:lnSpc>
                <a:spcPct val="150000"/>
              </a:lnSpc>
              <a:buFont typeface="Wingdings" pitchFamily="2" charset="2"/>
              <a:buChar char="§"/>
            </a:pPr>
            <a:r>
              <a:rPr lang="en" sz="1600" dirty="0" smtClean="0">
                <a:latin typeface="Palatino Linotype" pitchFamily="18" charset="0"/>
              </a:rPr>
              <a:t>Existence of </a:t>
            </a:r>
            <a:r>
              <a:rPr lang="en" sz="1600" dirty="0" err="1" smtClean="0">
                <a:latin typeface="Palatino Linotype" pitchFamily="18" charset="0"/>
              </a:rPr>
              <a:t>ascites </a:t>
            </a:r>
            <a:r>
              <a:rPr lang="en" sz="1600" dirty="0" smtClean="0">
                <a:latin typeface="Palatino Linotype" pitchFamily="18" charset="0"/>
              </a:rPr>
              <a:t>(increase in </a:t>
            </a:r>
            <a:r>
              <a:rPr lang="en" sz="1600" dirty="0" err="1" smtClean="0">
                <a:latin typeface="Palatino Linotype" pitchFamily="18" charset="0"/>
              </a:rPr>
              <a:t>hydrostatic </a:t>
            </a:r>
            <a:r>
              <a:rPr lang="en" sz="1600" dirty="0" smtClean="0">
                <a:latin typeface="Palatino Linotype" pitchFamily="18" charset="0"/>
              </a:rPr>
              <a:t>pressure and decrease in colloid osmotic pressure in the </a:t>
            </a:r>
            <a:r>
              <a:rPr lang="en" sz="1600" dirty="0" err="1" smtClean="0">
                <a:latin typeface="Palatino Linotype" pitchFamily="18" charset="0"/>
              </a:rPr>
              <a:t>portal </a:t>
            </a:r>
            <a:r>
              <a:rPr lang="en" sz="1600" dirty="0" smtClean="0">
                <a:latin typeface="Palatino Linotype" pitchFamily="18" charset="0"/>
              </a:rPr>
              <a:t>vein system, increased lymph production and impaired renal circulation of water and </a:t>
            </a:r>
            <a:r>
              <a:rPr lang="en" sz="1600" smtClean="0">
                <a:latin typeface="Palatino Linotype" pitchFamily="18" charset="0"/>
              </a:rPr>
              <a:t>sodium) </a:t>
            </a:r>
            <a:r>
              <a:rPr lang="en" sz="1600" dirty="0" smtClean="0">
                <a:latin typeface="Palatino Linotype" pitchFamily="18" charset="0"/>
              </a:rPr>
              <a:t>, edema, more pronounced jaundice.</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stages</a:t>
            </a:r>
          </a:p>
        </p:txBody>
      </p:sp>
    </p:spTree>
    <p:extLst>
      <p:ext uri="{BB962C8B-B14F-4D97-AF65-F5344CB8AC3E}">
        <p14:creationId xmlns:p14="http://schemas.microsoft.com/office/powerpoint/2010/main" xmlns="" val="24662904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95491"/>
            <a:ext cx="9144000" cy="5909310"/>
          </a:xfrm>
          <a:prstGeom prst="rect">
            <a:avLst/>
          </a:prstGeom>
          <a:noFill/>
        </p:spPr>
        <p:txBody>
          <a:bodyPr wrap="square" rtlCol="0">
            <a:spAutoFit/>
          </a:bodyPr>
          <a:lstStyle/>
          <a:p>
            <a:pPr marL="285750" indent="-285750">
              <a:lnSpc>
                <a:spcPct val="150000"/>
              </a:lnSpc>
              <a:buFont typeface="Wingdings" pitchFamily="2" charset="2"/>
              <a:buChar char="§"/>
            </a:pPr>
            <a:r>
              <a:rPr lang="en" sz="1400" dirty="0" smtClean="0">
                <a:latin typeface="Palatino Linotype" pitchFamily="18" charset="0"/>
              </a:rPr>
              <a:t>Blood picture: </a:t>
            </a:r>
            <a:r>
              <a:rPr lang="en" sz="1400" smtClean="0">
                <a:latin typeface="Palatino Linotype" pitchFamily="18" charset="0"/>
              </a:rPr>
              <a:t>anemia - acute or chronic blood loss (varicose veins, </a:t>
            </a:r>
            <a:r>
              <a:rPr lang="en" sz="1400" dirty="0" smtClean="0">
                <a:latin typeface="Palatino Linotype" pitchFamily="18" charset="0"/>
              </a:rPr>
              <a:t>ulcer disease, </a:t>
            </a:r>
            <a:r>
              <a:rPr lang="en" sz="1400" smtClean="0">
                <a:latin typeface="Palatino Linotype" pitchFamily="18" charset="0"/>
              </a:rPr>
              <a:t>coagulopathy), insufficient production of erythrocytes (nutritional deficit, lack of vitamin B12 and folic acid, </a:t>
            </a:r>
            <a:r>
              <a:rPr lang="en" sz="1400" dirty="0" smtClean="0">
                <a:latin typeface="Palatino Linotype" pitchFamily="18" charset="0"/>
              </a:rPr>
              <a:t>development of renal weakness - lack of erythropoietin </a:t>
            </a:r>
            <a:r>
              <a:rPr lang="en" sz="1400" smtClean="0">
                <a:latin typeface="Palatino Linotype" pitchFamily="18" charset="0"/>
              </a:rPr>
              <a:t>) </a:t>
            </a:r>
            <a:r>
              <a:rPr lang="en" sz="1400" dirty="0" smtClean="0">
                <a:latin typeface="Palatino Linotype" pitchFamily="18" charset="0"/>
              </a:rPr>
              <a:t>, </a:t>
            </a:r>
            <a:r>
              <a:rPr lang="en" sz="1400" smtClean="0">
                <a:latin typeface="Palatino Linotype" pitchFamily="18" charset="0"/>
              </a:rPr>
              <a:t>hypersplenism </a:t>
            </a:r>
            <a:r>
              <a:rPr lang="en" sz="1400" dirty="0" smtClean="0">
                <a:latin typeface="Palatino Linotype" pitchFamily="18" charset="0"/>
              </a:rPr>
              <a:t>, hemolysis...; low platelet counts (hypersplenism)</a:t>
            </a:r>
            <a:r>
              <a:rPr lang="en" sz="1400" smtClean="0">
                <a:latin typeface="Palatino Linotype" pitchFamily="18" charset="0"/>
              </a:rPr>
              <a:t> </a:t>
            </a:r>
            <a:endParaRPr lang="sr-Cyrl-RS" sz="1400" dirty="0" smtClean="0">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Coagulation status </a:t>
            </a:r>
            <a:r>
              <a:rPr lang="en" sz="1400" smtClean="0">
                <a:latin typeface="Palatino Linotype" pitchFamily="18" charset="0"/>
              </a:rPr>
              <a:t>: </a:t>
            </a:r>
            <a:r>
              <a:rPr lang="en" sz="1400" dirty="0" smtClean="0">
                <a:latin typeface="Palatino Linotype" pitchFamily="18" charset="0"/>
              </a:rPr>
              <a:t>reduced synthesis of </a:t>
            </a:r>
            <a:r>
              <a:rPr lang="en" sz="1400" smtClean="0">
                <a:latin typeface="Palatino Linotype" pitchFamily="18" charset="0"/>
              </a:rPr>
              <a:t>prothrombin, fibrinogen, factors V, VII, IX, X (prolonged prothrombin time, coagulopathy, manifest hemorrhagic diathesis with subcutaneous hematomas and suffusions on the skin) </a:t>
            </a:r>
            <a:r>
              <a:rPr lang="en" sz="1400" dirty="0" smtClean="0">
                <a:latin typeface="Palatino Linotype" pitchFamily="18" charset="0"/>
              </a:rPr>
              <a:t>. Factor VIII is not synthesized in the liver, but its values are lowered due to the development of DIK</a:t>
            </a:r>
          </a:p>
          <a:p>
            <a:pPr marL="285750" indent="-285750">
              <a:lnSpc>
                <a:spcPct val="150000"/>
              </a:lnSpc>
              <a:buFont typeface="Wingdings" pitchFamily="2" charset="2"/>
              <a:buChar char="§"/>
            </a:pPr>
            <a:r>
              <a:rPr lang="en" sz="1400" dirty="0" smtClean="0">
                <a:latin typeface="Palatino Linotype" pitchFamily="18" charset="0"/>
              </a:rPr>
              <a:t> </a:t>
            </a:r>
            <a:r>
              <a:rPr lang="en" sz="1400" smtClean="0">
                <a:latin typeface="Palatino Linotype" pitchFamily="18" charset="0"/>
              </a:rPr>
              <a:t>↑ </a:t>
            </a:r>
            <a:r>
              <a:rPr lang="en" sz="1400" dirty="0" smtClean="0">
                <a:latin typeface="Palatino Linotype" pitchFamily="18" charset="0"/>
              </a:rPr>
              <a:t>bilirubin (depends on the degree of hepatocellular necrosis, is a sign of an active pathological process and has a poor prognostic significance)</a:t>
            </a:r>
          </a:p>
          <a:p>
            <a:pPr marL="285750" indent="-285750">
              <a:lnSpc>
                <a:spcPct val="150000"/>
              </a:lnSpc>
              <a:buFont typeface="Wingdings" pitchFamily="2" charset="2"/>
              <a:buChar char="§"/>
            </a:pPr>
            <a:r>
              <a:rPr lang="en" sz="1400" smtClean="0">
                <a:latin typeface="Palatino Linotype" pitchFamily="18" charset="0"/>
              </a:rPr>
              <a:t>↑A </a:t>
            </a:r>
            <a:r>
              <a:rPr lang="en" sz="1400" dirty="0" smtClean="0">
                <a:latin typeface="Palatino Linotype" pitchFamily="18" charset="0"/>
              </a:rPr>
              <a:t>LP</a:t>
            </a:r>
            <a:r>
              <a:rPr lang="en" sz="1400" smtClean="0">
                <a:latin typeface="Palatino Linotype" pitchFamily="18" charset="0"/>
              </a:rPr>
              <a:t> </a:t>
            </a:r>
            <a:r>
              <a:rPr lang="en" sz="1400" dirty="0" smtClean="0">
                <a:latin typeface="Palatino Linotype" pitchFamily="18" charset="0"/>
              </a:rPr>
              <a:t>( </a:t>
            </a:r>
            <a:r>
              <a:rPr lang="en" sz="1400" dirty="0">
                <a:latin typeface="Palatino Linotype" pitchFamily="18" charset="0"/>
              </a:rPr>
              <a:t>they depend on the degree of hepatocellular </a:t>
            </a:r>
            <a:r>
              <a:rPr lang="en" sz="1400" dirty="0" smtClean="0">
                <a:latin typeface="Palatino Linotype" pitchFamily="18" charset="0"/>
              </a:rPr>
              <a:t>necrosis and talk about the ability of hepatocytes to secrete, they are elevated in addition to liver disease and in disturbed calcium metabolism in bones)</a:t>
            </a:r>
          </a:p>
          <a:p>
            <a:pPr marL="285750" indent="-285750">
              <a:lnSpc>
                <a:spcPct val="150000"/>
              </a:lnSpc>
              <a:buFont typeface="Wingdings" pitchFamily="2" charset="2"/>
              <a:buChar char="§"/>
            </a:pPr>
            <a:r>
              <a:rPr lang="en" sz="1400" smtClean="0">
                <a:latin typeface="Palatino Linotype" pitchFamily="18" charset="0"/>
              </a:rPr>
              <a:t>↑A </a:t>
            </a:r>
            <a:r>
              <a:rPr lang="en" sz="1400" dirty="0" smtClean="0">
                <a:latin typeface="Palatino Linotype" pitchFamily="18" charset="0"/>
              </a:rPr>
              <a:t>ST</a:t>
            </a:r>
            <a:r>
              <a:rPr lang="en" sz="1400" smtClean="0">
                <a:latin typeface="Palatino Linotype" pitchFamily="18" charset="0"/>
              </a:rPr>
              <a:t> </a:t>
            </a:r>
            <a:r>
              <a:rPr lang="en" sz="1400" dirty="0" smtClean="0">
                <a:latin typeface="Palatino Linotype" pitchFamily="18" charset="0"/>
              </a:rPr>
              <a:t>(enzyme of cellular mitochondria in the liver, heart, skeletal muscles, kidneys, values are highest in acute hepatitis or </a:t>
            </a:r>
            <a:r>
              <a:rPr lang="en" sz="1400" dirty="0" err="1" smtClean="0">
                <a:latin typeface="Palatino Linotype" pitchFamily="18" charset="0"/>
              </a:rPr>
              <a:t>myocardial infarction </a:t>
            </a:r>
            <a:r>
              <a:rPr lang="en" sz="1400" dirty="0" smtClean="0">
                <a:latin typeface="Palatino Linotype" pitchFamily="18" charset="0"/>
              </a:rPr>
              <a:t>)</a:t>
            </a:r>
          </a:p>
          <a:p>
            <a:pPr marL="285750" indent="-285750">
              <a:lnSpc>
                <a:spcPct val="150000"/>
              </a:lnSpc>
              <a:buFont typeface="Wingdings" pitchFamily="2" charset="2"/>
              <a:buChar char="§"/>
            </a:pPr>
            <a:r>
              <a:rPr lang="en" sz="1400" smtClean="0">
                <a:latin typeface="Palatino Linotype" pitchFamily="18" charset="0"/>
              </a:rPr>
              <a:t>↑A </a:t>
            </a:r>
            <a:r>
              <a:rPr lang="en" sz="1400" dirty="0" smtClean="0">
                <a:latin typeface="Palatino Linotype" pitchFamily="18" charset="0"/>
              </a:rPr>
              <a:t>LT</a:t>
            </a:r>
            <a:r>
              <a:rPr lang="en" sz="1400" smtClean="0">
                <a:latin typeface="Palatino Linotype" pitchFamily="18" charset="0"/>
              </a:rPr>
              <a:t> </a:t>
            </a:r>
            <a:r>
              <a:rPr lang="en" sz="1400" dirty="0" smtClean="0">
                <a:latin typeface="Palatino Linotype" pitchFamily="18" charset="0"/>
              </a:rPr>
              <a:t>(a cellular enzyme in the liver, has greater diagnostic significance </a:t>
            </a:r>
            <a:r>
              <a:rPr lang="en" sz="1400" smtClean="0">
                <a:latin typeface="Palatino Linotype" pitchFamily="18" charset="0"/>
              </a:rPr>
              <a:t>than </a:t>
            </a:r>
            <a:r>
              <a:rPr lang="en" sz="1400" dirty="0" smtClean="0">
                <a:latin typeface="Palatino Linotype" pitchFamily="18" charset="0"/>
              </a:rPr>
              <a:t>AST </a:t>
            </a:r>
            <a:r>
              <a:rPr lang="en" sz="1400" smtClean="0">
                <a:latin typeface="Palatino Linotype" pitchFamily="18" charset="0"/>
              </a:rPr>
              <a:t>) </a:t>
            </a:r>
            <a:r>
              <a:rPr lang="en" sz="1400" dirty="0" smtClean="0">
                <a:latin typeface="Palatino Linotype" pitchFamily="18" charset="0"/>
              </a:rPr>
              <a:t>. The ratio of A S T: A L T&gt;2 in alcoholic cirrhosis - </a:t>
            </a:r>
            <a:r>
              <a:rPr lang="en" sz="1400" smtClean="0">
                <a:latin typeface="Palatino Linotype" pitchFamily="18" charset="0"/>
              </a:rPr>
              <a:t>the toxic effect of alcohol on hepatocyte mitochondria on the one hand and inhibition</a:t>
            </a:r>
            <a:r>
              <a:rPr lang="en" sz="1400" dirty="0" smtClean="0">
                <a:latin typeface="Palatino Linotype" pitchFamily="18" charset="0"/>
              </a:rPr>
              <a:t> </a:t>
            </a:r>
            <a:r>
              <a:rPr lang="en" sz="1400" smtClean="0">
                <a:latin typeface="Palatino Linotype" pitchFamily="18" charset="0"/>
              </a:rPr>
              <a:t>synthesis A </a:t>
            </a:r>
            <a:r>
              <a:rPr lang="en" sz="1400" dirty="0" smtClean="0">
                <a:latin typeface="Palatino Linotype" pitchFamily="18" charset="0"/>
              </a:rPr>
              <a:t>LT </a:t>
            </a:r>
            <a:r>
              <a:rPr lang="en" sz="1400" smtClean="0">
                <a:latin typeface="Palatino Linotype" pitchFamily="18" charset="0"/>
              </a:rPr>
              <a:t>)</a:t>
            </a:r>
            <a:endParaRPr lang="x-none" sz="1400" dirty="0" smtClean="0">
              <a:latin typeface="Palatino Linotype" pitchFamily="18" charset="0"/>
            </a:endParaRPr>
          </a:p>
          <a:p>
            <a:pPr marL="285750" indent="-285750">
              <a:lnSpc>
                <a:spcPct val="150000"/>
              </a:lnSpc>
              <a:buFont typeface="Wingdings" pitchFamily="2" charset="2"/>
              <a:buChar char="§"/>
            </a:pPr>
            <a:r>
              <a:rPr lang="en" sz="1400" smtClean="0">
                <a:latin typeface="Palatino Linotype" pitchFamily="18" charset="0"/>
              </a:rPr>
              <a:t>↑ </a:t>
            </a:r>
            <a:r>
              <a:rPr lang="en" sz="1400" dirty="0" smtClean="0">
                <a:latin typeface="Palatino Linotype" pitchFamily="18" charset="0"/>
              </a:rPr>
              <a:t>GGT</a:t>
            </a:r>
            <a:endParaRPr lang="x-none" sz="14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Laboratory analyses</a:t>
            </a:r>
          </a:p>
        </p:txBody>
      </p:sp>
    </p:spTree>
    <p:extLst>
      <p:ext uri="{BB962C8B-B14F-4D97-AF65-F5344CB8AC3E}">
        <p14:creationId xmlns:p14="http://schemas.microsoft.com/office/powerpoint/2010/main" xmlns="" val="2641008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285750" indent="-285750">
              <a:lnSpc>
                <a:spcPct val="150000"/>
              </a:lnSpc>
              <a:buFont typeface="Wingdings" pitchFamily="2" charset="2"/>
              <a:buChar char="§"/>
            </a:pPr>
            <a:r>
              <a:rPr lang="en" sz="1600" smtClean="0">
                <a:latin typeface="Palatino Linotype" pitchFamily="18" charset="0"/>
              </a:rPr>
              <a:t>Hypergammagobulinemia (result of non-specific stimulation of the reticuloendothelial system), </a:t>
            </a:r>
            <a:r>
              <a:rPr lang="en" sz="1600" dirty="0" smtClean="0">
                <a:latin typeface="Palatino Linotype" pitchFamily="18" charset="0"/>
              </a:rPr>
              <a:t>:</a:t>
            </a:r>
          </a:p>
          <a:p>
            <a:pPr marL="285750" indent="-285750">
              <a:lnSpc>
                <a:spcPct val="150000"/>
              </a:lnSpc>
              <a:buNone/>
            </a:pPr>
            <a:r>
              <a:rPr lang="en" sz="1600" dirty="0" smtClean="0">
                <a:latin typeface="Palatino Linotype" pitchFamily="18" charset="0"/>
              </a:rPr>
              <a:t>    </a:t>
            </a:r>
            <a:r>
              <a:rPr lang="en" sz="1600" smtClean="0">
                <a:latin typeface="Palatino Linotype" pitchFamily="18" charset="0"/>
              </a:rPr>
              <a:t>↑IgG (cryptogenic cirrhosis, chronic active hepatitis),</a:t>
            </a:r>
            <a:endParaRPr lang="sr-Cyrl-RS" sz="1600" dirty="0" smtClean="0">
              <a:latin typeface="Palatino Linotype" pitchFamily="18" charset="0"/>
            </a:endParaRPr>
          </a:p>
          <a:p>
            <a:pPr marL="285750" indent="-285750">
              <a:lnSpc>
                <a:spcPct val="150000"/>
              </a:lnSpc>
              <a:buNone/>
            </a:pPr>
            <a:r>
              <a:rPr lang="en" sz="1600" dirty="0" smtClean="0">
                <a:latin typeface="Palatino Linotype" pitchFamily="18" charset="0"/>
              </a:rPr>
              <a:t>    </a:t>
            </a:r>
            <a:r>
              <a:rPr lang="en" sz="1600" smtClean="0">
                <a:latin typeface="Palatino Linotype" pitchFamily="18" charset="0"/>
              </a:rPr>
              <a:t>↑ IgA (in alcoholic liver cirrhosis),</a:t>
            </a:r>
            <a:endParaRPr lang="sr-Cyrl-RS" sz="1600" dirty="0" smtClean="0">
              <a:latin typeface="Palatino Linotype" pitchFamily="18" charset="0"/>
            </a:endParaRPr>
          </a:p>
          <a:p>
            <a:pPr marL="285750" indent="-285750">
              <a:lnSpc>
                <a:spcPct val="150000"/>
              </a:lnSpc>
              <a:buNone/>
            </a:pPr>
            <a:r>
              <a:rPr lang="en" sz="1600" dirty="0" smtClean="0">
                <a:latin typeface="Palatino Linotype" pitchFamily="18" charset="0"/>
              </a:rPr>
              <a:t>   </a:t>
            </a:r>
            <a:r>
              <a:rPr lang="en" sz="1600" smtClean="0">
                <a:latin typeface="Palatino Linotype" pitchFamily="18" charset="0"/>
              </a:rPr>
              <a:t>↑IgM (PBC)</a:t>
            </a:r>
          </a:p>
          <a:p>
            <a:pPr marL="285750" indent="-285750">
              <a:lnSpc>
                <a:spcPct val="150000"/>
              </a:lnSpc>
              <a:buFont typeface="Wingdings" pitchFamily="2" charset="2"/>
              <a:buChar char="§"/>
            </a:pPr>
            <a:r>
              <a:rPr lang="en" sz="1600" smtClean="0">
                <a:latin typeface="Palatino Linotype" pitchFamily="18" charset="0"/>
              </a:rPr>
              <a:t>Hypoalbuminemia ( </a:t>
            </a:r>
            <a:r>
              <a:rPr lang="en" sz="1600" dirty="0" smtClean="0">
                <a:latin typeface="Palatino Linotype" pitchFamily="18" charset="0"/>
              </a:rPr>
              <a:t>reduced synthetic function of the liver), albumin-globulin inversion</a:t>
            </a:r>
          </a:p>
          <a:p>
            <a:pPr marL="285750" indent="-285750">
              <a:lnSpc>
                <a:spcPct val="150000"/>
              </a:lnSpc>
              <a:buFont typeface="Wingdings" pitchFamily="2" charset="2"/>
              <a:buChar char="§"/>
            </a:pPr>
            <a:r>
              <a:rPr lang="en" sz="1600" dirty="0" smtClean="0">
                <a:latin typeface="Palatino Linotype" pitchFamily="18" charset="0"/>
              </a:rPr>
              <a:t>Other immunological analyses:</a:t>
            </a:r>
          </a:p>
          <a:p>
            <a:pPr marL="285750" indent="-285750">
              <a:lnSpc>
                <a:spcPct val="150000"/>
              </a:lnSpc>
              <a:buNone/>
            </a:pPr>
            <a:r>
              <a:rPr lang="en" sz="1600" dirty="0" smtClean="0">
                <a:latin typeface="Palatino Linotype" pitchFamily="18" charset="0"/>
              </a:rPr>
              <a:t>A N A</a:t>
            </a:r>
          </a:p>
          <a:p>
            <a:pPr marL="285750" indent="-285750">
              <a:lnSpc>
                <a:spcPct val="150000"/>
              </a:lnSpc>
              <a:buNone/>
            </a:pPr>
            <a:r>
              <a:rPr lang="en" sz="1600" dirty="0" smtClean="0">
                <a:latin typeface="Palatino Linotype" pitchFamily="18" charset="0"/>
              </a:rPr>
              <a:t>AMA M2</a:t>
            </a:r>
            <a:endParaRPr lang="x-none" sz="1600" smtClean="0">
              <a:latin typeface="Palatino Linotype" pitchFamily="18" charset="0"/>
            </a:endParaRPr>
          </a:p>
          <a:p>
            <a:endParaRPr lang="en-US" sz="3600" dirty="0"/>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Laboratory analyses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522744"/>
            <a:ext cx="9144000" cy="5016758"/>
          </a:xfrm>
          <a:prstGeom prst="rect">
            <a:avLst/>
          </a:prstGeom>
          <a:noFill/>
        </p:spPr>
        <p:txBody>
          <a:bodyPr wrap="square" rtlCol="0">
            <a:spAutoFit/>
          </a:bodyPr>
          <a:lstStyle/>
          <a:p>
            <a:pPr marL="285750" indent="-285750">
              <a:lnSpc>
                <a:spcPct val="200000"/>
              </a:lnSpc>
              <a:buFont typeface="Wingdings" pitchFamily="2" charset="2"/>
              <a:buChar char="§"/>
            </a:pPr>
            <a:r>
              <a:rPr lang="en" sz="1600" dirty="0" smtClean="0">
                <a:latin typeface="Palatino Linotype" pitchFamily="18" charset="0"/>
              </a:rPr>
              <a:t>Anamnesis</a:t>
            </a:r>
          </a:p>
          <a:p>
            <a:pPr marL="285750" indent="-285750">
              <a:lnSpc>
                <a:spcPct val="200000"/>
              </a:lnSpc>
              <a:buFont typeface="Wingdings" pitchFamily="2" charset="2"/>
              <a:buChar char="§"/>
            </a:pPr>
            <a:r>
              <a:rPr lang="en" sz="1600" dirty="0" smtClean="0">
                <a:latin typeface="Palatino Linotype" pitchFamily="18" charset="0"/>
              </a:rPr>
              <a:t>Physical examination</a:t>
            </a:r>
          </a:p>
          <a:p>
            <a:pPr marL="285750" indent="-285750">
              <a:lnSpc>
                <a:spcPct val="200000"/>
              </a:lnSpc>
              <a:buFont typeface="Wingdings" pitchFamily="2" charset="2"/>
              <a:buChar char="§"/>
            </a:pPr>
            <a:r>
              <a:rPr lang="en" sz="1600" smtClean="0">
                <a:latin typeface="Palatino Linotype" pitchFamily="18" charset="0"/>
              </a:rPr>
              <a:t>Lab </a:t>
            </a:r>
            <a:r>
              <a:rPr lang="en" sz="1600">
                <a:latin typeface="Palatino Linotype" pitchFamily="18" charset="0"/>
              </a:rPr>
              <a:t>analysis</a:t>
            </a:r>
          </a:p>
          <a:p>
            <a:pPr marL="285750" indent="-285750">
              <a:lnSpc>
                <a:spcPct val="200000"/>
              </a:lnSpc>
              <a:buFont typeface="Wingdings" pitchFamily="2" charset="2"/>
              <a:buChar char="§"/>
            </a:pPr>
            <a:r>
              <a:rPr lang="en" sz="1600">
                <a:latin typeface="Palatino Linotype" pitchFamily="18" charset="0"/>
              </a:rPr>
              <a:t>Ultrasound - diffuse nodularity of the liver, fibrous scars, enlarged lobus caudatus in relation to the right lobe of </a:t>
            </a:r>
            <a:r>
              <a:rPr lang="en" sz="1600" smtClean="0">
                <a:latin typeface="Palatino Linotype" pitchFamily="18" charset="0"/>
              </a:rPr>
              <a:t>the liver </a:t>
            </a:r>
            <a:r>
              <a:rPr lang="en" sz="1600" dirty="0" smtClean="0">
                <a:latin typeface="Palatino Linotype" pitchFamily="18" charset="0"/>
              </a:rPr>
              <a:t>, and </a:t>
            </a:r>
            <a:r>
              <a:rPr lang="en" sz="1600" smtClean="0">
                <a:latin typeface="Palatino Linotype" pitchFamily="18" charset="0"/>
              </a:rPr>
              <a:t>scites</a:t>
            </a:r>
            <a:endParaRPr lang="x-none" sz="1600">
              <a:latin typeface="Palatino Linotype" pitchFamily="18" charset="0"/>
            </a:endParaRPr>
          </a:p>
          <a:p>
            <a:pPr marL="285750" indent="-285750">
              <a:lnSpc>
                <a:spcPct val="200000"/>
              </a:lnSpc>
              <a:buFont typeface="Wingdings" pitchFamily="2" charset="2"/>
              <a:buChar char="§"/>
            </a:pPr>
            <a:r>
              <a:rPr lang="en" sz="1600">
                <a:latin typeface="Palatino Linotype" pitchFamily="18" charset="0"/>
              </a:rPr>
              <a:t>Computed tomography</a:t>
            </a:r>
          </a:p>
          <a:p>
            <a:pPr marL="285750" indent="-285750">
              <a:lnSpc>
                <a:spcPct val="200000"/>
              </a:lnSpc>
              <a:buFont typeface="Wingdings" pitchFamily="2" charset="2"/>
              <a:buChar char="§"/>
            </a:pPr>
            <a:r>
              <a:rPr lang="en" sz="1600">
                <a:latin typeface="Palatino Linotype" pitchFamily="18" charset="0"/>
              </a:rPr>
              <a:t>Magnetic resonance</a:t>
            </a:r>
          </a:p>
          <a:p>
            <a:pPr marL="285750" indent="-285750">
              <a:lnSpc>
                <a:spcPct val="200000"/>
              </a:lnSpc>
              <a:buFont typeface="Wingdings" pitchFamily="2" charset="2"/>
              <a:buChar char="§"/>
            </a:pPr>
            <a:r>
              <a:rPr lang="en" sz="1600" smtClean="0">
                <a:latin typeface="Palatino Linotype" pitchFamily="18" charset="0"/>
              </a:rPr>
              <a:t>Liver </a:t>
            </a:r>
            <a:r>
              <a:rPr lang="en" sz="1600">
                <a:latin typeface="Palatino Linotype" pitchFamily="18" charset="0"/>
              </a:rPr>
              <a:t>biopsy </a:t>
            </a:r>
            <a:r>
              <a:rPr lang="en" sz="1600" dirty="0" smtClean="0">
                <a:latin typeface="Palatino Linotype" pitchFamily="18" charset="0"/>
              </a:rPr>
              <a:t>with pathohistological verification </a:t>
            </a:r>
            <a:r>
              <a:rPr lang="en" sz="1600" smtClean="0">
                <a:latin typeface="Palatino Linotype" pitchFamily="18" charset="0"/>
              </a:rPr>
              <a:t>- the gold </a:t>
            </a:r>
            <a:r>
              <a:rPr lang="en" sz="1600">
                <a:latin typeface="Palatino Linotype" pitchFamily="18" charset="0"/>
              </a:rPr>
              <a:t>standard</a:t>
            </a:r>
          </a:p>
          <a:p>
            <a:pPr marL="285750" indent="-285750">
              <a:lnSpc>
                <a:spcPct val="200000"/>
              </a:lnSpc>
              <a:buFont typeface="Wingdings" pitchFamily="2" charset="2"/>
              <a:buChar char="§"/>
            </a:pPr>
            <a:r>
              <a:rPr lang="en" sz="1600">
                <a:latin typeface="Palatino Linotype" pitchFamily="18" charset="0"/>
              </a:rPr>
              <a:t>Endoscopic </a:t>
            </a:r>
            <a:r>
              <a:rPr lang="en" sz="1600" dirty="0" smtClean="0">
                <a:latin typeface="Palatino Linotype" pitchFamily="18" charset="0"/>
              </a:rPr>
              <a:t>methods</a:t>
            </a:r>
            <a:r>
              <a:rPr lang="en" sz="1600" smtClean="0">
                <a:latin typeface="Palatino Linotype" pitchFamily="18" charset="0"/>
              </a:rPr>
              <a:t> </a:t>
            </a:r>
            <a:r>
              <a:rPr lang="en" sz="1600">
                <a:latin typeface="Palatino Linotype" pitchFamily="18" charset="0"/>
              </a:rPr>
              <a:t>in </a:t>
            </a:r>
            <a:r>
              <a:rPr lang="en" sz="1600" dirty="0" smtClean="0">
                <a:latin typeface="Palatino Linotype" pitchFamily="18" charset="0"/>
              </a:rPr>
              <a:t>the detection </a:t>
            </a:r>
            <a:r>
              <a:rPr lang="en" sz="1600" smtClean="0">
                <a:latin typeface="Palatino Linotype" pitchFamily="18" charset="0"/>
              </a:rPr>
              <a:t>of complications </a:t>
            </a:r>
            <a:r>
              <a:rPr lang="en" sz="1600" dirty="0" smtClean="0">
                <a:latin typeface="Palatino Linotype" pitchFamily="18" charset="0"/>
              </a:rPr>
              <a:t>, EGDS:</a:t>
            </a:r>
            <a:r>
              <a:rPr lang="en" sz="1600" smtClean="0">
                <a:latin typeface="Palatino Linotype" pitchFamily="18" charset="0"/>
              </a:rPr>
              <a:t> </a:t>
            </a:r>
            <a:r>
              <a:rPr lang="en" sz="1600">
                <a:latin typeface="Palatino Linotype" pitchFamily="18" charset="0"/>
              </a:rPr>
              <a:t>( </a:t>
            </a:r>
            <a:r>
              <a:rPr lang="en" sz="1600" smtClean="0">
                <a:latin typeface="Palatino Linotype" pitchFamily="18" charset="0"/>
              </a:rPr>
              <a:t>esophageal varices </a:t>
            </a:r>
            <a:r>
              <a:rPr lang="en" sz="1600" dirty="0" smtClean="0">
                <a:latin typeface="Palatino Linotype" pitchFamily="18" charset="0"/>
              </a:rPr>
              <a:t>, portal gastropathy </a:t>
            </a:r>
            <a:r>
              <a:rPr lang="en" sz="1600" smtClean="0">
                <a:latin typeface="Palatino Linotype" pitchFamily="18" charset="0"/>
              </a:rPr>
              <a:t>)</a:t>
            </a:r>
            <a:endParaRPr lang="en-US" sz="1600" b="1"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Diagnosis</a:t>
            </a:r>
          </a:p>
        </p:txBody>
      </p:sp>
    </p:spTree>
    <p:extLst>
      <p:ext uri="{BB962C8B-B14F-4D97-AF65-F5344CB8AC3E}">
        <p14:creationId xmlns:p14="http://schemas.microsoft.com/office/powerpoint/2010/main" xmlns="" val="29773623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066800"/>
            <a:ext cx="8229600" cy="4525963"/>
          </a:xfrm>
        </p:spPr>
        <p:txBody>
          <a:bodyPr>
            <a:normAutofit/>
          </a:bodyPr>
          <a:lstStyle/>
          <a:p>
            <a:r>
              <a:rPr lang="en" sz="1800" dirty="0" smtClean="0">
                <a:latin typeface="Palatino Linotype" pitchFamily="18" charset="0"/>
              </a:rPr>
              <a:t>Childs- </a:t>
            </a:r>
            <a:r>
              <a:rPr lang="en" sz="1800" dirty="0" err="1" smtClean="0">
                <a:latin typeface="Palatino Linotype" pitchFamily="18" charset="0"/>
              </a:rPr>
              <a:t>Pugh</a:t>
            </a:r>
            <a:r>
              <a:rPr lang="en" sz="1800" dirty="0" smtClean="0">
                <a:latin typeface="Palatino Linotype" pitchFamily="18" charset="0"/>
              </a:rPr>
              <a:t> disease severity assessment scheme:</a:t>
            </a:r>
          </a:p>
          <a:p>
            <a:pPr marL="514350" indent="-514350">
              <a:buFont typeface="+mj-lt"/>
              <a:buAutoNum type="arabicPeriod"/>
            </a:pPr>
            <a:r>
              <a:rPr lang="en" sz="1800" dirty="0" smtClean="0">
                <a:latin typeface="Palatino Linotype" pitchFamily="18" charset="0"/>
              </a:rPr>
              <a:t>Bilirubin</a:t>
            </a:r>
          </a:p>
          <a:p>
            <a:pPr marL="514350" indent="-514350">
              <a:buFont typeface="+mj-lt"/>
              <a:buAutoNum type="arabicPeriod"/>
            </a:pPr>
            <a:r>
              <a:rPr lang="en" sz="1800" dirty="0" smtClean="0">
                <a:latin typeface="Palatino Linotype" pitchFamily="18" charset="0"/>
              </a:rPr>
              <a:t>Prothrombin time</a:t>
            </a:r>
          </a:p>
          <a:p>
            <a:pPr marL="514350" indent="-514350">
              <a:buFont typeface="+mj-lt"/>
              <a:buAutoNum type="arabicPeriod"/>
            </a:pPr>
            <a:r>
              <a:rPr lang="en" sz="1800" dirty="0" smtClean="0">
                <a:latin typeface="Palatino Linotype" pitchFamily="18" charset="0"/>
              </a:rPr>
              <a:t>Albumins</a:t>
            </a:r>
          </a:p>
          <a:p>
            <a:pPr marL="514350" indent="-514350">
              <a:buFont typeface="+mj-lt"/>
              <a:buAutoNum type="arabicPeriod"/>
            </a:pPr>
            <a:r>
              <a:rPr lang="en" sz="1800" dirty="0" smtClean="0">
                <a:latin typeface="Palatino Linotype" pitchFamily="18" charset="0"/>
              </a:rPr>
              <a:t>Ascites</a:t>
            </a:r>
          </a:p>
          <a:p>
            <a:pPr marL="514350" indent="-514350">
              <a:buFont typeface="+mj-lt"/>
              <a:buAutoNum type="arabicPeriod"/>
            </a:pPr>
            <a:r>
              <a:rPr lang="en" sz="1800" dirty="0" smtClean="0">
                <a:latin typeface="Palatino Linotype" pitchFamily="18" charset="0"/>
              </a:rPr>
              <a:t>Encephalopathy</a:t>
            </a:r>
            <a:endParaRPr lang="en-US" sz="18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scoring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143000"/>
          </a:xfrm>
          <a:solidFill>
            <a:schemeClr val="bg1"/>
          </a:solidFill>
        </p:spPr>
        <p:txBody>
          <a:bodyPr>
            <a:noAutofit/>
          </a:bodyPr>
          <a:lstStyle/>
          <a:p>
            <a:r>
              <a:rPr lang="en" sz="3600" b="1" dirty="0" smtClean="0">
                <a:solidFill>
                  <a:schemeClr val="bg1"/>
                </a:solidFill>
                <a:latin typeface="Palatino Linotype" pitchFamily="18" charset="0"/>
              </a:rPr>
              <a:t>LIVER CIRRHOSIS </a:t>
            </a:r>
            <a:r>
              <a:rPr lang="sr-Cyrl-RS" sz="3600" b="1" dirty="0" smtClean="0">
                <a:solidFill>
                  <a:schemeClr val="bg1"/>
                </a:solidFill>
                <a:latin typeface="Palatino Linotype" pitchFamily="18" charset="0"/>
              </a:rPr>
              <a:t/>
            </a:r>
            <a:br>
              <a:rPr lang="sr-Cyrl-RS" sz="3600" b="1" dirty="0" smtClean="0">
                <a:solidFill>
                  <a:schemeClr val="bg1"/>
                </a:solidFill>
                <a:latin typeface="Palatino Linotype" pitchFamily="18" charset="0"/>
              </a:rPr>
            </a:br>
            <a:r>
              <a:rPr lang="en" sz="3600" b="1" dirty="0" smtClean="0">
                <a:solidFill>
                  <a:schemeClr val="bg1"/>
                </a:solidFill>
                <a:latin typeface="Palatino Linotype" pitchFamily="18" charset="0"/>
              </a:rPr>
              <a:t>Cirrhosis </a:t>
            </a:r>
            <a:r>
              <a:rPr lang="en" sz="3600" b="1" dirty="0" err="1" smtClean="0">
                <a:solidFill>
                  <a:schemeClr val="bg1"/>
                </a:solidFill>
                <a:latin typeface="Palatino Linotype" pitchFamily="18" charset="0"/>
              </a:rPr>
              <a:t>hepatis</a:t>
            </a:r>
            <a:endParaRPr lang="sr-Cyrl-RS" sz="3600" b="1" i="1" dirty="0" smtClean="0">
              <a:solidFill>
                <a:schemeClr val="bg1"/>
              </a:solidFill>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2050" name="Picture 2" descr="https://image.shutterstock.com/image-illustration/liver-disease-progression-hepatitis-b-260nw-690980266.jpg"/>
          <p:cNvPicPr>
            <a:picLocks noChangeAspect="1" noChangeArrowheads="1"/>
          </p:cNvPicPr>
          <p:nvPr/>
        </p:nvPicPr>
        <p:blipFill>
          <a:blip r:embed="rId2" cstate="print"/>
          <a:srcRect/>
          <a:stretch>
            <a:fillRect/>
          </a:stretch>
        </p:blipFill>
        <p:spPr bwMode="auto">
          <a:xfrm>
            <a:off x="854529" y="3819769"/>
            <a:ext cx="4231821" cy="3038231"/>
          </a:xfrm>
          <a:prstGeom prst="rect">
            <a:avLst/>
          </a:prstGeom>
          <a:noFill/>
        </p:spPr>
      </p:pic>
      <p:pic>
        <p:nvPicPr>
          <p:cNvPr id="2052" name="Picture 4" descr="https://www.mayoclinic.org/-/media/kcms/gbs/patient-consumer/images/2013/11/15/17/37/an00758_-ds00097_-ds00373_-ds00398_-ds00411_-ds00455_-ds00785_-my00349_im00967_r7_normcirrhosisthu_jpg.jpg"/>
          <p:cNvPicPr>
            <a:picLocks noChangeAspect="1" noChangeArrowheads="1"/>
          </p:cNvPicPr>
          <p:nvPr/>
        </p:nvPicPr>
        <p:blipFill>
          <a:blip r:embed="rId3" cstate="print"/>
          <a:srcRect t="9125" r="2532"/>
          <a:stretch>
            <a:fillRect/>
          </a:stretch>
        </p:blipFill>
        <p:spPr bwMode="auto">
          <a:xfrm>
            <a:off x="1295400" y="1143000"/>
            <a:ext cx="6652993" cy="2581276"/>
          </a:xfrm>
          <a:prstGeom prst="rect">
            <a:avLst/>
          </a:prstGeom>
          <a:noFill/>
        </p:spPr>
      </p:pic>
      <p:sp>
        <p:nvSpPr>
          <p:cNvPr id="7" name="TextBox 6"/>
          <p:cNvSpPr txBox="1"/>
          <p:nvPr/>
        </p:nvSpPr>
        <p:spPr>
          <a:xfrm>
            <a:off x="1143000" y="3761601"/>
            <a:ext cx="3810000" cy="276999"/>
          </a:xfrm>
          <a:prstGeom prst="rect">
            <a:avLst/>
          </a:prstGeom>
          <a:solidFill>
            <a:schemeClr val="bg1"/>
          </a:solidFill>
        </p:spPr>
        <p:txBody>
          <a:bodyPr wrap="square" rtlCol="0">
            <a:spAutoFit/>
          </a:bodyPr>
          <a:lstStyle/>
          <a:p>
            <a:r>
              <a:rPr lang="en" sz="1200" b="1" dirty="0" smtClean="0">
                <a:latin typeface="Palatino Linotype" pitchFamily="18" charset="0"/>
              </a:rPr>
              <a:t>healthy liver * fibrosis * cirrhosis * cancer</a:t>
            </a:r>
            <a:endParaRPr lang="en-US" sz="1200" b="1" dirty="0">
              <a:latin typeface="Palatino Linotype"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525482"/>
            <a:ext cx="9144000" cy="5693866"/>
          </a:xfrm>
          <a:prstGeom prst="rect">
            <a:avLst/>
          </a:prstGeom>
          <a:noFill/>
        </p:spPr>
        <p:txBody>
          <a:bodyPr wrap="square" rtlCol="0">
            <a:spAutoFit/>
          </a:bodyPr>
          <a:lstStyle/>
          <a:p>
            <a:pPr marL="285750" indent="-285750">
              <a:lnSpc>
                <a:spcPct val="200000"/>
              </a:lnSpc>
              <a:buFont typeface="Wingdings" pitchFamily="2" charset="2"/>
              <a:buChar char="§"/>
            </a:pPr>
            <a:r>
              <a:rPr lang="en" sz="1400" dirty="0" smtClean="0">
                <a:latin typeface="Palatino Linotype" pitchFamily="18" charset="0"/>
              </a:rPr>
              <a:t>Causal </a:t>
            </a:r>
            <a:r>
              <a:rPr lang="en" sz="1400" smtClean="0">
                <a:latin typeface="Palatino Linotype" pitchFamily="18" charset="0"/>
              </a:rPr>
              <a:t>therapy </a:t>
            </a:r>
            <a:r>
              <a:rPr lang="en" sz="1400" dirty="0" smtClean="0">
                <a:latin typeface="Palatino Linotype" pitchFamily="18" charset="0"/>
              </a:rPr>
              <a:t>(remove the etiological factor)</a:t>
            </a:r>
          </a:p>
          <a:p>
            <a:pPr marL="285750" indent="-285750">
              <a:lnSpc>
                <a:spcPct val="200000"/>
              </a:lnSpc>
            </a:pPr>
            <a:r>
              <a:rPr lang="en" sz="1400" dirty="0" smtClean="0">
                <a:latin typeface="Palatino Linotype" pitchFamily="18" charset="0"/>
              </a:rPr>
              <a:t>      </a:t>
            </a:r>
            <a:r>
              <a:rPr lang="en" sz="1400" smtClean="0">
                <a:latin typeface="Palatino Linotype" pitchFamily="18" charset="0"/>
              </a:rPr>
              <a:t>abstinence </a:t>
            </a:r>
            <a:r>
              <a:rPr lang="en" sz="1400" dirty="0" smtClean="0">
                <a:latin typeface="Palatino Linotype" pitchFamily="18" charset="0"/>
              </a:rPr>
              <a:t>from alcohol, </a:t>
            </a:r>
            <a:r>
              <a:rPr lang="en" sz="1400" dirty="0" err="1" smtClean="0">
                <a:latin typeface="Palatino Linotype" pitchFamily="18" charset="0"/>
              </a:rPr>
              <a:t>venepuncture </a:t>
            </a:r>
            <a:r>
              <a:rPr lang="en" sz="1400" dirty="0" smtClean="0">
                <a:latin typeface="Palatino Linotype" pitchFamily="18" charset="0"/>
              </a:rPr>
              <a:t>in </a:t>
            </a:r>
            <a:r>
              <a:rPr lang="en" sz="1400" dirty="0" err="1" smtClean="0">
                <a:latin typeface="Palatino Linotype" pitchFamily="18" charset="0"/>
              </a:rPr>
              <a:t>hemochromatosis </a:t>
            </a:r>
            <a:r>
              <a:rPr lang="en" sz="1400" dirty="0" smtClean="0">
                <a:latin typeface="Palatino Linotype" pitchFamily="18" charset="0"/>
              </a:rPr>
              <a:t>, D- </a:t>
            </a:r>
            <a:r>
              <a:rPr lang="en" sz="1400" dirty="0" err="1" smtClean="0">
                <a:latin typeface="Palatino Linotype" pitchFamily="18" charset="0"/>
              </a:rPr>
              <a:t>penicillamine </a:t>
            </a:r>
            <a:r>
              <a:rPr lang="en" sz="1400" dirty="0" smtClean="0">
                <a:latin typeface="Palatino Linotype" pitchFamily="18" charset="0"/>
              </a:rPr>
              <a:t>and zinc in </a:t>
            </a:r>
            <a:r>
              <a:rPr lang="en" sz="1400" dirty="0" err="1" smtClean="0">
                <a:latin typeface="Palatino Linotype" pitchFamily="18" charset="0"/>
              </a:rPr>
              <a:t>Wilson's </a:t>
            </a:r>
            <a:r>
              <a:rPr lang="en" sz="1400" dirty="0" smtClean="0">
                <a:latin typeface="Palatino Linotype" pitchFamily="18" charset="0"/>
              </a:rPr>
              <a:t>disease, antiviral drugs in </a:t>
            </a:r>
            <a:r>
              <a:rPr lang="en" sz="1400" dirty="0" err="1" smtClean="0">
                <a:latin typeface="Palatino Linotype" pitchFamily="18" charset="0"/>
              </a:rPr>
              <a:t>viral </a:t>
            </a:r>
            <a:r>
              <a:rPr lang="en" sz="1400" dirty="0" smtClean="0">
                <a:latin typeface="Palatino Linotype" pitchFamily="18" charset="0"/>
              </a:rPr>
              <a:t>hepatitis...</a:t>
            </a:r>
          </a:p>
          <a:p>
            <a:pPr marL="285750" indent="-285750">
              <a:lnSpc>
                <a:spcPct val="200000"/>
              </a:lnSpc>
              <a:buFont typeface="Wingdings" pitchFamily="2" charset="2"/>
              <a:buChar char="§"/>
            </a:pPr>
            <a:r>
              <a:rPr lang="en" sz="1400" dirty="0" smtClean="0">
                <a:latin typeface="Palatino Linotype" pitchFamily="18" charset="0"/>
              </a:rPr>
              <a:t>Hygienic and dietary regimen</a:t>
            </a:r>
            <a:endParaRPr lang="x-none" sz="1400" dirty="0" smtClean="0">
              <a:latin typeface="Palatino Linotype" pitchFamily="18" charset="0"/>
            </a:endParaRPr>
          </a:p>
          <a:p>
            <a:pPr marL="285750" indent="-285750">
              <a:lnSpc>
                <a:spcPct val="200000"/>
              </a:lnSpc>
              <a:buFont typeface="Wingdings" pitchFamily="2" charset="2"/>
              <a:buChar char="§"/>
            </a:pPr>
            <a:r>
              <a:rPr lang="en" sz="1400" dirty="0" err="1" smtClean="0">
                <a:latin typeface="Palatino Linotype" pitchFamily="18" charset="0"/>
              </a:rPr>
              <a:t>Antifibrotic </a:t>
            </a:r>
            <a:r>
              <a:rPr lang="en" sz="1400" dirty="0" smtClean="0">
                <a:latin typeface="Palatino Linotype" pitchFamily="18" charset="0"/>
              </a:rPr>
              <a:t>drugs - </a:t>
            </a:r>
            <a:r>
              <a:rPr lang="en" sz="1400" dirty="0" err="1" smtClean="0">
                <a:latin typeface="Palatino Linotype" pitchFamily="18" charset="0"/>
              </a:rPr>
              <a:t>colchicine</a:t>
            </a:r>
            <a:endParaRPr lang="x-none" sz="1400" dirty="0" smtClean="0">
              <a:latin typeface="Palatino Linotype" pitchFamily="18" charset="0"/>
            </a:endParaRPr>
          </a:p>
          <a:p>
            <a:pPr marL="285750" indent="-285750">
              <a:lnSpc>
                <a:spcPct val="200000"/>
              </a:lnSpc>
              <a:buFont typeface="Wingdings" pitchFamily="2" charset="2"/>
              <a:buChar char="§"/>
            </a:pPr>
            <a:r>
              <a:rPr lang="en" sz="1400" dirty="0" smtClean="0">
                <a:latin typeface="Palatino Linotype" pitchFamily="18" charset="0"/>
              </a:rPr>
              <a:t>Treatment of complications</a:t>
            </a:r>
          </a:p>
          <a:p>
            <a:pPr marL="285750" indent="-285750">
              <a:lnSpc>
                <a:spcPct val="200000"/>
              </a:lnSpc>
              <a:buFont typeface="Wingdings" pitchFamily="2" charset="2"/>
              <a:buChar char="§"/>
            </a:pPr>
            <a:r>
              <a:rPr lang="en" sz="1400" dirty="0" smtClean="0">
                <a:latin typeface="Palatino Linotype" pitchFamily="18" charset="0"/>
              </a:rPr>
              <a:t>In </a:t>
            </a:r>
            <a:r>
              <a:rPr lang="en" sz="1400" smtClean="0">
                <a:latin typeface="Palatino Linotype" pitchFamily="18" charset="0"/>
              </a:rPr>
              <a:t>the compensated stage, no specific </a:t>
            </a:r>
            <a:r>
              <a:rPr lang="en" sz="1400" dirty="0" err="1" smtClean="0">
                <a:latin typeface="Palatino Linotype" pitchFamily="18" charset="0"/>
              </a:rPr>
              <a:t>drug </a:t>
            </a:r>
            <a:r>
              <a:rPr lang="en" sz="1400" dirty="0" smtClean="0">
                <a:latin typeface="Palatino Linotype" pitchFamily="18" charset="0"/>
              </a:rPr>
              <a:t>therapy is required </a:t>
            </a:r>
            <a:r>
              <a:rPr lang="en" sz="1400" smtClean="0">
                <a:latin typeface="Palatino Linotype" pitchFamily="18" charset="0"/>
              </a:rPr>
              <a:t>, </a:t>
            </a:r>
            <a:r>
              <a:rPr lang="en" sz="1400" dirty="0" smtClean="0">
                <a:latin typeface="Palatino Linotype" pitchFamily="18" charset="0"/>
              </a:rPr>
              <a:t>adequate </a:t>
            </a:r>
            <a:r>
              <a:rPr lang="en" sz="1400" smtClean="0">
                <a:latin typeface="Palatino Linotype" pitchFamily="18" charset="0"/>
              </a:rPr>
              <a:t>nutrition </a:t>
            </a:r>
            <a:r>
              <a:rPr lang="en" sz="1400" dirty="0" smtClean="0">
                <a:latin typeface="Palatino Linotype" pitchFamily="18" charset="0"/>
              </a:rPr>
              <a:t>with enough vitamins, proteins, carbohydrates, fats, avoiding more difficult and </a:t>
            </a:r>
            <a:r>
              <a:rPr lang="en" sz="1400" dirty="0" err="1" smtClean="0">
                <a:latin typeface="Palatino Linotype" pitchFamily="18" charset="0"/>
              </a:rPr>
              <a:t>long-term </a:t>
            </a:r>
            <a:r>
              <a:rPr lang="en" sz="1400" dirty="0" smtClean="0">
                <a:latin typeface="Palatino Linotype" pitchFamily="18" charset="0"/>
              </a:rPr>
              <a:t>physical efforts</a:t>
            </a:r>
          </a:p>
          <a:p>
            <a:pPr marL="285750" indent="-285750">
              <a:lnSpc>
                <a:spcPct val="200000"/>
              </a:lnSpc>
              <a:buFont typeface="Wingdings" pitchFamily="2" charset="2"/>
              <a:buChar char="§"/>
            </a:pPr>
            <a:r>
              <a:rPr lang="en" sz="1400" dirty="0" smtClean="0">
                <a:latin typeface="Palatino Linotype" pitchFamily="18" charset="0"/>
              </a:rPr>
              <a:t>In </a:t>
            </a:r>
            <a:r>
              <a:rPr lang="en" sz="1400" smtClean="0">
                <a:latin typeface="Palatino Linotype" pitchFamily="18" charset="0"/>
              </a:rPr>
              <a:t>the decompensated </a:t>
            </a:r>
            <a:r>
              <a:rPr lang="en" sz="1400" dirty="0" smtClean="0">
                <a:latin typeface="Palatino Linotype" pitchFamily="18" charset="0"/>
              </a:rPr>
              <a:t>stage - balanced non-salty diet, correction of anemia, </a:t>
            </a:r>
            <a:r>
              <a:rPr lang="en" sz="1400" dirty="0" err="1" smtClean="0">
                <a:latin typeface="Palatino Linotype" pitchFamily="18" charset="0"/>
              </a:rPr>
              <a:t>hypoproteinemia </a:t>
            </a:r>
            <a:r>
              <a:rPr lang="en" sz="1400" dirty="0" smtClean="0">
                <a:latin typeface="Palatino Linotype" pitchFamily="18" charset="0"/>
              </a:rPr>
              <a:t>, lack of </a:t>
            </a:r>
            <a:r>
              <a:rPr lang="en" sz="1400" dirty="0" err="1" smtClean="0">
                <a:latin typeface="Palatino Linotype" pitchFamily="18" charset="0"/>
              </a:rPr>
              <a:t>coagulation </a:t>
            </a:r>
            <a:r>
              <a:rPr lang="en" sz="1400" dirty="0" smtClean="0">
                <a:latin typeface="Palatino Linotype" pitchFamily="18" charset="0"/>
              </a:rPr>
              <a:t>factors, iron and vitamins </a:t>
            </a:r>
            <a:r>
              <a:rPr lang="en" sz="1400" smtClean="0">
                <a:latin typeface="Palatino Linotype" pitchFamily="18" charset="0"/>
              </a:rPr>
              <a:t>, </a:t>
            </a:r>
            <a:r>
              <a:rPr lang="en" sz="1400" dirty="0" smtClean="0">
                <a:latin typeface="Palatino Linotype" pitchFamily="18" charset="0"/>
              </a:rPr>
              <a:t>timely treatment of infections, </a:t>
            </a:r>
            <a:r>
              <a:rPr lang="en" sz="1400" smtClean="0">
                <a:latin typeface="Palatino Linotype" pitchFamily="18" charset="0"/>
              </a:rPr>
              <a:t>in case of </a:t>
            </a:r>
            <a:r>
              <a:rPr lang="en" sz="1400" dirty="0" err="1" smtClean="0">
                <a:latin typeface="Palatino Linotype" pitchFamily="18" charset="0"/>
              </a:rPr>
              <a:t>ascites </a:t>
            </a:r>
            <a:r>
              <a:rPr lang="en" sz="1400" dirty="0" smtClean="0">
                <a:latin typeface="Palatino Linotype" pitchFamily="18" charset="0"/>
              </a:rPr>
              <a:t>- use of </a:t>
            </a:r>
            <a:r>
              <a:rPr lang="en" sz="1400" dirty="0" err="1" smtClean="0">
                <a:latin typeface="Palatino Linotype" pitchFamily="18" charset="0"/>
              </a:rPr>
              <a:t>diuretics </a:t>
            </a:r>
            <a:r>
              <a:rPr lang="en" sz="1400" dirty="0" smtClean="0">
                <a:latin typeface="Palatino Linotype" pitchFamily="18" charset="0"/>
              </a:rPr>
              <a:t>( </a:t>
            </a:r>
            <a:r>
              <a:rPr lang="en" sz="1400" dirty="0" err="1" smtClean="0">
                <a:latin typeface="Palatino Linotype" pitchFamily="18" charset="0"/>
              </a:rPr>
              <a:t>furosemide </a:t>
            </a:r>
            <a:r>
              <a:rPr lang="en" sz="1400" dirty="0" smtClean="0">
                <a:latin typeface="Palatino Linotype" pitchFamily="18" charset="0"/>
              </a:rPr>
              <a:t>and </a:t>
            </a:r>
            <a:r>
              <a:rPr lang="en" sz="1400" dirty="0" err="1" smtClean="0">
                <a:latin typeface="Palatino Linotype" pitchFamily="18" charset="0"/>
              </a:rPr>
              <a:t>inhibitor</a:t>
            </a:r>
            <a:r>
              <a:rPr lang="en" sz="1400" dirty="0" smtClean="0">
                <a:latin typeface="Palatino Linotype" pitchFamily="18" charset="0"/>
              </a:rPr>
              <a:t> </a:t>
            </a:r>
            <a:r>
              <a:rPr lang="en" sz="1400" dirty="0" err="1" smtClean="0">
                <a:latin typeface="Palatino Linotype" pitchFamily="18" charset="0"/>
              </a:rPr>
              <a:t>aldosterone </a:t>
            </a:r>
            <a:r>
              <a:rPr lang="en" sz="1400" dirty="0" smtClean="0">
                <a:latin typeface="Palatino Linotype" pitchFamily="18" charset="0"/>
              </a:rPr>
              <a:t>- </a:t>
            </a:r>
            <a:r>
              <a:rPr lang="en" sz="1400" dirty="0" err="1" smtClean="0">
                <a:latin typeface="Palatino Linotype" pitchFamily="18" charset="0"/>
              </a:rPr>
              <a:t>spironolactone </a:t>
            </a:r>
            <a:r>
              <a:rPr lang="en" sz="1400" dirty="0" smtClean="0">
                <a:latin typeface="Palatino Linotype" pitchFamily="18" charset="0"/>
              </a:rPr>
              <a:t>), in case of inadequate </a:t>
            </a:r>
            <a:r>
              <a:rPr lang="en" sz="1400" dirty="0" err="1" smtClean="0">
                <a:latin typeface="Palatino Linotype" pitchFamily="18" charset="0"/>
              </a:rPr>
              <a:t>diuresis </a:t>
            </a:r>
            <a:r>
              <a:rPr lang="en" sz="1400" dirty="0" smtClean="0">
                <a:latin typeface="Palatino Linotype" pitchFamily="18" charset="0"/>
              </a:rPr>
              <a:t>introduction of another </a:t>
            </a:r>
            <a:r>
              <a:rPr lang="en" sz="1400" dirty="0" err="1" smtClean="0">
                <a:latin typeface="Palatino Linotype" pitchFamily="18" charset="0"/>
              </a:rPr>
              <a:t>diuretic </a:t>
            </a:r>
            <a:r>
              <a:rPr lang="en" sz="1400" dirty="0" smtClean="0">
                <a:latin typeface="Palatino Linotype" pitchFamily="18" charset="0"/>
              </a:rPr>
              <a:t>( </a:t>
            </a:r>
            <a:r>
              <a:rPr lang="en" sz="1400" dirty="0" err="1" smtClean="0">
                <a:latin typeface="Palatino Linotype" pitchFamily="18" charset="0"/>
              </a:rPr>
              <a:t>thiazide </a:t>
            </a:r>
            <a:r>
              <a:rPr lang="en" sz="1400" dirty="0" smtClean="0">
                <a:latin typeface="Palatino Linotype" pitchFamily="18" charset="0"/>
              </a:rPr>
              <a:t>), therapeutic </a:t>
            </a:r>
            <a:r>
              <a:rPr lang="en" sz="1400" dirty="0" err="1" smtClean="0">
                <a:latin typeface="Palatino Linotype" pitchFamily="18" charset="0"/>
              </a:rPr>
              <a:t>paracentesis</a:t>
            </a:r>
            <a:endParaRPr lang="x-none" sz="14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Therapy</a:t>
            </a:r>
          </a:p>
        </p:txBody>
      </p:sp>
    </p:spTree>
    <p:extLst>
      <p:ext uri="{BB962C8B-B14F-4D97-AF65-F5344CB8AC3E}">
        <p14:creationId xmlns:p14="http://schemas.microsoft.com/office/powerpoint/2010/main" xmlns="" val="29773623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143000"/>
          </a:xfrm>
          <a:solidFill>
            <a:schemeClr val="bg1"/>
          </a:solidFill>
        </p:spPr>
        <p:txBody>
          <a:bodyPr>
            <a:noAutofit/>
          </a:bodyPr>
          <a:lstStyle/>
          <a:p>
            <a:r>
              <a:rPr lang="en" sz="3600" b="1" dirty="0" smtClean="0">
                <a:latin typeface="Palatino Linotype" pitchFamily="18" charset="0"/>
              </a:rPr>
              <a:t>PORTAL HYPERTENSION </a:t>
            </a:r>
            <a:r>
              <a:rPr lang="sr-Cyrl-RS" sz="3600" b="1" dirty="0" smtClean="0">
                <a:latin typeface="Palatino Linotype" pitchFamily="18" charset="0"/>
              </a:rPr>
              <a:t/>
            </a:r>
            <a:br>
              <a:rPr lang="sr-Cyrl-RS" sz="3600" b="1" dirty="0" smtClean="0">
                <a:latin typeface="Palatino Linotype" pitchFamily="18" charset="0"/>
              </a:rPr>
            </a:br>
            <a:r>
              <a:rPr lang="en" sz="3600" b="1" dirty="0" err="1" smtClean="0">
                <a:latin typeface="Palatino Linotype" pitchFamily="18" charset="0"/>
              </a:rPr>
              <a:t>Hypertensio</a:t>
            </a:r>
            <a:r>
              <a:rPr lang="en" sz="3600" b="1" dirty="0" smtClean="0">
                <a:latin typeface="Palatino Linotype" pitchFamily="18" charset="0"/>
              </a:rPr>
              <a:t> </a:t>
            </a:r>
            <a:r>
              <a:rPr lang="en" sz="3600" b="1" dirty="0" err="1" smtClean="0">
                <a:latin typeface="Palatino Linotype" pitchFamily="18" charset="0"/>
              </a:rPr>
              <a:t>portalis</a:t>
            </a:r>
            <a:endParaRPr lang="sr-Cyrl-RS" sz="3600" b="1" i="1" dirty="0" smtClean="0">
              <a:latin typeface="Palatino Linotype" pitchFamily="18" charset="0"/>
            </a:endParaRPr>
          </a:p>
        </p:txBody>
      </p:sp>
      <p:sp>
        <p:nvSpPr>
          <p:cNvPr id="4" name="TextBox 3"/>
          <p:cNvSpPr txBox="1"/>
          <p:nvPr/>
        </p:nvSpPr>
        <p:spPr>
          <a:xfrm>
            <a:off x="2057400" y="6400800"/>
            <a:ext cx="7010400" cy="461665"/>
          </a:xfrm>
          <a:prstGeom prst="rect">
            <a:avLst/>
          </a:prstGeom>
          <a:noFill/>
        </p:spPr>
        <p:txBody>
          <a:bodyPr wrap="square" rtlCol="0">
            <a:spAutoFit/>
          </a:bodyPr>
          <a:lstStyle/>
          <a:p>
            <a:r>
              <a:rPr lang="en" sz="1200" dirty="0" smtClean="0">
                <a:solidFill>
                  <a:schemeClr val="bg1"/>
                </a:solidFill>
                <a:latin typeface="Palatino Linotype" pitchFamily="18" charset="0"/>
              </a:rPr>
              <a:t>Downloaded from</a:t>
            </a:r>
          </a:p>
          <a:p>
            <a:r>
              <a:rPr lang="en" sz="1200" dirty="0" smtClean="0">
                <a:solidFill>
                  <a:schemeClr val="bg1"/>
                </a:solidFill>
                <a:latin typeface="Palatino Linotype" pitchFamily="18" charset="0"/>
              </a:rPr>
              <a:t>https://www.onhealth.com/content/1/inflammatory_bowel_disease</a:t>
            </a:r>
            <a:endParaRPr lang="en-US" sz="1200" dirty="0">
              <a:solidFill>
                <a:schemeClr val="bg1"/>
              </a:solidFill>
              <a:latin typeface="Palatino Linotype" pitchFamily="18" charset="0"/>
            </a:endParaRPr>
          </a:p>
        </p:txBody>
      </p:sp>
      <p:pic>
        <p:nvPicPr>
          <p:cNvPr id="106498" name="Picture 2" descr="https://www.lekarinfo.com/images/stories/Bolesti_/portna_hipertenzija.jpg"/>
          <p:cNvPicPr>
            <a:picLocks noChangeAspect="1" noChangeArrowheads="1"/>
          </p:cNvPicPr>
          <p:nvPr/>
        </p:nvPicPr>
        <p:blipFill>
          <a:blip r:embed="rId2" cstate="print"/>
          <a:srcRect/>
          <a:stretch>
            <a:fillRect/>
          </a:stretch>
        </p:blipFill>
        <p:spPr bwMode="auto">
          <a:xfrm>
            <a:off x="0" y="1171573"/>
            <a:ext cx="9144000" cy="5417823"/>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470452"/>
            <a:ext cx="8382000" cy="5262979"/>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smtClean="0">
                <a:latin typeface="Palatino Linotype" pitchFamily="18" charset="0"/>
              </a:rPr>
              <a:t>A clinical syndrome </a:t>
            </a:r>
            <a:r>
              <a:rPr lang="en" sz="1600" smtClean="0">
                <a:latin typeface="Palatino Linotype" pitchFamily="18" charset="0"/>
              </a:rPr>
              <a:t>defined by increased pressure </a:t>
            </a:r>
            <a:r>
              <a:rPr lang="en" sz="1600" dirty="0" smtClean="0">
                <a:latin typeface="Palatino Linotype" pitchFamily="18" charset="0"/>
              </a:rPr>
              <a:t>in the portal vein system.</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By raising </a:t>
            </a:r>
            <a:r>
              <a:rPr lang="en" sz="1600" dirty="0" err="1" smtClean="0">
                <a:latin typeface="Palatino Linotype" pitchFamily="18" charset="0"/>
              </a:rPr>
              <a:t>the portal venous pressure, the pressure gradient between the portal </a:t>
            </a:r>
            <a:r>
              <a:rPr lang="en" sz="1600" dirty="0" smtClean="0">
                <a:latin typeface="Palatino Linotype" pitchFamily="18" charset="0"/>
              </a:rPr>
              <a:t>vein and the inferior vena cava increases above normal values (1-5 </a:t>
            </a:r>
            <a:r>
              <a:rPr lang="en" sz="1600" dirty="0" err="1" smtClean="0">
                <a:latin typeface="Palatino Linotype" pitchFamily="18" charset="0"/>
              </a:rPr>
              <a:t>mmHg </a:t>
            </a:r>
            <a:r>
              <a:rPr lang="en" sz="1600" dirty="0" smtClean="0">
                <a:latin typeface="Palatino Linotype" pitchFamily="18" charset="0"/>
              </a:rPr>
              <a:t>).</a:t>
            </a:r>
          </a:p>
          <a:p>
            <a:pPr marL="285750" indent="-285750">
              <a:lnSpc>
                <a:spcPct val="150000"/>
              </a:lnSpc>
              <a:buFont typeface="Wingdings" pitchFamily="2" charset="2"/>
              <a:buChar char="§"/>
            </a:pPr>
            <a:r>
              <a:rPr lang="en" sz="1600" dirty="0" smtClean="0">
                <a:latin typeface="Palatino Linotype" pitchFamily="18" charset="0"/>
              </a:rPr>
              <a:t>An increase </a:t>
            </a:r>
            <a:r>
              <a:rPr lang="en" sz="1600" smtClean="0">
                <a:latin typeface="Palatino Linotype" pitchFamily="18" charset="0"/>
              </a:rPr>
              <a:t>in the portal pressure gradient above 10-12 mmHg </a:t>
            </a:r>
            <a:r>
              <a:rPr lang="en" sz="1600" dirty="0" smtClean="0">
                <a:latin typeface="Palatino Linotype" pitchFamily="18" charset="0"/>
              </a:rPr>
              <a:t>indicates </a:t>
            </a:r>
            <a:r>
              <a:rPr lang="en" sz="1600" smtClean="0">
                <a:latin typeface="Palatino Linotype" pitchFamily="18" charset="0"/>
              </a:rPr>
              <a:t>clinically significant </a:t>
            </a:r>
            <a:r>
              <a:rPr lang="en" sz="1600" dirty="0" smtClean="0">
                <a:latin typeface="Palatino Linotype" pitchFamily="18" charset="0"/>
              </a:rPr>
              <a:t>portal hypertension .</a:t>
            </a:r>
            <a:endParaRPr lang="x-none" sz="1600" dirty="0" smtClean="0">
              <a:latin typeface="Palatino Linotype" pitchFamily="18" charset="0"/>
            </a:endParaRPr>
          </a:p>
          <a:p>
            <a:pPr marL="285750" indent="-285750">
              <a:lnSpc>
                <a:spcPct val="150000"/>
              </a:lnSpc>
              <a:buFont typeface="Wingdings" pitchFamily="2" charset="2"/>
              <a:buChar char="§"/>
            </a:pPr>
            <a:endParaRPr lang="x-none" sz="1600" dirty="0">
              <a:latin typeface="Palatino Linotype" pitchFamily="18" charset="0"/>
            </a:endParaRPr>
          </a:p>
          <a:p>
            <a:pPr marL="285750" indent="-285750">
              <a:lnSpc>
                <a:spcPct val="150000"/>
              </a:lnSpc>
              <a:buFont typeface="Wingdings" pitchFamily="2" charset="2"/>
              <a:buChar char="§"/>
            </a:pPr>
            <a:endParaRPr lang="sr-Cyrl-RS" sz="1600" dirty="0" smtClean="0">
              <a:latin typeface="Palatino Linotype" pitchFamily="18" charset="0"/>
            </a:endParaRPr>
          </a:p>
          <a:p>
            <a:pPr marL="285750" indent="-285750">
              <a:lnSpc>
                <a:spcPct val="150000"/>
              </a:lnSpc>
              <a:buFont typeface="Wingdings" pitchFamily="2" charset="2"/>
              <a:buChar char="§"/>
            </a:pPr>
            <a:endParaRPr lang="sr-Cyrl-RS" sz="1600"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Any </a:t>
            </a:r>
            <a:r>
              <a:rPr lang="en" sz="1600" dirty="0" smtClean="0">
                <a:latin typeface="Palatino Linotype" pitchFamily="18" charset="0"/>
              </a:rPr>
              <a:t>process that disrupts blood flow at any level within </a:t>
            </a:r>
            <a:r>
              <a:rPr lang="en" sz="1600" dirty="0" err="1" smtClean="0">
                <a:latin typeface="Palatino Linotype" pitchFamily="18" charset="0"/>
              </a:rPr>
              <a:t>the portal </a:t>
            </a:r>
            <a:r>
              <a:rPr lang="en" sz="1600" dirty="0" smtClean="0">
                <a:latin typeface="Palatino Linotype" pitchFamily="18" charset="0"/>
              </a:rPr>
              <a:t>venous system can cause </a:t>
            </a:r>
            <a:r>
              <a:rPr lang="en" sz="1600" dirty="0" err="1" smtClean="0">
                <a:latin typeface="Palatino Linotype" pitchFamily="18" charset="0"/>
              </a:rPr>
              <a:t>portal </a:t>
            </a:r>
            <a:r>
              <a:rPr lang="en" sz="1600" dirty="0" smtClean="0">
                <a:latin typeface="Palatino Linotype" pitchFamily="18" charset="0"/>
              </a:rPr>
              <a:t>hypertension</a:t>
            </a:r>
          </a:p>
          <a:p>
            <a:pPr marL="285750" indent="-285750">
              <a:lnSpc>
                <a:spcPct val="150000"/>
              </a:lnSpc>
              <a:buFont typeface="Wingdings" pitchFamily="2" charset="2"/>
              <a:buChar char="§"/>
            </a:pPr>
            <a:r>
              <a:rPr lang="en" sz="1600" smtClean="0">
                <a:latin typeface="Palatino Linotype" pitchFamily="18" charset="0"/>
              </a:rPr>
              <a:t>Portal </a:t>
            </a:r>
            <a:r>
              <a:rPr lang="en" sz="1600" dirty="0" smtClean="0">
                <a:latin typeface="Palatino Linotype" pitchFamily="18" charset="0"/>
              </a:rPr>
              <a:t>hypertension (division by site </a:t>
            </a:r>
            <a:r>
              <a:rPr lang="en" sz="1600" smtClean="0">
                <a:latin typeface="Palatino Linotype" pitchFamily="18" charset="0"/>
              </a:rPr>
              <a:t>of obstruction):</a:t>
            </a:r>
            <a:endParaRPr lang="x-none" sz="1600" dirty="0" smtClean="0">
              <a:latin typeface="Palatino Linotype" pitchFamily="18" charset="0"/>
            </a:endParaRPr>
          </a:p>
          <a:p>
            <a:pPr marL="285750" indent="-285750">
              <a:lnSpc>
                <a:spcPct val="150000"/>
              </a:lnSpc>
              <a:buFont typeface="Wingdings" pitchFamily="2" charset="2"/>
              <a:buChar char="Ø"/>
            </a:pPr>
            <a:r>
              <a:rPr lang="en" sz="1600" dirty="0" err="1" smtClean="0">
                <a:latin typeface="Palatino Linotype" pitchFamily="18" charset="0"/>
              </a:rPr>
              <a:t>Prehepatic </a:t>
            </a:r>
            <a:r>
              <a:rPr lang="en" sz="1600" dirty="0" smtClean="0">
                <a:latin typeface="Palatino Linotype" pitchFamily="18" charset="0"/>
              </a:rPr>
              <a:t>-10%</a:t>
            </a:r>
          </a:p>
          <a:p>
            <a:pPr marL="285750" indent="-285750">
              <a:lnSpc>
                <a:spcPct val="150000"/>
              </a:lnSpc>
              <a:buFont typeface="Wingdings" pitchFamily="2" charset="2"/>
              <a:buChar char="Ø"/>
            </a:pPr>
            <a:r>
              <a:rPr lang="en" sz="1600" dirty="0" err="1" smtClean="0">
                <a:latin typeface="Palatino Linotype" pitchFamily="18" charset="0"/>
              </a:rPr>
              <a:t>Intrahepatic </a:t>
            </a:r>
            <a:r>
              <a:rPr lang="en" sz="1600" dirty="0" smtClean="0">
                <a:latin typeface="Palatino Linotype" pitchFamily="18" charset="0"/>
              </a:rPr>
              <a:t>-80%</a:t>
            </a:r>
          </a:p>
          <a:p>
            <a:pPr marL="285750" indent="-285750">
              <a:lnSpc>
                <a:spcPct val="150000"/>
              </a:lnSpc>
              <a:buFont typeface="Wingdings" pitchFamily="2" charset="2"/>
              <a:buChar char="Ø"/>
            </a:pPr>
            <a:r>
              <a:rPr lang="en" sz="1600" dirty="0" err="1" smtClean="0">
                <a:latin typeface="Palatino Linotype" pitchFamily="18" charset="0"/>
              </a:rPr>
              <a:t>Posthepatic </a:t>
            </a:r>
            <a:r>
              <a:rPr lang="en" sz="1600" dirty="0" smtClean="0">
                <a:latin typeface="Palatino Linotype" pitchFamily="18" charset="0"/>
              </a:rPr>
              <a:t>-10%</a:t>
            </a:r>
            <a:endParaRPr lang="x-none"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PORTAL HYPERTENSION</a:t>
            </a:r>
          </a:p>
        </p:txBody>
      </p:sp>
      <p:sp>
        <p:nvSpPr>
          <p:cNvPr id="6" name="Rectangle 2"/>
          <p:cNvSpPr txBox="1">
            <a:spLocks noChangeArrowheads="1"/>
          </p:cNvSpPr>
          <p:nvPr/>
        </p:nvSpPr>
        <p:spPr>
          <a:xfrm>
            <a:off x="0" y="312420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Pathogenesis</a:t>
            </a:r>
          </a:p>
        </p:txBody>
      </p:sp>
    </p:spTree>
    <p:extLst>
      <p:ext uri="{BB962C8B-B14F-4D97-AF65-F5344CB8AC3E}">
        <p14:creationId xmlns:p14="http://schemas.microsoft.com/office/powerpoint/2010/main" xmlns="" val="24898298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PORTAL HYPERTENSION-classification according to cause</a:t>
            </a:r>
          </a:p>
        </p:txBody>
      </p:sp>
      <p:sp>
        <p:nvSpPr>
          <p:cNvPr id="3" name="Rectangle 2"/>
          <p:cNvSpPr/>
          <p:nvPr/>
        </p:nvSpPr>
        <p:spPr>
          <a:xfrm>
            <a:off x="0" y="533400"/>
            <a:ext cx="9144000" cy="4801314"/>
          </a:xfrm>
          <a:prstGeom prst="rect">
            <a:avLst/>
          </a:prstGeom>
        </p:spPr>
        <p:txBody>
          <a:bodyPr wrap="square">
            <a:spAutoFit/>
          </a:bodyPr>
          <a:lstStyle/>
          <a:p>
            <a:r>
              <a:rPr lang="en" b="1" dirty="0" smtClean="0"/>
              <a:t>Prehepatic (obstruction at the level of the portal and splenic veins)</a:t>
            </a:r>
          </a:p>
          <a:p>
            <a:pPr>
              <a:buFont typeface="Arial" pitchFamily="34" charset="0"/>
              <a:buChar char="•"/>
            </a:pPr>
            <a:r>
              <a:rPr lang="en" dirty="0" smtClean="0"/>
              <a:t>  Portal vein (thrombosis, compression, invasion)</a:t>
            </a:r>
          </a:p>
          <a:p>
            <a:pPr>
              <a:buFont typeface="Arial" pitchFamily="34" charset="0"/>
              <a:buChar char="•"/>
            </a:pPr>
            <a:r>
              <a:rPr lang="en" dirty="0" smtClean="0"/>
              <a:t>  Lienal vein (thrombosis, compression, invasion)</a:t>
            </a:r>
          </a:p>
          <a:p>
            <a:pPr>
              <a:buFont typeface="Arial" pitchFamily="34" charset="0"/>
              <a:buChar char="•"/>
            </a:pPr>
            <a:r>
              <a:rPr lang="en" dirty="0" smtClean="0"/>
              <a:t>  Increased blood flow (AV fistulae, idiopathic tropical splenomegaly)</a:t>
            </a:r>
            <a:endParaRPr lang="en-US" dirty="0" smtClean="0"/>
          </a:p>
          <a:p>
            <a:pPr>
              <a:buFont typeface="Arial" pitchFamily="34" charset="0"/>
              <a:buChar char="•"/>
            </a:pPr>
            <a:endParaRPr lang="sr-Cyrl-RS" dirty="0" smtClean="0"/>
          </a:p>
          <a:p>
            <a:r>
              <a:rPr lang="en" b="1" dirty="0" smtClean="0"/>
              <a:t>Intrahepatic</a:t>
            </a:r>
          </a:p>
          <a:p>
            <a:pPr>
              <a:buFont typeface="Arial" pitchFamily="34" charset="0"/>
              <a:buChar char="•"/>
            </a:pPr>
            <a:r>
              <a:rPr lang="en" dirty="0" smtClean="0"/>
              <a:t>  Presinusoidal (involves portal venules)</a:t>
            </a:r>
          </a:p>
          <a:p>
            <a:pPr lvl="1">
              <a:buFont typeface="Arial" pitchFamily="34" charset="0"/>
              <a:buChar char="•"/>
            </a:pPr>
            <a:r>
              <a:rPr lang="en" dirty="0" smtClean="0"/>
              <a:t>Schistosomiasis</a:t>
            </a:r>
          </a:p>
          <a:p>
            <a:pPr lvl="1">
              <a:buFont typeface="Arial" pitchFamily="34" charset="0"/>
              <a:buChar char="•"/>
            </a:pPr>
            <a:r>
              <a:rPr lang="en" dirty="0" smtClean="0"/>
              <a:t>Metastases</a:t>
            </a:r>
          </a:p>
          <a:p>
            <a:pPr lvl="1">
              <a:buFont typeface="Arial" pitchFamily="34" charset="0"/>
              <a:buChar char="•"/>
            </a:pPr>
            <a:r>
              <a:rPr lang="en" dirty="0" smtClean="0"/>
              <a:t>Congenital fibrosis</a:t>
            </a:r>
          </a:p>
          <a:p>
            <a:pPr lvl="1">
              <a:buFont typeface="Arial" pitchFamily="34" charset="0"/>
              <a:buChar char="•"/>
            </a:pPr>
            <a:r>
              <a:rPr lang="en" dirty="0" smtClean="0"/>
              <a:t>Myeloproliferative diseases</a:t>
            </a:r>
            <a:endParaRPr lang="en-US" dirty="0" smtClean="0"/>
          </a:p>
          <a:p>
            <a:endParaRPr lang="sr-Cyrl-RS" dirty="0" smtClean="0"/>
          </a:p>
          <a:p>
            <a:pPr>
              <a:buFont typeface="Arial" pitchFamily="34" charset="0"/>
              <a:buChar char="•"/>
            </a:pPr>
            <a:r>
              <a:rPr lang="en" dirty="0" smtClean="0"/>
              <a:t>  Sinusoidal (involves sinusoids)</a:t>
            </a:r>
          </a:p>
          <a:p>
            <a:pPr lvl="1">
              <a:buFont typeface="Arial" pitchFamily="34" charset="0"/>
              <a:buChar char="•"/>
            </a:pPr>
            <a:r>
              <a:rPr lang="en" dirty="0" smtClean="0"/>
              <a:t>Cirrhosis</a:t>
            </a:r>
            <a:endParaRPr lang="en-US" dirty="0" smtClean="0"/>
          </a:p>
          <a:p>
            <a:endParaRPr lang="sr-Cyrl-RS" dirty="0" smtClean="0"/>
          </a:p>
          <a:p>
            <a:pPr>
              <a:buFont typeface="Arial" pitchFamily="34" charset="0"/>
              <a:buChar char="•"/>
            </a:pPr>
            <a:r>
              <a:rPr lang="en" dirty="0" smtClean="0"/>
              <a:t>  Postsinusoidal (involves the central veins)</a:t>
            </a:r>
          </a:p>
          <a:p>
            <a:pPr lvl="1">
              <a:buFont typeface="Arial" pitchFamily="34" charset="0"/>
              <a:buChar char="•"/>
            </a:pPr>
            <a:r>
              <a:rPr lang="en" dirty="0" smtClean="0"/>
              <a:t>Veno-occlusive disease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50000"/>
              </a:lnSpc>
            </a:pPr>
            <a:r>
              <a:rPr lang="en" sz="1600" b="1" smtClean="0">
                <a:solidFill>
                  <a:srgbClr val="FF6699"/>
                </a:solidFill>
                <a:latin typeface="Palatino Linotype" pitchFamily="18" charset="0"/>
              </a:rPr>
              <a:t>Posthepatic (refers to the superior hepatic vein and part of the inferior vena cava)</a:t>
            </a:r>
            <a:endParaRPr lang="en-US" sz="1600" b="1" dirty="0" smtClean="0">
              <a:solidFill>
                <a:srgbClr val="FF6699"/>
              </a:solidFill>
              <a:latin typeface="Palatino Linotype" pitchFamily="18" charset="0"/>
            </a:endParaRPr>
          </a:p>
          <a:p>
            <a:pPr lvl="1">
              <a:lnSpc>
                <a:spcPct val="150000"/>
              </a:lnSpc>
              <a:buFont typeface="Wingdings" pitchFamily="2" charset="2"/>
              <a:buChar char="Ø"/>
            </a:pPr>
            <a:r>
              <a:rPr lang="en" sz="1600" b="1" smtClean="0">
                <a:latin typeface="Palatino Linotype" pitchFamily="18" charset="0"/>
              </a:rPr>
              <a:t>Thrombosis of the hepatic vein</a:t>
            </a:r>
          </a:p>
          <a:p>
            <a:pPr lvl="1">
              <a:lnSpc>
                <a:spcPct val="150000"/>
              </a:lnSpc>
            </a:pPr>
            <a:r>
              <a:rPr lang="en" sz="1600" smtClean="0">
                <a:latin typeface="Palatino Linotype" pitchFamily="18" charset="0"/>
              </a:rPr>
              <a:t>Budd-Chiari syndrome</a:t>
            </a:r>
          </a:p>
          <a:p>
            <a:pPr lvl="1">
              <a:lnSpc>
                <a:spcPct val="150000"/>
              </a:lnSpc>
              <a:buFont typeface="Wingdings" pitchFamily="2" charset="2"/>
              <a:buChar char="Ø"/>
            </a:pPr>
            <a:r>
              <a:rPr lang="en" sz="1600" b="1" smtClean="0">
                <a:latin typeface="Palatino Linotype" pitchFamily="18" charset="0"/>
              </a:rPr>
              <a:t>O </a:t>
            </a:r>
            <a:r>
              <a:rPr lang="en" sz="1600" b="1" dirty="0" smtClean="0">
                <a:latin typeface="Palatino Linotype" pitchFamily="18" charset="0"/>
              </a:rPr>
              <a:t>p </a:t>
            </a:r>
            <a:r>
              <a:rPr lang="en" sz="1600" b="1" smtClean="0">
                <a:latin typeface="Palatino Linotype" pitchFamily="18" charset="0"/>
              </a:rPr>
              <a:t>struction of the inferior vena cava</a:t>
            </a:r>
          </a:p>
          <a:p>
            <a:pPr lvl="1">
              <a:lnSpc>
                <a:spcPct val="150000"/>
              </a:lnSpc>
              <a:buFont typeface="Wingdings" pitchFamily="2" charset="2"/>
              <a:buChar char="Ø"/>
            </a:pPr>
            <a:r>
              <a:rPr lang="en" sz="1600" b="1" smtClean="0">
                <a:latin typeface="Palatino Linotype" pitchFamily="18" charset="0"/>
              </a:rPr>
              <a:t>Heart disease </a:t>
            </a:r>
            <a:r>
              <a:rPr lang="en" sz="1600" b="1" dirty="0" smtClean="0">
                <a:latin typeface="Palatino Linotype" pitchFamily="18" charset="0"/>
              </a:rPr>
              <a:t>(increased pressure in the right atrium)</a:t>
            </a:r>
            <a:endParaRPr lang="x-none" sz="1600" b="1" smtClean="0">
              <a:latin typeface="Palatino Linotype" pitchFamily="18" charset="0"/>
            </a:endParaRPr>
          </a:p>
          <a:p>
            <a:pPr lvl="1">
              <a:lnSpc>
                <a:spcPct val="150000"/>
              </a:lnSpc>
            </a:pPr>
            <a:r>
              <a:rPr lang="en" sz="1600" smtClean="0">
                <a:latin typeface="Palatino Linotype" pitchFamily="18" charset="0"/>
              </a:rPr>
              <a:t>Constrictive pericarditis</a:t>
            </a:r>
          </a:p>
          <a:p>
            <a:pPr lvl="1">
              <a:lnSpc>
                <a:spcPct val="150000"/>
              </a:lnSpc>
            </a:pPr>
            <a:r>
              <a:rPr lang="en" sz="1600" smtClean="0">
                <a:latin typeface="Palatino Linotype" pitchFamily="18" charset="0"/>
              </a:rPr>
              <a:t>Severe tricuspid regurgitation</a:t>
            </a:r>
            <a:endParaRPr lang="en-US" sz="16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PORTAL HYPERTENSION-classification according to cause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10081"/>
            <a:ext cx="9144000" cy="6447919"/>
          </a:xfrm>
          <a:prstGeom prst="rect">
            <a:avLst/>
          </a:prstGeom>
          <a:noFill/>
        </p:spPr>
        <p:txBody>
          <a:bodyPr wrap="square" rtlCol="0">
            <a:spAutoFit/>
          </a:bodyPr>
          <a:lstStyle/>
          <a:p>
            <a:pPr>
              <a:lnSpc>
                <a:spcPct val="150000"/>
              </a:lnSpc>
            </a:pPr>
            <a:r>
              <a:rPr lang="en" sz="1400" b="1" smtClean="0">
                <a:latin typeface="Palatino Linotype" pitchFamily="18" charset="0"/>
              </a:rPr>
              <a:t>1 </a:t>
            </a:r>
            <a:r>
              <a:rPr lang="en" sz="1400" b="1" dirty="0" smtClean="0">
                <a:latin typeface="Palatino Linotype" pitchFamily="18" charset="0"/>
              </a:rPr>
              <a:t>. Clinical picture:</a:t>
            </a:r>
            <a:endParaRPr lang="x-none" sz="1400" b="1" dirty="0">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Varicose veins </a:t>
            </a:r>
            <a:r>
              <a:rPr lang="en" sz="1400" smtClean="0">
                <a:latin typeface="Palatino Linotype" pitchFamily="18" charset="0"/>
              </a:rPr>
              <a:t>(esophageal </a:t>
            </a:r>
            <a:r>
              <a:rPr lang="en" sz="1400" dirty="0" smtClean="0">
                <a:latin typeface="Palatino Linotype" pitchFamily="18" charset="0"/>
              </a:rPr>
              <a:t>, gastric, </a:t>
            </a:r>
            <a:r>
              <a:rPr lang="en" sz="1400" dirty="0" err="1" smtClean="0">
                <a:latin typeface="Palatino Linotype" pitchFamily="18" charset="0"/>
              </a:rPr>
              <a:t>anorectal </a:t>
            </a:r>
            <a:r>
              <a:rPr lang="en" sz="1400" dirty="0" smtClean="0">
                <a:latin typeface="Palatino Linotype" pitchFamily="18" charset="0"/>
              </a:rPr>
              <a:t>, </a:t>
            </a:r>
            <a:r>
              <a:rPr lang="en" sz="1400" dirty="0" err="1" smtClean="0">
                <a:latin typeface="Palatino Linotype" pitchFamily="18" charset="0"/>
              </a:rPr>
              <a:t>retroperitoneal </a:t>
            </a:r>
            <a:r>
              <a:rPr lang="en" sz="1400" dirty="0" smtClean="0">
                <a:latin typeface="Palatino Linotype" pitchFamily="18" charset="0"/>
              </a:rPr>
              <a:t>)</a:t>
            </a:r>
          </a:p>
          <a:p>
            <a:pPr marL="285750" indent="-285750">
              <a:lnSpc>
                <a:spcPct val="150000"/>
              </a:lnSpc>
              <a:buFont typeface="Wingdings" pitchFamily="2" charset="2"/>
              <a:buChar char="§"/>
            </a:pPr>
            <a:r>
              <a:rPr lang="en" sz="1400" dirty="0" smtClean="0">
                <a:latin typeface="Palatino Linotype" pitchFamily="18" charset="0"/>
              </a:rPr>
              <a:t>Portal </a:t>
            </a:r>
            <a:r>
              <a:rPr lang="en" sz="1400" dirty="0" err="1" smtClean="0">
                <a:latin typeface="Palatino Linotype" pitchFamily="18" charset="0"/>
              </a:rPr>
              <a:t>hypertensive</a:t>
            </a:r>
            <a:r>
              <a:rPr lang="en" sz="1400" dirty="0" smtClean="0">
                <a:latin typeface="Palatino Linotype" pitchFamily="18" charset="0"/>
              </a:rPr>
              <a:t> </a:t>
            </a:r>
            <a:r>
              <a:rPr lang="en" sz="1400" dirty="0" err="1" smtClean="0">
                <a:latin typeface="Palatino Linotype" pitchFamily="18" charset="0"/>
              </a:rPr>
              <a:t>gastropathy</a:t>
            </a:r>
            <a:endParaRPr lang="x-none" sz="1400" dirty="0" smtClean="0">
              <a:latin typeface="Palatino Linotype" pitchFamily="18" charset="0"/>
            </a:endParaRPr>
          </a:p>
          <a:p>
            <a:pPr marL="285750" indent="-285750">
              <a:lnSpc>
                <a:spcPct val="150000"/>
              </a:lnSpc>
              <a:buFont typeface="Wingdings" pitchFamily="2" charset="2"/>
              <a:buChar char="§"/>
            </a:pPr>
            <a:r>
              <a:rPr lang="en" sz="1400" dirty="0" err="1" smtClean="0">
                <a:latin typeface="Palatino Linotype" pitchFamily="18" charset="0"/>
              </a:rPr>
              <a:t>Ascites</a:t>
            </a:r>
            <a:endParaRPr lang="x-none" sz="1400" dirty="0" smtClean="0">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Visible </a:t>
            </a:r>
            <a:r>
              <a:rPr lang="en" sz="1400" dirty="0" err="1" smtClean="0">
                <a:latin typeface="Palatino Linotype" pitchFamily="18" charset="0"/>
              </a:rPr>
              <a:t>collateral </a:t>
            </a:r>
            <a:r>
              <a:rPr lang="en" sz="1400" dirty="0" smtClean="0">
                <a:latin typeface="Palatino Linotype" pitchFamily="18" charset="0"/>
              </a:rPr>
              <a:t>blood vessels on the front side </a:t>
            </a:r>
            <a:r>
              <a:rPr lang="en" sz="1400" smtClean="0">
                <a:latin typeface="Palatino Linotype" pitchFamily="18" charset="0"/>
              </a:rPr>
              <a:t>of the abdominal wall </a:t>
            </a:r>
            <a:r>
              <a:rPr lang="en" sz="1400" dirty="0" smtClean="0">
                <a:latin typeface="Palatino Linotype" pitchFamily="18" charset="0"/>
              </a:rPr>
              <a:t>( caput </a:t>
            </a:r>
            <a:r>
              <a:rPr lang="en" sz="1400" dirty="0" err="1" smtClean="0">
                <a:latin typeface="Palatino Linotype" pitchFamily="18" charset="0"/>
              </a:rPr>
              <a:t>medusae </a:t>
            </a:r>
            <a:r>
              <a:rPr lang="en" sz="1400" dirty="0" smtClean="0">
                <a:latin typeface="Palatino Linotype" pitchFamily="18" charset="0"/>
              </a:rPr>
              <a:t>)</a:t>
            </a:r>
            <a:endParaRPr lang="x-none" sz="1400" dirty="0" smtClean="0">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S </a:t>
            </a:r>
            <a:r>
              <a:rPr lang="en" sz="1400" smtClean="0">
                <a:latin typeface="Palatino Linotype" pitchFamily="18" charset="0"/>
              </a:rPr>
              <a:t>plenomegaly </a:t>
            </a:r>
            <a:r>
              <a:rPr lang="en" sz="1400" dirty="0" smtClean="0">
                <a:latin typeface="Palatino Linotype" pitchFamily="18" charset="0"/>
              </a:rPr>
              <a:t>(not always correlated with the degree of portal hypertension)</a:t>
            </a:r>
            <a:endParaRPr lang="x-none" sz="1400" dirty="0" smtClean="0">
              <a:latin typeface="Palatino Linotype" pitchFamily="18" charset="0"/>
            </a:endParaRPr>
          </a:p>
          <a:p>
            <a:pPr marL="285750" indent="-285750">
              <a:lnSpc>
                <a:spcPct val="150000"/>
              </a:lnSpc>
              <a:buFont typeface="Wingdings" pitchFamily="2" charset="2"/>
              <a:buChar char="§"/>
            </a:pPr>
            <a:r>
              <a:rPr lang="en" sz="1400" err="1" smtClean="0">
                <a:latin typeface="Palatino Linotype" pitchFamily="18" charset="0"/>
              </a:rPr>
              <a:t>Hepatic </a:t>
            </a:r>
            <a:r>
              <a:rPr lang="en" sz="1400" smtClean="0">
                <a:latin typeface="Palatino Linotype" pitchFamily="18" charset="0"/>
              </a:rPr>
              <a:t>encephalopathy</a:t>
            </a:r>
            <a:endParaRPr lang="x-none" sz="1400" dirty="0" smtClean="0">
              <a:latin typeface="Palatino Linotype" pitchFamily="18" charset="0"/>
            </a:endParaRPr>
          </a:p>
          <a:p>
            <a:r>
              <a:rPr lang="en" sz="1400" b="1" smtClean="0">
                <a:latin typeface="Palatino Linotype" pitchFamily="18" charset="0"/>
              </a:rPr>
              <a:t>2 </a:t>
            </a:r>
            <a:r>
              <a:rPr lang="en" sz="1400" b="1">
                <a:latin typeface="Palatino Linotype" pitchFamily="18" charset="0"/>
              </a:rPr>
              <a:t>. EHO </a:t>
            </a:r>
            <a:r>
              <a:rPr lang="en" sz="1400" b="1" smtClean="0">
                <a:latin typeface="Palatino Linotype" pitchFamily="18" charset="0"/>
              </a:rPr>
              <a:t>of the abdomen </a:t>
            </a:r>
            <a:r>
              <a:rPr lang="en" sz="1400" b="1" dirty="0" smtClean="0">
                <a:latin typeface="Palatino Linotype" pitchFamily="18" charset="0"/>
              </a:rPr>
              <a:t>, CT/MR of the abdomen</a:t>
            </a:r>
            <a:endParaRPr lang="x-none" sz="1400" b="1">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Enlarged </a:t>
            </a:r>
            <a:r>
              <a:rPr lang="en" sz="1400" smtClean="0">
                <a:latin typeface="Palatino Linotype" pitchFamily="18" charset="0"/>
              </a:rPr>
              <a:t>spleen </a:t>
            </a:r>
            <a:r>
              <a:rPr lang="en" sz="1400">
                <a:latin typeface="Palatino Linotype" pitchFamily="18" charset="0"/>
              </a:rPr>
              <a:t>, more than 12 cm in longitudinal diameter</a:t>
            </a:r>
          </a:p>
          <a:p>
            <a:pPr marL="285750" indent="-285750">
              <a:lnSpc>
                <a:spcPct val="150000"/>
              </a:lnSpc>
              <a:buFont typeface="Wingdings" pitchFamily="2" charset="2"/>
              <a:buChar char="§"/>
            </a:pPr>
            <a:r>
              <a:rPr lang="en" sz="1400">
                <a:latin typeface="Palatino Linotype" pitchFamily="18" charset="0"/>
              </a:rPr>
              <a:t>Dilated portal vein more than 12 mm in diameter, independent of the respiratory cycle</a:t>
            </a:r>
          </a:p>
          <a:p>
            <a:pPr marL="285750" indent="-285750">
              <a:lnSpc>
                <a:spcPct val="150000"/>
              </a:lnSpc>
              <a:buFont typeface="Wingdings" pitchFamily="2" charset="2"/>
              <a:buChar char="§"/>
            </a:pPr>
            <a:r>
              <a:rPr lang="en" sz="1400">
                <a:latin typeface="Palatino Linotype" pitchFamily="18" charset="0"/>
              </a:rPr>
              <a:t>Low velocity of portal blood </a:t>
            </a:r>
            <a:r>
              <a:rPr lang="en" sz="1400" smtClean="0">
                <a:latin typeface="Palatino Linotype" pitchFamily="18" charset="0"/>
              </a:rPr>
              <a:t>flow</a:t>
            </a:r>
            <a:endParaRPr lang="en-US" sz="1400" dirty="0" smtClean="0">
              <a:latin typeface="Palatino Linotype" pitchFamily="18" charset="0"/>
            </a:endParaRPr>
          </a:p>
          <a:p>
            <a:pPr>
              <a:lnSpc>
                <a:spcPct val="150000"/>
              </a:lnSpc>
            </a:pPr>
            <a:r>
              <a:rPr lang="en" sz="1400" b="1">
                <a:latin typeface="Palatino Linotype" pitchFamily="18" charset="0"/>
              </a:rPr>
              <a:t>3. </a:t>
            </a:r>
            <a:r>
              <a:rPr lang="en" sz="1400" b="1" smtClean="0">
                <a:latin typeface="Palatino Linotype" pitchFamily="18" charset="0"/>
              </a:rPr>
              <a:t>Endoscopy </a:t>
            </a:r>
            <a:r>
              <a:rPr lang="en" sz="1400" b="1" dirty="0" smtClean="0">
                <a:latin typeface="Palatino Linotype" pitchFamily="18" charset="0"/>
              </a:rPr>
              <a:t>(EGDS, colonoscopy)</a:t>
            </a:r>
            <a:endParaRPr lang="x-none" sz="1400" b="1">
              <a:latin typeface="Palatino Linotype" pitchFamily="18" charset="0"/>
            </a:endParaRPr>
          </a:p>
          <a:p>
            <a:pPr marL="285750" indent="-285750">
              <a:lnSpc>
                <a:spcPct val="150000"/>
              </a:lnSpc>
              <a:buFont typeface="Wingdings" pitchFamily="2" charset="2"/>
              <a:buChar char="§"/>
            </a:pPr>
            <a:r>
              <a:rPr lang="en" sz="1400">
                <a:latin typeface="Palatino Linotype" pitchFamily="18" charset="0"/>
              </a:rPr>
              <a:t>Presence of gastroesophageal and anorectal varicosities</a:t>
            </a:r>
          </a:p>
          <a:p>
            <a:pPr marL="285750" indent="-285750">
              <a:lnSpc>
                <a:spcPct val="150000"/>
              </a:lnSpc>
              <a:buFont typeface="Wingdings" pitchFamily="2" charset="2"/>
              <a:buChar char="§"/>
            </a:pPr>
            <a:r>
              <a:rPr lang="en" sz="1400">
                <a:latin typeface="Palatino Linotype" pitchFamily="18" charset="0"/>
              </a:rPr>
              <a:t>All patients with cirrhosis must undergo endoscopy to evaluate varicosities</a:t>
            </a:r>
          </a:p>
          <a:p>
            <a:pPr marL="285750" indent="-285750">
              <a:lnSpc>
                <a:spcPct val="150000"/>
              </a:lnSpc>
              <a:buFont typeface="Wingdings" pitchFamily="2" charset="2"/>
              <a:buChar char="§"/>
            </a:pPr>
            <a:r>
              <a:rPr lang="en" sz="1400">
                <a:latin typeface="Palatino Linotype" pitchFamily="18" charset="0"/>
              </a:rPr>
              <a:t>If varicosities are not present, </a:t>
            </a:r>
            <a:r>
              <a:rPr lang="en" sz="1400" smtClean="0">
                <a:latin typeface="Palatino Linotype" pitchFamily="18" charset="0"/>
              </a:rPr>
              <a:t>plan a follow-up endoscopic examination </a:t>
            </a:r>
            <a:r>
              <a:rPr lang="en" sz="1400" dirty="0" smtClean="0">
                <a:latin typeface="Palatino Linotype" pitchFamily="18" charset="0"/>
              </a:rPr>
              <a:t>in </a:t>
            </a:r>
            <a:r>
              <a:rPr lang="en" sz="1400" smtClean="0">
                <a:latin typeface="Palatino Linotype" pitchFamily="18" charset="0"/>
              </a:rPr>
              <a:t>2 </a:t>
            </a:r>
            <a:r>
              <a:rPr lang="en" sz="1400">
                <a:latin typeface="Palatino Linotype" pitchFamily="18" charset="0"/>
              </a:rPr>
              <a:t>years</a:t>
            </a:r>
          </a:p>
          <a:p>
            <a:pPr marL="285750" indent="-285750">
              <a:lnSpc>
                <a:spcPct val="150000"/>
              </a:lnSpc>
              <a:buFont typeface="Wingdings" pitchFamily="2" charset="2"/>
              <a:buChar char="§"/>
            </a:pPr>
            <a:r>
              <a:rPr lang="en" sz="1400">
                <a:latin typeface="Palatino Linotype" pitchFamily="18" charset="0"/>
              </a:rPr>
              <a:t>Small varicosities require endoscopy after one year</a:t>
            </a:r>
          </a:p>
          <a:p>
            <a:pPr marL="285750" indent="-285750">
              <a:lnSpc>
                <a:spcPct val="150000"/>
              </a:lnSpc>
              <a:buFont typeface="Wingdings" pitchFamily="2" charset="2"/>
              <a:buChar char="§"/>
            </a:pPr>
            <a:r>
              <a:rPr lang="en" sz="1400">
                <a:latin typeface="Palatino Linotype" pitchFamily="18" charset="0"/>
              </a:rPr>
              <a:t>Clinical signs that correlate with the presence of varices are: thrombocytopenia ( </a:t>
            </a:r>
            <a:r>
              <a:rPr lang="en" sz="1400" dirty="0">
                <a:latin typeface="Palatino Linotype" pitchFamily="18" charset="0"/>
              </a:rPr>
              <a:t>&lt; </a:t>
            </a:r>
            <a:r>
              <a:rPr lang="en" sz="1400">
                <a:latin typeface="Palatino Linotype" pitchFamily="18" charset="0"/>
              </a:rPr>
              <a:t>120000) and enlarged spleen</a:t>
            </a:r>
            <a:endParaRPr lang="x-none" sz="1400" dirty="0">
              <a:latin typeface="Palatino Linotype" pitchFamily="18" charset="0"/>
            </a:endParaRPr>
          </a:p>
          <a:p>
            <a:pPr>
              <a:lnSpc>
                <a:spcPct val="150000"/>
              </a:lnSpc>
            </a:pPr>
            <a:r>
              <a:rPr lang="en" sz="1400" b="1" smtClean="0">
                <a:latin typeface="Palatino Linotype" pitchFamily="18" charset="0"/>
              </a:rPr>
              <a:t>4 </a:t>
            </a:r>
            <a:r>
              <a:rPr lang="en" sz="1400" b="1">
                <a:latin typeface="Palatino Linotype" pitchFamily="18" charset="0"/>
              </a:rPr>
              <a:t>. Measurement of portal venous </a:t>
            </a:r>
            <a:r>
              <a:rPr lang="en" sz="1400" b="1" smtClean="0">
                <a:latin typeface="Palatino Linotype" pitchFamily="18" charset="0"/>
              </a:rPr>
              <a:t>pressure</a:t>
            </a:r>
            <a:r>
              <a:rPr lang="en" sz="1400" b="1" dirty="0" smtClean="0">
                <a:latin typeface="Palatino Linotype" pitchFamily="18" charset="0"/>
              </a:rPr>
              <a:t> </a:t>
            </a:r>
            <a:r>
              <a:rPr lang="en" sz="1400" dirty="0" smtClean="0">
                <a:latin typeface="Palatino Linotype" pitchFamily="18" charset="0"/>
              </a:rPr>
              <a:t>(not routinely performed)</a:t>
            </a:r>
            <a:endParaRPr lang="x-none" sz="1400" b="1">
              <a:latin typeface="Palatino Linotype" pitchFamily="18" charset="0"/>
            </a:endParaRPr>
          </a:p>
          <a:p>
            <a:pPr marL="285750" indent="-285750">
              <a:lnSpc>
                <a:spcPct val="150000"/>
              </a:lnSpc>
              <a:buFont typeface="Wingdings" pitchFamily="2" charset="2"/>
              <a:buChar char="§"/>
            </a:pPr>
            <a:r>
              <a:rPr lang="en" sz="1400">
                <a:latin typeface="Palatino Linotype" pitchFamily="18" charset="0"/>
              </a:rPr>
              <a:t>Invasive procedure, indirect measurement of hepatic venous pressure, by catheterization of the hepatic </a:t>
            </a:r>
            <a:r>
              <a:rPr lang="en" sz="1400" smtClean="0">
                <a:latin typeface="Palatino Linotype" pitchFamily="18" charset="0"/>
              </a:rPr>
              <a:t>vein</a:t>
            </a: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PORTAL HYPERTENSION - Diagnosis</a:t>
            </a:r>
          </a:p>
        </p:txBody>
      </p:sp>
    </p:spTree>
    <p:extLst>
      <p:ext uri="{BB962C8B-B14F-4D97-AF65-F5344CB8AC3E}">
        <p14:creationId xmlns:p14="http://schemas.microsoft.com/office/powerpoint/2010/main" xmlns="" val="16337757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17590"/>
            <a:ext cx="8991600" cy="4524315"/>
          </a:xfrm>
          <a:prstGeom prst="rect">
            <a:avLst/>
          </a:prstGeom>
          <a:noFill/>
        </p:spPr>
        <p:txBody>
          <a:bodyPr wrap="square" rtlCol="0">
            <a:spAutoFit/>
          </a:bodyPr>
          <a:lstStyle/>
          <a:p>
            <a:pPr>
              <a:lnSpc>
                <a:spcPct val="200000"/>
              </a:lnSpc>
            </a:pPr>
            <a:endParaRPr lang="x-none" sz="1600" dirty="0">
              <a:latin typeface="Palatino Linotype" pitchFamily="18" charset="0"/>
            </a:endParaRPr>
          </a:p>
          <a:p>
            <a:pPr>
              <a:lnSpc>
                <a:spcPct val="200000"/>
              </a:lnSpc>
            </a:pPr>
            <a:r>
              <a:rPr lang="en" sz="1600" b="1" smtClean="0">
                <a:latin typeface="Palatino Linotype" pitchFamily="18" charset="0"/>
              </a:rPr>
              <a:t>Primary </a:t>
            </a:r>
            <a:r>
              <a:rPr lang="en" sz="1600" b="1" dirty="0" smtClean="0">
                <a:latin typeface="Palatino Linotype" pitchFamily="18" charset="0"/>
              </a:rPr>
              <a:t>prophylaxis of variceal bleeding</a:t>
            </a:r>
            <a:r>
              <a:rPr lang="en" sz="1600" b="1" smtClean="0">
                <a:latin typeface="Palatino Linotype" pitchFamily="18" charset="0"/>
              </a:rPr>
              <a:t> </a:t>
            </a:r>
            <a:r>
              <a:rPr lang="en" sz="1600" dirty="0" smtClean="0">
                <a:latin typeface="Palatino Linotype" pitchFamily="18" charset="0"/>
              </a:rPr>
              <a:t>(medication only)</a:t>
            </a:r>
          </a:p>
          <a:p>
            <a:pPr marL="285750" indent="-285750">
              <a:lnSpc>
                <a:spcPct val="200000"/>
              </a:lnSpc>
              <a:buFont typeface="Wingdings" pitchFamily="2" charset="2"/>
              <a:buChar char="§"/>
            </a:pPr>
            <a:r>
              <a:rPr lang="en" sz="1600" dirty="0" smtClean="0">
                <a:latin typeface="Palatino Linotype" pitchFamily="18" charset="0"/>
              </a:rPr>
              <a:t>Prevention of first </a:t>
            </a:r>
            <a:r>
              <a:rPr lang="en" sz="1600" dirty="0" err="1" smtClean="0">
                <a:latin typeface="Palatino Linotype" pitchFamily="18" charset="0"/>
              </a:rPr>
              <a:t>variceal </a:t>
            </a:r>
            <a:r>
              <a:rPr lang="en" sz="1600" dirty="0" smtClean="0">
                <a:latin typeface="Palatino Linotype" pitchFamily="18" charset="0"/>
              </a:rPr>
              <a:t>bleeding in patients who </a:t>
            </a:r>
            <a:r>
              <a:rPr lang="en" sz="1600" smtClean="0">
                <a:latin typeface="Palatino Linotype" pitchFamily="18" charset="0"/>
              </a:rPr>
              <a:t>have never bled</a:t>
            </a:r>
            <a:endParaRPr lang="sr-Cyrl-RS" sz="1600" dirty="0" smtClean="0">
              <a:latin typeface="Palatino Linotype" pitchFamily="18" charset="0"/>
            </a:endParaRPr>
          </a:p>
          <a:p>
            <a:pPr marL="285750" indent="-285750">
              <a:lnSpc>
                <a:spcPct val="200000"/>
              </a:lnSpc>
            </a:pPr>
            <a:r>
              <a:rPr lang="en" sz="1600" dirty="0" smtClean="0">
                <a:latin typeface="Palatino Linotype" pitchFamily="18" charset="0"/>
              </a:rPr>
              <a:t>(PPIs, beta blockers)</a:t>
            </a:r>
            <a:endParaRPr lang="x-none" sz="1600" dirty="0" smtClean="0">
              <a:latin typeface="Palatino Linotype" pitchFamily="18" charset="0"/>
            </a:endParaRPr>
          </a:p>
          <a:p>
            <a:pPr>
              <a:lnSpc>
                <a:spcPct val="200000"/>
              </a:lnSpc>
            </a:pPr>
            <a:r>
              <a:rPr lang="en" sz="1600" b="1" smtClean="0">
                <a:latin typeface="Palatino Linotype" pitchFamily="18" charset="0"/>
              </a:rPr>
              <a:t>Secondary </a:t>
            </a:r>
            <a:r>
              <a:rPr lang="en" sz="1600" b="1" dirty="0" smtClean="0">
                <a:latin typeface="Palatino Linotype" pitchFamily="18" charset="0"/>
              </a:rPr>
              <a:t>prophylaxis of variceal bleeding</a:t>
            </a:r>
            <a:endParaRPr lang="x-none" sz="1600" b="1" dirty="0" smtClean="0">
              <a:latin typeface="Palatino Linotype" pitchFamily="18" charset="0"/>
            </a:endParaRPr>
          </a:p>
          <a:p>
            <a:pPr marL="285750" indent="-285750">
              <a:lnSpc>
                <a:spcPct val="200000"/>
              </a:lnSpc>
              <a:buFont typeface="Wingdings" pitchFamily="2" charset="2"/>
              <a:buChar char="§"/>
            </a:pPr>
            <a:r>
              <a:rPr lang="en" sz="1600" dirty="0" smtClean="0">
                <a:latin typeface="Palatino Linotype" pitchFamily="18" charset="0"/>
              </a:rPr>
              <a:t>Prevention of bleeding in patients who </a:t>
            </a:r>
            <a:r>
              <a:rPr lang="en" sz="1600" smtClean="0">
                <a:latin typeface="Palatino Linotype" pitchFamily="18" charset="0"/>
              </a:rPr>
              <a:t>had </a:t>
            </a:r>
            <a:r>
              <a:rPr lang="en" sz="1600" dirty="0" smtClean="0">
                <a:latin typeface="Palatino Linotype" pitchFamily="18" charset="0"/>
              </a:rPr>
              <a:t>an episode </a:t>
            </a:r>
            <a:r>
              <a:rPr lang="en" sz="1600" smtClean="0">
                <a:latin typeface="Palatino Linotype" pitchFamily="18" charset="0"/>
              </a:rPr>
              <a:t>of </a:t>
            </a:r>
            <a:r>
              <a:rPr lang="en" sz="1600" dirty="0" smtClean="0">
                <a:latin typeface="Palatino Linotype" pitchFamily="18" charset="0"/>
              </a:rPr>
              <a:t>bleeding from esophageal or gastric </a:t>
            </a:r>
            <a:r>
              <a:rPr lang="en" sz="1600" dirty="0" err="1" smtClean="0">
                <a:latin typeface="Palatino Linotype" pitchFamily="18" charset="0"/>
              </a:rPr>
              <a:t>varices</a:t>
            </a:r>
          </a:p>
          <a:p>
            <a:pPr marL="285750" indent="-285750">
              <a:lnSpc>
                <a:spcPct val="200000"/>
              </a:lnSpc>
              <a:buFont typeface="Wingdings" pitchFamily="2" charset="2"/>
              <a:buChar char="§"/>
            </a:pPr>
            <a:r>
              <a:rPr lang="en" sz="1600" dirty="0" smtClean="0">
                <a:latin typeface="Palatino Linotype" pitchFamily="18" charset="0"/>
              </a:rPr>
              <a:t>The risk of death or rebleeding is much higher in patients who have already had a bleeding episode</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PORTAL HYPERTENSION - Therapy</a:t>
            </a:r>
          </a:p>
        </p:txBody>
      </p:sp>
    </p:spTree>
    <p:extLst>
      <p:ext uri="{BB962C8B-B14F-4D97-AF65-F5344CB8AC3E}">
        <p14:creationId xmlns:p14="http://schemas.microsoft.com/office/powerpoint/2010/main" xmlns="" val="6791642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52301"/>
            <a:ext cx="9067800" cy="5386090"/>
          </a:xfrm>
          <a:prstGeom prst="rect">
            <a:avLst/>
          </a:prstGeom>
          <a:noFill/>
        </p:spPr>
        <p:txBody>
          <a:bodyPr wrap="square" rtlCol="0">
            <a:spAutoFit/>
          </a:bodyPr>
          <a:lstStyle/>
          <a:p>
            <a:r>
              <a:rPr lang="en" sz="1600" b="1" dirty="0" smtClean="0">
                <a:latin typeface="Palatino Linotype" pitchFamily="18" charset="0"/>
              </a:rPr>
              <a:t>Prevention of </a:t>
            </a:r>
            <a:r>
              <a:rPr lang="en" sz="1600" b="1" err="1" smtClean="0">
                <a:latin typeface="Palatino Linotype" pitchFamily="18" charset="0"/>
              </a:rPr>
              <a:t>variceal </a:t>
            </a:r>
            <a:r>
              <a:rPr lang="en" sz="1600" b="1" smtClean="0">
                <a:latin typeface="Palatino Linotype" pitchFamily="18" charset="0"/>
              </a:rPr>
              <a:t>bleeding</a:t>
            </a:r>
            <a:r>
              <a:rPr lang="en" sz="1600" smtClean="0">
                <a:latin typeface="Palatino Linotype" pitchFamily="18" charset="0"/>
              </a:rPr>
              <a:t> </a:t>
            </a:r>
            <a:endParaRPr lang="sr-Cyrl-RS" sz="1600" dirty="0" smtClean="0">
              <a:latin typeface="Palatino Linotype" pitchFamily="18" charset="0"/>
            </a:endParaRPr>
          </a:p>
          <a:p>
            <a:r>
              <a:rPr lang="en" sz="1600" b="1" smtClean="0">
                <a:latin typeface="Palatino Linotype" pitchFamily="18" charset="0"/>
              </a:rPr>
              <a:t>Beta blockers </a:t>
            </a:r>
            <a:r>
              <a:rPr lang="en" sz="1600" b="1" dirty="0" smtClean="0">
                <a:latin typeface="Palatino Linotype" pitchFamily="18" charset="0"/>
              </a:rPr>
              <a:t>(non-selective: propranolol)</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They lower </a:t>
            </a:r>
            <a:r>
              <a:rPr lang="en" sz="1600" dirty="0" err="1" smtClean="0">
                <a:latin typeface="Palatino Linotype" pitchFamily="18" charset="0"/>
              </a:rPr>
              <a:t>portal </a:t>
            </a:r>
            <a:r>
              <a:rPr lang="en" sz="1600" dirty="0" smtClean="0">
                <a:latin typeface="Palatino Linotype" pitchFamily="18" charset="0"/>
              </a:rPr>
              <a:t>pressure by reducing </a:t>
            </a:r>
            <a:r>
              <a:rPr lang="en" sz="1600" dirty="0" err="1" smtClean="0">
                <a:latin typeface="Palatino Linotype" pitchFamily="18" charset="0"/>
              </a:rPr>
              <a:t>portal </a:t>
            </a:r>
            <a:r>
              <a:rPr lang="en" sz="1600" dirty="0" smtClean="0">
                <a:latin typeface="Palatino Linotype" pitchFamily="18" charset="0"/>
              </a:rPr>
              <a:t>and </a:t>
            </a:r>
            <a:r>
              <a:rPr lang="en" sz="1600" dirty="0" err="1" smtClean="0">
                <a:latin typeface="Palatino Linotype" pitchFamily="18" charset="0"/>
              </a:rPr>
              <a:t>collateral </a:t>
            </a:r>
            <a:r>
              <a:rPr lang="en" sz="1600" dirty="0" smtClean="0">
                <a:latin typeface="Palatino Linotype" pitchFamily="18" charset="0"/>
              </a:rPr>
              <a:t>blood flow</a:t>
            </a:r>
          </a:p>
          <a:p>
            <a:pPr marL="285750" indent="-285750">
              <a:lnSpc>
                <a:spcPct val="150000"/>
              </a:lnSpc>
              <a:buFont typeface="Wingdings" pitchFamily="2" charset="2"/>
              <a:buChar char="§"/>
            </a:pPr>
            <a:r>
              <a:rPr lang="en" sz="1600" smtClean="0">
                <a:latin typeface="Palatino Linotype" pitchFamily="18" charset="0"/>
              </a:rPr>
              <a:t>Blockade </a:t>
            </a:r>
            <a:r>
              <a:rPr lang="en" sz="1600" dirty="0" smtClean="0">
                <a:latin typeface="Palatino Linotype" pitchFamily="18" charset="0"/>
              </a:rPr>
              <a:t>a</a:t>
            </a:r>
            <a:r>
              <a:rPr lang="en" sz="1600" smtClean="0">
                <a:latin typeface="Palatino Linotype" pitchFamily="18" charset="0"/>
              </a:rPr>
              <a:t> </a:t>
            </a:r>
            <a:r>
              <a:rPr lang="en" sz="1600" dirty="0" smtClean="0">
                <a:latin typeface="Palatino Linotype" pitchFamily="18" charset="0"/>
              </a:rPr>
              <a:t>β </a:t>
            </a:r>
            <a:r>
              <a:rPr lang="en" sz="1600" smtClean="0">
                <a:latin typeface="Palatino Linotype" pitchFamily="18" charset="0"/>
              </a:rPr>
              <a:t>1 adrenergic </a:t>
            </a:r>
            <a:r>
              <a:rPr lang="en" sz="1600" dirty="0" smtClean="0">
                <a:latin typeface="Palatino Linotype" pitchFamily="18" charset="0"/>
              </a:rPr>
              <a:t>receptors </a:t>
            </a:r>
            <a:r>
              <a:rPr lang="en" sz="1600" smtClean="0">
                <a:latin typeface="Palatino Linotype" pitchFamily="18" charset="0"/>
              </a:rPr>
              <a:t>-reduction </a:t>
            </a:r>
            <a:r>
              <a:rPr lang="en" sz="1600" dirty="0" smtClean="0">
                <a:latin typeface="Palatino Linotype" pitchFamily="18" charset="0"/>
              </a:rPr>
              <a:t>of cardiac output</a:t>
            </a:r>
          </a:p>
          <a:p>
            <a:pPr marL="285750" indent="-285750">
              <a:lnSpc>
                <a:spcPct val="150000"/>
              </a:lnSpc>
              <a:buFont typeface="Wingdings" pitchFamily="2" charset="2"/>
              <a:buChar char="§"/>
            </a:pPr>
            <a:r>
              <a:rPr lang="en" sz="1600" smtClean="0">
                <a:latin typeface="Palatino Linotype" pitchFamily="18" charset="0"/>
              </a:rPr>
              <a:t>Blockade </a:t>
            </a:r>
            <a:r>
              <a:rPr lang="en" sz="1600" dirty="0" smtClean="0">
                <a:latin typeface="Palatino Linotype" pitchFamily="18" charset="0"/>
              </a:rPr>
              <a:t>a</a:t>
            </a:r>
            <a:r>
              <a:rPr lang="en" sz="1600" smtClean="0">
                <a:latin typeface="Palatino Linotype" pitchFamily="18" charset="0"/>
              </a:rPr>
              <a:t> </a:t>
            </a:r>
            <a:r>
              <a:rPr lang="en" sz="1600" dirty="0" smtClean="0">
                <a:latin typeface="Palatino Linotype" pitchFamily="18" charset="0"/>
              </a:rPr>
              <a:t>β </a:t>
            </a:r>
            <a:r>
              <a:rPr lang="en" sz="1600" smtClean="0">
                <a:latin typeface="Palatino Linotype" pitchFamily="18" charset="0"/>
              </a:rPr>
              <a:t>2 adrenergic </a:t>
            </a:r>
            <a:r>
              <a:rPr lang="en" sz="1600" dirty="0" smtClean="0">
                <a:latin typeface="Palatino Linotype" pitchFamily="18" charset="0"/>
              </a:rPr>
              <a:t>receptors </a:t>
            </a:r>
            <a:r>
              <a:rPr lang="en" sz="1600" smtClean="0">
                <a:latin typeface="Palatino Linotype" pitchFamily="18" charset="0"/>
              </a:rPr>
              <a:t>-splanchnic </a:t>
            </a:r>
            <a:r>
              <a:rPr lang="en" sz="1600" dirty="0" err="1" smtClean="0">
                <a:latin typeface="Palatino Linotype" pitchFamily="18" charset="0"/>
              </a:rPr>
              <a:t>vasoconstriction</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Dose: </a:t>
            </a:r>
            <a:r>
              <a:rPr lang="en" sz="1600" smtClean="0">
                <a:latin typeface="Palatino Linotype" pitchFamily="18" charset="0"/>
              </a:rPr>
              <a:t>20 </a:t>
            </a:r>
            <a:r>
              <a:rPr lang="en" sz="1600" dirty="0" err="1" smtClean="0">
                <a:latin typeface="Palatino Linotype" pitchFamily="18" charset="0"/>
              </a:rPr>
              <a:t>mg </a:t>
            </a:r>
            <a:r>
              <a:rPr lang="en" sz="1600" dirty="0" smtClean="0">
                <a:latin typeface="Palatino Linotype" pitchFamily="18" charset="0"/>
              </a:rPr>
              <a:t>/12h, increasing or decreasing the dose until the heart rate decreases by about 25 </a:t>
            </a:r>
            <a:r>
              <a:rPr lang="en" sz="1600" smtClean="0">
                <a:latin typeface="Palatino Linotype" pitchFamily="18" charset="0"/>
              </a:rPr>
              <a:t>%, </a:t>
            </a:r>
            <a:r>
              <a:rPr lang="en" sz="1600" dirty="0" smtClean="0">
                <a:latin typeface="Palatino Linotype" pitchFamily="18" charset="0"/>
              </a:rPr>
              <a:t>(frequency not lower than</a:t>
            </a:r>
            <a:r>
              <a:rPr lang="en" sz="1600" smtClean="0">
                <a:latin typeface="Palatino Linotype" pitchFamily="18" charset="0"/>
              </a:rPr>
              <a:t> </a:t>
            </a:r>
            <a:r>
              <a:rPr lang="en" sz="1600" dirty="0" smtClean="0">
                <a:latin typeface="Palatino Linotype" pitchFamily="18" charset="0"/>
              </a:rPr>
              <a:t>55 beats/min or that </a:t>
            </a:r>
            <a:r>
              <a:rPr lang="en" sz="1600" err="1" smtClean="0">
                <a:latin typeface="Palatino Linotype" pitchFamily="18" charset="0"/>
              </a:rPr>
              <a:t>the systolic </a:t>
            </a:r>
            <a:r>
              <a:rPr lang="en" sz="1600" smtClean="0">
                <a:latin typeface="Palatino Linotype" pitchFamily="18" charset="0"/>
              </a:rPr>
              <a:t>pressure </a:t>
            </a:r>
            <a:r>
              <a:rPr lang="en" sz="1600" dirty="0" smtClean="0">
                <a:latin typeface="Palatino Linotype" pitchFamily="18" charset="0"/>
              </a:rPr>
              <a:t>is not lower than </a:t>
            </a:r>
            <a:r>
              <a:rPr lang="en" sz="1600" smtClean="0">
                <a:latin typeface="Palatino Linotype" pitchFamily="18" charset="0"/>
              </a:rPr>
              <a:t>90 mmHg </a:t>
            </a:r>
            <a:r>
              <a:rPr lang="en" sz="1600" dirty="0" smtClean="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Continuously </a:t>
            </a:r>
            <a:r>
              <a:rPr lang="en" sz="1600" smtClean="0">
                <a:latin typeface="Palatino Linotype" pitchFamily="18" charset="0"/>
              </a:rPr>
              <a:t>_</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Discontinuation leads </a:t>
            </a:r>
            <a:r>
              <a:rPr lang="en" sz="1600" smtClean="0">
                <a:latin typeface="Palatino Linotype" pitchFamily="18" charset="0"/>
              </a:rPr>
              <a:t>to rebound</a:t>
            </a:r>
            <a:r>
              <a:rPr lang="en" sz="1600" dirty="0" smtClean="0">
                <a:latin typeface="Palatino Linotype" pitchFamily="18" charset="0"/>
              </a:rPr>
              <a:t> </a:t>
            </a:r>
            <a:r>
              <a:rPr lang="en" sz="1600" dirty="0" err="1" smtClean="0">
                <a:latin typeface="Palatino Linotype" pitchFamily="18" charset="0"/>
              </a:rPr>
              <a:t>phenomenon</a:t>
            </a:r>
            <a:endParaRPr lang="x-none" sz="1600" dirty="0" smtClean="0">
              <a:latin typeface="Palatino Linotype" pitchFamily="18" charset="0"/>
            </a:endParaRPr>
          </a:p>
          <a:p>
            <a:pPr>
              <a:lnSpc>
                <a:spcPct val="150000"/>
              </a:lnSpc>
            </a:pPr>
            <a:r>
              <a:rPr lang="en" sz="1600" b="1" smtClean="0">
                <a:latin typeface="Palatino Linotype" pitchFamily="18" charset="0"/>
              </a:rPr>
              <a:t>Vasodilators</a:t>
            </a:r>
            <a:r>
              <a:rPr lang="en" sz="1600" b="1" dirty="0" smtClean="0">
                <a:latin typeface="Palatino Linotype" pitchFamily="18" charset="0"/>
              </a:rPr>
              <a:t> (nitrates)</a:t>
            </a:r>
            <a:endParaRPr lang="x-none" sz="1600" b="1">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Isosorbide-5-mononitrate </a:t>
            </a:r>
            <a:r>
              <a:rPr lang="en" sz="1600">
                <a:latin typeface="Palatino Linotype" pitchFamily="18" charset="0"/>
              </a:rPr>
              <a:t>lowers hepatic vascular resistance</a:t>
            </a:r>
          </a:p>
          <a:p>
            <a:pPr marL="285750" indent="-285750">
              <a:lnSpc>
                <a:spcPct val="150000"/>
              </a:lnSpc>
              <a:buFont typeface="Wingdings" pitchFamily="2" charset="2"/>
              <a:buChar char="§"/>
            </a:pPr>
            <a:r>
              <a:rPr lang="en" sz="1600" smtClean="0">
                <a:latin typeface="Palatino Linotype" pitchFamily="18" charset="0"/>
              </a:rPr>
              <a:t>Alternative </a:t>
            </a:r>
            <a:r>
              <a:rPr lang="en" sz="1600" dirty="0" smtClean="0">
                <a:latin typeface="Palatino Linotype" pitchFamily="18" charset="0"/>
              </a:rPr>
              <a:t>a _</a:t>
            </a:r>
            <a:r>
              <a:rPr lang="en" sz="1600" smtClean="0">
                <a:latin typeface="Palatino Linotype" pitchFamily="18" charset="0"/>
              </a:rPr>
              <a:t> </a:t>
            </a:r>
            <a:r>
              <a:rPr lang="en" sz="1600" dirty="0" smtClean="0">
                <a:latin typeface="Palatino Linotype" pitchFamily="18" charset="0"/>
              </a:rPr>
              <a:t>beta blockers if they are contraindicated</a:t>
            </a:r>
            <a:endParaRPr lang="x-none" sz="1600">
              <a:latin typeface="Palatino Linotype" pitchFamily="18" charset="0"/>
            </a:endParaRPr>
          </a:p>
          <a:p>
            <a:pPr>
              <a:lnSpc>
                <a:spcPct val="150000"/>
              </a:lnSpc>
            </a:pPr>
            <a:r>
              <a:rPr lang="en" sz="1600" b="1" smtClean="0">
                <a:latin typeface="Palatino Linotype" pitchFamily="18" charset="0"/>
              </a:rPr>
              <a:t>Combined </a:t>
            </a:r>
            <a:r>
              <a:rPr lang="en" sz="1600" b="1">
                <a:latin typeface="Palatino Linotype" pitchFamily="18" charset="0"/>
              </a:rPr>
              <a:t>therapy</a:t>
            </a:r>
          </a:p>
          <a:p>
            <a:pPr marL="285750" indent="-285750">
              <a:lnSpc>
                <a:spcPct val="150000"/>
              </a:lnSpc>
              <a:buFont typeface="Wingdings" pitchFamily="2" charset="2"/>
              <a:buChar char="§"/>
            </a:pPr>
            <a:r>
              <a:rPr lang="en" sz="1600" b="1">
                <a:latin typeface="Palatino Linotype" pitchFamily="18" charset="0"/>
              </a:rPr>
              <a:t>Beta </a:t>
            </a:r>
            <a:r>
              <a:rPr lang="en" sz="1600" b="1" smtClean="0">
                <a:latin typeface="Palatino Linotype" pitchFamily="18" charset="0"/>
              </a:rPr>
              <a:t>blockers+vasodilators+spironolactone</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PORTAL HYPERTENSION - Therapy</a:t>
            </a:r>
          </a:p>
        </p:txBody>
      </p:sp>
    </p:spTree>
    <p:extLst>
      <p:ext uri="{BB962C8B-B14F-4D97-AF65-F5344CB8AC3E}">
        <p14:creationId xmlns:p14="http://schemas.microsoft.com/office/powerpoint/2010/main" xmlns="" val="14601621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10838"/>
            <a:ext cx="8534400" cy="3908762"/>
          </a:xfrm>
          <a:prstGeom prst="rect">
            <a:avLst/>
          </a:prstGeom>
          <a:noFill/>
        </p:spPr>
        <p:txBody>
          <a:bodyPr wrap="square" rtlCol="0">
            <a:spAutoFit/>
          </a:bodyPr>
          <a:lstStyle/>
          <a:p>
            <a:r>
              <a:rPr lang="en" sz="1600" b="1" dirty="0" err="1" smtClean="0">
                <a:latin typeface="Palatino Linotype" pitchFamily="18" charset="0"/>
              </a:rPr>
              <a:t>Endoscopic </a:t>
            </a:r>
            <a:r>
              <a:rPr lang="en" sz="1600" b="1" dirty="0" smtClean="0">
                <a:latin typeface="Palatino Linotype" pitchFamily="18" charset="0"/>
              </a:rPr>
              <a:t>therapy</a:t>
            </a:r>
          </a:p>
          <a:p>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In patients with </a:t>
            </a:r>
            <a:r>
              <a:rPr lang="en" sz="1600" dirty="0" err="1" smtClean="0">
                <a:latin typeface="Palatino Linotype" pitchFamily="18" charset="0"/>
              </a:rPr>
              <a:t>contraindications </a:t>
            </a:r>
            <a:r>
              <a:rPr lang="en" sz="1600" dirty="0" smtClean="0">
                <a:latin typeface="Palatino Linotype" pitchFamily="18" charset="0"/>
              </a:rPr>
              <a:t>, side </a:t>
            </a:r>
            <a:r>
              <a:rPr lang="en" sz="1600" smtClean="0">
                <a:latin typeface="Palatino Linotype" pitchFamily="18" charset="0"/>
              </a:rPr>
              <a:t>effects and </a:t>
            </a:r>
            <a:r>
              <a:rPr lang="en" sz="1600" dirty="0" smtClean="0">
                <a:latin typeface="Palatino Linotype" pitchFamily="18" charset="0"/>
              </a:rPr>
              <a:t>/or</a:t>
            </a:r>
            <a:r>
              <a:rPr lang="en" sz="1600" smtClean="0">
                <a:latin typeface="Palatino Linotype" pitchFamily="18" charset="0"/>
              </a:rPr>
              <a:t> </a:t>
            </a:r>
            <a:r>
              <a:rPr lang="en" sz="1600" dirty="0" smtClean="0">
                <a:latin typeface="Palatino Linotype" pitchFamily="18" charset="0"/>
              </a:rPr>
              <a:t>previously unsuccessful </a:t>
            </a:r>
            <a:r>
              <a:rPr lang="en" sz="1600" dirty="0" err="1" smtClean="0">
                <a:latin typeface="Palatino Linotype" pitchFamily="18" charset="0"/>
              </a:rPr>
              <a:t>pharmacotherapy</a:t>
            </a:r>
            <a:endParaRPr lang="x-none" sz="1600" dirty="0" smtClean="0">
              <a:latin typeface="Palatino Linotype" pitchFamily="18" charset="0"/>
            </a:endParaRPr>
          </a:p>
          <a:p>
            <a:pPr marL="285750" indent="-285750">
              <a:lnSpc>
                <a:spcPct val="150000"/>
              </a:lnSpc>
              <a:buFont typeface="Wingdings" pitchFamily="2" charset="2"/>
              <a:buChar char="§"/>
            </a:pPr>
            <a:endParaRPr lang="x-none" sz="1600" dirty="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Sclerotherapy </a:t>
            </a:r>
            <a:r>
              <a:rPr lang="en" sz="1600" dirty="0" smtClean="0">
                <a:latin typeface="Palatino Linotype" pitchFamily="18" charset="0"/>
              </a:rPr>
              <a:t>- </a:t>
            </a:r>
            <a:r>
              <a:rPr lang="en" sz="1600" dirty="0" err="1" smtClean="0">
                <a:latin typeface="Palatino Linotype" pitchFamily="18" charset="0"/>
              </a:rPr>
              <a:t>intravaricose </a:t>
            </a:r>
            <a:r>
              <a:rPr lang="en" sz="1600" dirty="0" smtClean="0">
                <a:latin typeface="Palatino Linotype" pitchFamily="18" charset="0"/>
              </a:rPr>
              <a:t>or </a:t>
            </a:r>
            <a:r>
              <a:rPr lang="en" sz="1600" dirty="0" err="1" smtClean="0">
                <a:latin typeface="Palatino Linotype" pitchFamily="18" charset="0"/>
              </a:rPr>
              <a:t>perivaricose </a:t>
            </a:r>
            <a:r>
              <a:rPr lang="en" sz="1600" dirty="0" smtClean="0">
                <a:latin typeface="Palatino Linotype" pitchFamily="18" charset="0"/>
              </a:rPr>
              <a:t>initiation </a:t>
            </a:r>
            <a:r>
              <a:rPr lang="en" sz="1600" dirty="0" err="1" smtClean="0">
                <a:latin typeface="Palatino Linotype" pitchFamily="18" charset="0"/>
              </a:rPr>
              <a:t>of sclerosing </a:t>
            </a:r>
            <a:r>
              <a:rPr lang="en" sz="1600" dirty="0" smtClean="0">
                <a:latin typeface="Palatino Linotype" pitchFamily="18" charset="0"/>
              </a:rPr>
              <a:t>agents that lead </a:t>
            </a:r>
            <a:r>
              <a:rPr lang="en" sz="1600" smtClean="0">
                <a:latin typeface="Palatino Linotype" pitchFamily="18" charset="0"/>
              </a:rPr>
              <a:t>to thrombosis and fibrosis </a:t>
            </a:r>
            <a:r>
              <a:rPr lang="en" sz="1600" dirty="0" smtClean="0">
                <a:latin typeface="Palatino Linotype" pitchFamily="18" charset="0"/>
              </a:rPr>
              <a:t>of varicose veins</a:t>
            </a:r>
            <a:endParaRPr lang="x-none" sz="1600" dirty="0" smtClean="0">
              <a:latin typeface="Palatino Linotype" pitchFamily="18" charset="0"/>
            </a:endParaRPr>
          </a:p>
          <a:p>
            <a:pPr marL="285750" indent="-285750">
              <a:lnSpc>
                <a:spcPct val="150000"/>
              </a:lnSpc>
              <a:buFont typeface="Wingdings" pitchFamily="2" charset="2"/>
              <a:buChar char="§"/>
            </a:pPr>
            <a:endParaRPr lang="x-none" sz="1600" dirty="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Endoskopsk </a:t>
            </a:r>
            <a:r>
              <a:rPr lang="en" sz="1600" dirty="0" smtClean="0">
                <a:latin typeface="Palatino Linotype" pitchFamily="18" charset="0"/>
              </a:rPr>
              <a:t>a</a:t>
            </a:r>
            <a:r>
              <a:rPr lang="en" sz="1600" smtClean="0">
                <a:latin typeface="Palatino Linotype" pitchFamily="18" charset="0"/>
              </a:rPr>
              <a:t> </a:t>
            </a:r>
            <a:r>
              <a:rPr lang="en" sz="1600" dirty="0" smtClean="0">
                <a:latin typeface="Palatino Linotype" pitchFamily="18" charset="0"/>
              </a:rPr>
              <a:t>ligature</a:t>
            </a:r>
            <a:r>
              <a:rPr lang="en" sz="1600" smtClean="0">
                <a:latin typeface="Palatino Linotype" pitchFamily="18" charset="0"/>
              </a:rPr>
              <a:t> </a:t>
            </a:r>
            <a:r>
              <a:rPr lang="en" sz="1600" dirty="0" err="1" smtClean="0">
                <a:latin typeface="Palatino Linotype" pitchFamily="18" charset="0"/>
              </a:rPr>
              <a:t>varicose veins</a:t>
            </a:r>
            <a:endParaRPr lang="x-none" sz="1600" dirty="0" smtClean="0">
              <a:latin typeface="Palatino Linotype" pitchFamily="18" charset="0"/>
            </a:endParaRPr>
          </a:p>
          <a:p>
            <a:pPr>
              <a:lnSpc>
                <a:spcPct val="150000"/>
              </a:lnSpc>
            </a:pP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These types of treatment do not affect the value of </a:t>
            </a:r>
            <a:r>
              <a:rPr lang="en" sz="1600" dirty="0" err="1" smtClean="0">
                <a:latin typeface="Palatino Linotype" pitchFamily="18" charset="0"/>
              </a:rPr>
              <a:t>portal </a:t>
            </a:r>
            <a:r>
              <a:rPr lang="en" sz="1600" dirty="0" smtClean="0">
                <a:latin typeface="Palatino Linotype" pitchFamily="18" charset="0"/>
              </a:rPr>
              <a:t>pressure</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PORTAL HYPERTENSION - Therapy</a:t>
            </a:r>
          </a:p>
        </p:txBody>
      </p:sp>
    </p:spTree>
    <p:extLst>
      <p:ext uri="{BB962C8B-B14F-4D97-AF65-F5344CB8AC3E}">
        <p14:creationId xmlns:p14="http://schemas.microsoft.com/office/powerpoint/2010/main" xmlns="" val="37124248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981200"/>
          </a:xfrm>
          <a:solidFill>
            <a:schemeClr val="bg1"/>
          </a:solidFill>
        </p:spPr>
        <p:txBody>
          <a:bodyPr>
            <a:noAutofit/>
          </a:bodyPr>
          <a:lstStyle/>
          <a:p>
            <a:r>
              <a:rPr lang="en" sz="3600" b="1" dirty="0" smtClean="0">
                <a:latin typeface="Palatino Linotype" pitchFamily="18" charset="0"/>
              </a:rPr>
              <a:t>RENAL COMPLICATIONS OF LIVER DISEASE </a:t>
            </a:r>
            <a:r>
              <a:rPr lang="sr-Cyrl-RS" sz="3600" b="1" dirty="0" smtClean="0">
                <a:latin typeface="Palatino Linotype" pitchFamily="18" charset="0"/>
              </a:rPr>
              <a:t/>
            </a:r>
            <a:br>
              <a:rPr lang="sr-Cyrl-RS" sz="3600" b="1" dirty="0" smtClean="0">
                <a:latin typeface="Palatino Linotype" pitchFamily="18" charset="0"/>
              </a:rPr>
            </a:br>
            <a:r>
              <a:rPr lang="en" sz="3600" b="1" dirty="0" smtClean="0">
                <a:latin typeface="Palatino Linotype" pitchFamily="18" charset="0"/>
              </a:rPr>
              <a:t>Hepatorenal syndrome</a:t>
            </a:r>
            <a:endParaRPr lang="sr-Cyrl-RS" sz="3600" b="1" i="1" dirty="0" smtClean="0">
              <a:latin typeface="Palatino Linotype" pitchFamily="18" charset="0"/>
            </a:endParaRPr>
          </a:p>
        </p:txBody>
      </p:sp>
      <p:pic>
        <p:nvPicPr>
          <p:cNvPr id="105474" name="Picture 2" descr="https://image.slidesharecdn.com/hepatorenalsyndrome-150622232626-lva1-app6891/95/hepatorenal-syndrome-1-638.jpg?cb=1435015720"/>
          <p:cNvPicPr>
            <a:picLocks noChangeAspect="1" noChangeArrowheads="1"/>
          </p:cNvPicPr>
          <p:nvPr/>
        </p:nvPicPr>
        <p:blipFill>
          <a:blip r:embed="rId2" cstate="print"/>
          <a:srcRect r="5538" b="66597"/>
          <a:stretch>
            <a:fillRect/>
          </a:stretch>
        </p:blipFill>
        <p:spPr bwMode="auto">
          <a:xfrm>
            <a:off x="0" y="2971800"/>
            <a:ext cx="9184640" cy="2438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254000" y="835818"/>
            <a:ext cx="8229600" cy="2288382"/>
          </a:xfrm>
        </p:spPr>
        <p:txBody>
          <a:bodyPr>
            <a:normAutofit fontScale="92500" lnSpcReduction="20000"/>
          </a:bodyPr>
          <a:lstStyle/>
          <a:p>
            <a:pPr eaLnBrk="1" hangingPunct="1">
              <a:lnSpc>
                <a:spcPct val="150000"/>
              </a:lnSpc>
            </a:pPr>
            <a:r>
              <a:rPr lang="en" sz="1800" b="1" dirty="0" smtClean="0">
                <a:latin typeface="Palatino Linotype" pitchFamily="18" charset="0"/>
              </a:rPr>
              <a:t>From the Greek words </a:t>
            </a:r>
            <a:r>
              <a:rPr lang="en" sz="1800" b="1" dirty="0" err="1" smtClean="0">
                <a:latin typeface="Palatino Linotype" pitchFamily="18" charset="0"/>
              </a:rPr>
              <a:t>kirrhos</a:t>
            </a:r>
            <a:r>
              <a:rPr lang="en" sz="1800" b="1" dirty="0" smtClean="0">
                <a:latin typeface="Palatino Linotype" pitchFamily="18" charset="0"/>
              </a:rPr>
              <a:t> (yellow) and </a:t>
            </a:r>
            <a:r>
              <a:rPr lang="en" sz="1800" b="1" dirty="0" err="1" smtClean="0">
                <a:latin typeface="Palatino Linotype" pitchFamily="18" charset="0"/>
              </a:rPr>
              <a:t>axis </a:t>
            </a:r>
            <a:r>
              <a:rPr lang="en" sz="1800" b="1" dirty="0" smtClean="0">
                <a:latin typeface="Palatino Linotype" pitchFamily="18" charset="0"/>
              </a:rPr>
              <a:t>(state)</a:t>
            </a:r>
          </a:p>
          <a:p>
            <a:pPr eaLnBrk="1" hangingPunct="1">
              <a:lnSpc>
                <a:spcPct val="150000"/>
              </a:lnSpc>
            </a:pPr>
            <a:endParaRPr lang="sr-Cyrl-RS" sz="1600" b="1" dirty="0" smtClean="0">
              <a:latin typeface="Palatino Linotype" pitchFamily="18" charset="0"/>
            </a:endParaRPr>
          </a:p>
          <a:p>
            <a:pPr eaLnBrk="1" hangingPunct="1">
              <a:lnSpc>
                <a:spcPct val="150000"/>
              </a:lnSpc>
              <a:buNone/>
            </a:pPr>
            <a:r>
              <a:rPr lang="en" sz="1600" b="1" dirty="0" smtClean="0">
                <a:latin typeface="Palatino Linotype" pitchFamily="18" charset="0"/>
              </a:rPr>
              <a:t>             </a:t>
            </a:r>
            <a:r>
              <a:rPr lang="en" sz="1600" b="1" smtClean="0">
                <a:latin typeface="Palatino Linotype" pitchFamily="18" charset="0"/>
              </a:rPr>
              <a:t>DEFINITION</a:t>
            </a:r>
            <a:endParaRPr lang="en-US" sz="1600" b="1" dirty="0" smtClean="0">
              <a:latin typeface="Palatino Linotype" pitchFamily="18" charset="0"/>
            </a:endParaRPr>
          </a:p>
          <a:p>
            <a:pPr lvl="1" algn="just" eaLnBrk="1" hangingPunct="1">
              <a:lnSpc>
                <a:spcPct val="150000"/>
              </a:lnSpc>
              <a:buFont typeface="Arial" pitchFamily="34" charset="0"/>
              <a:buChar char="•"/>
            </a:pPr>
            <a:r>
              <a:rPr lang="en" sz="1900" smtClean="0">
                <a:latin typeface="Palatino Linotype" pitchFamily="18" charset="0"/>
              </a:rPr>
              <a:t>Irreversible </a:t>
            </a:r>
            <a:r>
              <a:rPr lang="en" sz="1900" dirty="0" smtClean="0">
                <a:latin typeface="Palatino Linotype" pitchFamily="18" charset="0"/>
              </a:rPr>
              <a:t>chronic parenchyma damage</a:t>
            </a:r>
            <a:r>
              <a:rPr lang="en" sz="1900" smtClean="0">
                <a:latin typeface="Palatino Linotype" pitchFamily="18" charset="0"/>
              </a:rPr>
              <a:t> </a:t>
            </a:r>
            <a:r>
              <a:rPr lang="en" sz="1900" dirty="0" smtClean="0">
                <a:latin typeface="Palatino Linotype" pitchFamily="18" charset="0"/>
              </a:rPr>
              <a:t>is characterized by the multiplication of binders in the form of binding </a:t>
            </a:r>
            <a:r>
              <a:rPr lang="en" sz="1900" dirty="0" err="1" smtClean="0">
                <a:latin typeface="Palatino Linotype" pitchFamily="18" charset="0"/>
              </a:rPr>
              <a:t>septa </a:t>
            </a:r>
            <a:r>
              <a:rPr lang="en" sz="1900" dirty="0" smtClean="0">
                <a:latin typeface="Palatino Linotype" pitchFamily="18" charset="0"/>
              </a:rPr>
              <a:t>and the creation </a:t>
            </a:r>
            <a:r>
              <a:rPr lang="en" sz="1900" dirty="0" err="1" smtClean="0">
                <a:latin typeface="Palatino Linotype" pitchFamily="18" charset="0"/>
              </a:rPr>
              <a:t>of regenerative ones</a:t>
            </a:r>
            <a:r>
              <a:rPr lang="en" sz="1900" dirty="0" smtClean="0">
                <a:latin typeface="Palatino Linotype" pitchFamily="18" charset="0"/>
              </a:rPr>
              <a:t> </a:t>
            </a:r>
            <a:r>
              <a:rPr lang="en" sz="1900" dirty="0" err="1" smtClean="0">
                <a:latin typeface="Palatino Linotype" pitchFamily="18" charset="0"/>
              </a:rPr>
              <a:t>nodules </a:t>
            </a:r>
            <a:r>
              <a:rPr lang="en" sz="1900" dirty="0" smtClean="0">
                <a:latin typeface="Palatino Linotype" pitchFamily="18" charset="0"/>
              </a:rPr>
              <a:t>in </a:t>
            </a:r>
            <a:r>
              <a:rPr lang="en" sz="1900" dirty="0" err="1" smtClean="0">
                <a:latin typeface="Palatino Linotype" pitchFamily="18" charset="0"/>
              </a:rPr>
              <a:t>the parenchyma</a:t>
            </a:r>
            <a:endParaRPr lang="en-US" sz="1900" dirty="0" smtClean="0">
              <a:latin typeface="Palatino Linotype" pitchFamily="18" charset="0"/>
            </a:endParaRPr>
          </a:p>
        </p:txBody>
      </p:sp>
      <p:pic>
        <p:nvPicPr>
          <p:cNvPr id="4" name="Picture 3" descr="F73341-016-f014b"/>
          <p:cNvPicPr>
            <a:picLocks noChangeAspect="1" noChangeArrowheads="1"/>
          </p:cNvPicPr>
          <p:nvPr/>
        </p:nvPicPr>
        <p:blipFill>
          <a:blip r:embed="rId2" cstate="print">
            <a:extLst>
              <a:ext uri="{28A0092B-C50C-407E-A947-70E740481C1C}">
                <a14:useLocalDpi xmlns:a14="http://schemas.microsoft.com/office/drawing/2010/main" xmlns="" val="0"/>
              </a:ext>
            </a:extLst>
          </a:blip>
          <a:srcRect b="13196"/>
          <a:stretch>
            <a:fillRect/>
          </a:stretch>
        </p:blipFill>
        <p:spPr>
          <a:xfrm>
            <a:off x="3048000" y="3581400"/>
            <a:ext cx="3429000" cy="2057400"/>
          </a:xfrm>
          <a:prstGeom prst="rect">
            <a:avLst/>
          </a:prstGeom>
          <a:noFill/>
        </p:spPr>
      </p:pic>
      <p:sp>
        <p:nvSpPr>
          <p:cNvPr id="7"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a:t>
            </a:r>
            <a:endParaRPr lang="sr-Cyrl-RS" sz="2000" b="1" dirty="0" smtClean="0">
              <a:latin typeface="Palatino Linotype" pitchFamily="18" charset="0"/>
            </a:endParaRPr>
          </a:p>
        </p:txBody>
      </p:sp>
    </p:spTree>
    <p:extLst>
      <p:ext uri="{BB962C8B-B14F-4D97-AF65-F5344CB8AC3E}">
        <p14:creationId xmlns:p14="http://schemas.microsoft.com/office/powerpoint/2010/main" xmlns="" val="14129266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57200"/>
            <a:ext cx="8686800" cy="6740307"/>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smtClean="0">
                <a:latin typeface="Palatino Linotype" pitchFamily="18" charset="0"/>
              </a:rPr>
              <a:t>Renal function reduction syndrome in patients with advanced liver disease and portal hypertension, </a:t>
            </a:r>
            <a:r>
              <a:rPr lang="en" sz="1600" smtClean="0">
                <a:latin typeface="Palatino Linotype" pitchFamily="18" charset="0"/>
              </a:rPr>
              <a:t>in </a:t>
            </a:r>
            <a:r>
              <a:rPr lang="en" sz="1600" dirty="0" smtClean="0">
                <a:latin typeface="Palatino Linotype" pitchFamily="18" charset="0"/>
              </a:rPr>
              <a:t>the absence of significant morphological </a:t>
            </a:r>
            <a:r>
              <a:rPr lang="en" sz="1600" smtClean="0">
                <a:latin typeface="Palatino Linotype" pitchFamily="18" charset="0"/>
              </a:rPr>
              <a:t>changes in the kidneys </a:t>
            </a:r>
            <a:r>
              <a:rPr lang="en" sz="1600" dirty="0" smtClean="0">
                <a:latin typeface="Palatino Linotype" pitchFamily="18" charset="0"/>
              </a:rPr>
              <a:t>.</a:t>
            </a:r>
            <a:r>
              <a:rPr lang="en" sz="1600" smtClean="0">
                <a:latin typeface="Palatino Linotype" pitchFamily="18" charset="0"/>
              </a:rPr>
              <a:t> </a:t>
            </a:r>
            <a:endParaRPr lang="sr-Cyrl-RS" sz="1600"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HRS is the most common type of renal failure in patients with liver cirrhosis</a:t>
            </a:r>
          </a:p>
          <a:p>
            <a:pPr marL="285750" indent="-285750">
              <a:lnSpc>
                <a:spcPct val="150000"/>
              </a:lnSpc>
              <a:buFont typeface="Wingdings" pitchFamily="2" charset="2"/>
              <a:buChar char="§"/>
            </a:pPr>
            <a:r>
              <a:rPr lang="en" sz="1600" smtClean="0">
                <a:latin typeface="Palatino Linotype" pitchFamily="18" charset="0"/>
              </a:rPr>
              <a:t>The incidence is about 10%</a:t>
            </a:r>
            <a:endParaRPr lang="sr-Cyrl-RS"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Etiopathogenesis: not fully clarified.</a:t>
            </a:r>
          </a:p>
          <a:p>
            <a:pPr marL="285750" indent="-285750">
              <a:lnSpc>
                <a:spcPct val="150000"/>
              </a:lnSpc>
              <a:buFont typeface="Wingdings" pitchFamily="2" charset="2"/>
              <a:buChar char="§"/>
            </a:pPr>
            <a:r>
              <a:rPr lang="en" sz="1600" dirty="0" smtClean="0">
                <a:latin typeface="Palatino Linotype" pitchFamily="18" charset="0"/>
              </a:rPr>
              <a:t>Renal vasoconstriction is the consequence reduced filling of the arterial circulation (reduced effective arterial blood volume)</a:t>
            </a:r>
          </a:p>
          <a:p>
            <a:pPr marL="285750" indent="-285750">
              <a:lnSpc>
                <a:spcPct val="150000"/>
              </a:lnSpc>
              <a:buFont typeface="Wingdings" pitchFamily="2" charset="2"/>
              <a:buChar char="§"/>
            </a:pPr>
            <a:r>
              <a:rPr lang="en" sz="1600" dirty="0" smtClean="0">
                <a:latin typeface="Palatino Linotype" pitchFamily="18" charset="0"/>
              </a:rPr>
              <a:t>This is followed by stimulation of vasoactive factors and a decrease in the activity of vasodilators, resulting in renal vasoconstriction</a:t>
            </a:r>
          </a:p>
          <a:p>
            <a:pPr marL="285750" indent="-285750">
              <a:lnSpc>
                <a:spcPct val="150000"/>
              </a:lnSpc>
              <a:buFont typeface="Wingdings" pitchFamily="2" charset="2"/>
              <a:buChar char="§"/>
            </a:pPr>
            <a:r>
              <a:rPr lang="en" sz="1600" dirty="0" smtClean="0">
                <a:latin typeface="Palatino Linotype" pitchFamily="18" charset="0"/>
              </a:rPr>
              <a:t>Vasodilators: </a:t>
            </a:r>
            <a:r>
              <a:rPr lang="en" sz="1600" smtClean="0">
                <a:latin typeface="Palatino Linotype" pitchFamily="18" charset="0"/>
              </a:rPr>
              <a:t>prostacyclin </a:t>
            </a:r>
            <a:r>
              <a:rPr lang="en" sz="1600" b="1" dirty="0" smtClean="0">
                <a:latin typeface="Palatino Linotype" pitchFamily="18" charset="0"/>
              </a:rPr>
              <a:t>, </a:t>
            </a:r>
            <a:r>
              <a:rPr lang="en" sz="1600" dirty="0" smtClean="0">
                <a:latin typeface="Palatino Linotype" pitchFamily="18" charset="0"/>
              </a:rPr>
              <a:t>prostaglandin </a:t>
            </a:r>
            <a:r>
              <a:rPr lang="en" sz="1600" smtClean="0">
                <a:latin typeface="Palatino Linotype" pitchFamily="18" charset="0"/>
              </a:rPr>
              <a:t>E2 </a:t>
            </a:r>
            <a:r>
              <a:rPr lang="en" sz="1600" dirty="0" smtClean="0">
                <a:latin typeface="Palatino Linotype" pitchFamily="18" charset="0"/>
              </a:rPr>
              <a:t>, </a:t>
            </a:r>
            <a:r>
              <a:rPr lang="en" sz="1600" smtClean="0">
                <a:latin typeface="Palatino Linotype" pitchFamily="18" charset="0"/>
              </a:rPr>
              <a:t>NO </a:t>
            </a:r>
            <a:r>
              <a:rPr lang="en" sz="1600" dirty="0" smtClean="0">
                <a:latin typeface="Palatino Linotype" pitchFamily="18" charset="0"/>
              </a:rPr>
              <a:t>, </a:t>
            </a:r>
            <a:r>
              <a:rPr lang="en" sz="1600" smtClean="0">
                <a:latin typeface="Palatino Linotype" pitchFamily="18" charset="0"/>
              </a:rPr>
              <a:t>atriuretic peptide </a:t>
            </a:r>
            <a:r>
              <a:rPr lang="en" sz="1600" dirty="0" smtClean="0">
                <a:latin typeface="Palatino Linotype" pitchFamily="18" charset="0"/>
              </a:rPr>
              <a:t>, </a:t>
            </a:r>
            <a:r>
              <a:rPr lang="en" sz="1600" smtClean="0">
                <a:latin typeface="Palatino Linotype" pitchFamily="18" charset="0"/>
              </a:rPr>
              <a:t>kallikrein-kinin system </a:t>
            </a:r>
            <a:r>
              <a:rPr lang="en" sz="1600" dirty="0" smtClean="0">
                <a:latin typeface="Palatino Linotype" pitchFamily="18" charset="0"/>
              </a:rPr>
              <a:t>. </a:t>
            </a:r>
            <a:r>
              <a:rPr lang="en" sz="1600" smtClean="0">
                <a:latin typeface="Palatino Linotype" pitchFamily="18" charset="0"/>
              </a:rPr>
              <a:t>Vasoconstrictors </a:t>
            </a:r>
            <a:r>
              <a:rPr lang="en" sz="1600" dirty="0" smtClean="0">
                <a:latin typeface="Palatino Linotype" pitchFamily="18" charset="0"/>
              </a:rPr>
              <a:t>: </a:t>
            </a:r>
            <a:r>
              <a:rPr lang="en" sz="1600" smtClean="0">
                <a:latin typeface="Palatino Linotype" pitchFamily="18" charset="0"/>
              </a:rPr>
              <a:t>angiotensin II </a:t>
            </a:r>
            <a:r>
              <a:rPr lang="en" sz="1600" b="1" dirty="0" smtClean="0">
                <a:latin typeface="Palatino Linotype" pitchFamily="18" charset="0"/>
              </a:rPr>
              <a:t>, </a:t>
            </a:r>
            <a:r>
              <a:rPr lang="en" sz="1600" dirty="0" smtClean="0">
                <a:latin typeface="Palatino Linotype" pitchFamily="18" charset="0"/>
              </a:rPr>
              <a:t>norepinephrine </a:t>
            </a:r>
            <a:r>
              <a:rPr lang="en" sz="1600" smtClean="0">
                <a:latin typeface="Palatino Linotype" pitchFamily="18" charset="0"/>
              </a:rPr>
              <a:t>, </a:t>
            </a:r>
            <a:r>
              <a:rPr lang="en" sz="1600" dirty="0" smtClean="0">
                <a:latin typeface="Palatino Linotype" pitchFamily="18" charset="0"/>
              </a:rPr>
              <a:t>endothelin </a:t>
            </a:r>
            <a:r>
              <a:rPr lang="en" sz="1600" smtClean="0">
                <a:latin typeface="Palatino Linotype" pitchFamily="18" charset="0"/>
              </a:rPr>
              <a:t>I </a:t>
            </a:r>
            <a:r>
              <a:rPr lang="en" sz="1600" b="1" dirty="0" smtClean="0">
                <a:latin typeface="Palatino Linotype" pitchFamily="18" charset="0"/>
              </a:rPr>
              <a:t>, </a:t>
            </a:r>
            <a:r>
              <a:rPr lang="en" sz="1600" dirty="0" smtClean="0">
                <a:latin typeface="Palatino Linotype" pitchFamily="18" charset="0"/>
              </a:rPr>
              <a:t>adenosine </a:t>
            </a:r>
            <a:r>
              <a:rPr lang="en" sz="1600" b="1" dirty="0" smtClean="0">
                <a:latin typeface="Palatino Linotype" pitchFamily="18" charset="0"/>
              </a:rPr>
              <a:t>, </a:t>
            </a:r>
            <a:r>
              <a:rPr lang="en" sz="1600" dirty="0" smtClean="0">
                <a:latin typeface="Palatino Linotype" pitchFamily="18" charset="0"/>
              </a:rPr>
              <a:t>thromboxane </a:t>
            </a:r>
            <a:r>
              <a:rPr lang="en" sz="1600" smtClean="0">
                <a:latin typeface="Palatino Linotype" pitchFamily="18" charset="0"/>
              </a:rPr>
              <a:t>A2</a:t>
            </a:r>
            <a:endParaRPr lang="en-US"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That is why it occurs with </a:t>
            </a:r>
            <a:r>
              <a:rPr lang="en" sz="1600" smtClean="0">
                <a:latin typeface="Palatino Linotype" pitchFamily="18" charset="0"/>
              </a:rPr>
              <a:t>a decrease </a:t>
            </a:r>
            <a:r>
              <a:rPr lang="en" sz="1600" dirty="0" err="1" smtClean="0">
                <a:latin typeface="Palatino Linotype" pitchFamily="18" charset="0"/>
              </a:rPr>
              <a:t>in glomerular </a:t>
            </a:r>
            <a:r>
              <a:rPr lang="en" sz="1600" dirty="0" smtClean="0">
                <a:latin typeface="Palatino Linotype" pitchFamily="18" charset="0"/>
              </a:rPr>
              <a:t>filtration, sodium retention, </a:t>
            </a:r>
            <a:r>
              <a:rPr lang="en" sz="1600" dirty="0" err="1" smtClean="0">
                <a:latin typeface="Palatino Linotype" pitchFamily="18" charset="0"/>
              </a:rPr>
              <a:t>azotemia </a:t>
            </a:r>
            <a:r>
              <a:rPr lang="en" sz="1600" dirty="0" smtClean="0">
                <a:latin typeface="Palatino Linotype" pitchFamily="18" charset="0"/>
              </a:rPr>
              <a:t>, </a:t>
            </a:r>
            <a:r>
              <a:rPr lang="en" sz="1600" dirty="0" err="1" smtClean="0">
                <a:latin typeface="Palatino Linotype" pitchFamily="18" charset="0"/>
              </a:rPr>
              <a:t>oliguria </a:t>
            </a:r>
            <a:r>
              <a:rPr lang="en" sz="1600" dirty="0" smtClean="0">
                <a:latin typeface="Palatino Linotype" pitchFamily="18" charset="0"/>
              </a:rPr>
              <a:t>are classic signs of functional kidney </a:t>
            </a:r>
            <a:r>
              <a:rPr lang="en" sz="1600" dirty="0" err="1" smtClean="0">
                <a:latin typeface="Palatino Linotype" pitchFamily="18" charset="0"/>
              </a:rPr>
              <a:t>insufficiency </a:t>
            </a:r>
            <a:r>
              <a:rPr lang="en" sz="1600" dirty="0" smtClean="0">
                <a:latin typeface="Palatino Linotype" pitchFamily="18" charset="0"/>
              </a:rPr>
              <a:t>or the so-called </a:t>
            </a:r>
            <a:r>
              <a:rPr lang="en" sz="1600" dirty="0" err="1" smtClean="0">
                <a:latin typeface="Palatino Linotype" pitchFamily="18" charset="0"/>
              </a:rPr>
              <a:t>hepatorenal </a:t>
            </a:r>
            <a:r>
              <a:rPr lang="en" sz="1600" dirty="0" smtClean="0">
                <a:latin typeface="Palatino Linotype" pitchFamily="18" charset="0"/>
              </a:rPr>
              <a:t>syndrome in advanced liver disease.</a:t>
            </a:r>
          </a:p>
          <a:p>
            <a:pPr marL="285750" indent="-285750">
              <a:lnSpc>
                <a:spcPct val="150000"/>
              </a:lnSpc>
              <a:buFont typeface="Wingdings" pitchFamily="2" charset="2"/>
              <a:buChar char="§"/>
            </a:pPr>
            <a:r>
              <a:rPr lang="en" sz="1600" smtClean="0">
                <a:latin typeface="Palatino Linotype" pitchFamily="18" charset="0"/>
              </a:rPr>
              <a:t>been described </a:t>
            </a:r>
            <a:r>
              <a:rPr lang="en" sz="1600" dirty="0">
                <a:latin typeface="Palatino Linotype" pitchFamily="18" charset="0"/>
              </a:rPr>
              <a:t>: type 1 and type 2</a:t>
            </a:r>
          </a:p>
          <a:p>
            <a:pPr marL="285750" indent="-285750">
              <a:lnSpc>
                <a:spcPct val="150000"/>
              </a:lnSpc>
              <a:buFont typeface="Wingdings" pitchFamily="2" charset="2"/>
              <a:buChar char="§"/>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HEPATORENAL SYNDROME</a:t>
            </a:r>
          </a:p>
        </p:txBody>
      </p:sp>
    </p:spTree>
    <p:extLst>
      <p:ext uri="{BB962C8B-B14F-4D97-AF65-F5344CB8AC3E}">
        <p14:creationId xmlns:p14="http://schemas.microsoft.com/office/powerpoint/2010/main" xmlns="" val="28811267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92301"/>
            <a:ext cx="9144000" cy="3170099"/>
          </a:xfrm>
          <a:prstGeom prst="rect">
            <a:avLst/>
          </a:prstGeom>
          <a:noFill/>
        </p:spPr>
        <p:txBody>
          <a:bodyPr wrap="square" rtlCol="0">
            <a:spAutoFit/>
          </a:bodyPr>
          <a:lstStyle/>
          <a:p>
            <a:r>
              <a:rPr lang="en" sz="1600" b="1" dirty="0" smtClean="0">
                <a:latin typeface="Palatino Linotype" pitchFamily="18" charset="0"/>
              </a:rPr>
              <a:t>TYPE 1</a:t>
            </a:r>
          </a:p>
          <a:p>
            <a:endParaRPr lang="x-none" sz="1600" dirty="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B </a:t>
            </a:r>
            <a:r>
              <a:rPr lang="en" sz="1600" dirty="0" smtClean="0">
                <a:latin typeface="Palatino Linotype" pitchFamily="18" charset="0"/>
              </a:rPr>
              <a:t>fetal insufficiency develops over a period of two weeks</a:t>
            </a:r>
          </a:p>
          <a:p>
            <a:pPr marL="285750" indent="-285750">
              <a:lnSpc>
                <a:spcPct val="150000"/>
              </a:lnSpc>
              <a:buFont typeface="Wingdings" pitchFamily="2" charset="2"/>
              <a:buChar char="§"/>
            </a:pPr>
            <a:r>
              <a:rPr lang="en" sz="1600" dirty="0" smtClean="0">
                <a:latin typeface="Palatino Linotype" pitchFamily="18" charset="0"/>
              </a:rPr>
              <a:t>More common in decompensated liver cirrhosis with complications such as spontaneous bacterial peritonitis or gastrointestinal bleeding</a:t>
            </a:r>
          </a:p>
          <a:p>
            <a:pPr marL="285750" indent="-285750">
              <a:lnSpc>
                <a:spcPct val="150000"/>
              </a:lnSpc>
              <a:buFont typeface="Wingdings" pitchFamily="2" charset="2"/>
              <a:buChar char="§"/>
            </a:pPr>
            <a:r>
              <a:rPr lang="en" sz="1600" dirty="0" smtClean="0">
                <a:latin typeface="Palatino Linotype" pitchFamily="18" charset="0"/>
              </a:rPr>
              <a:t>It is characterized</a:t>
            </a:r>
            <a:r>
              <a:rPr lang="en" sz="1600" smtClean="0">
                <a:latin typeface="Palatino Linotype" pitchFamily="18" charset="0"/>
              </a:rPr>
              <a:t> </a:t>
            </a:r>
            <a:r>
              <a:rPr lang="en" sz="1600" dirty="0" err="1" smtClean="0">
                <a:latin typeface="Palatino Linotype" pitchFamily="18" charset="0"/>
              </a:rPr>
              <a:t>by doubling the original </a:t>
            </a:r>
            <a:r>
              <a:rPr lang="en" sz="1600" dirty="0" smtClean="0">
                <a:latin typeface="Palatino Linotype" pitchFamily="18" charset="0"/>
              </a:rPr>
              <a:t>serum </a:t>
            </a:r>
            <a:r>
              <a:rPr lang="en" sz="1600" dirty="0" err="1" smtClean="0">
                <a:latin typeface="Palatino Linotype" pitchFamily="18" charset="0"/>
              </a:rPr>
              <a:t>creatinine </a:t>
            </a:r>
            <a:r>
              <a:rPr lang="en" sz="1600" dirty="0" smtClean="0">
                <a:latin typeface="Palatino Linotype" pitchFamily="18" charset="0"/>
              </a:rPr>
              <a:t>value , to a value above 220 μ mol/l or a 50 </a:t>
            </a:r>
            <a:r>
              <a:rPr lang="en" sz="1600" smtClean="0">
                <a:latin typeface="Palatino Linotype" pitchFamily="18" charset="0"/>
              </a:rPr>
              <a:t>% reduction </a:t>
            </a:r>
            <a:r>
              <a:rPr lang="en" sz="1600" dirty="0" smtClean="0">
                <a:latin typeface="Palatino Linotype" pitchFamily="18" charset="0"/>
              </a:rPr>
              <a:t>m</a:t>
            </a:r>
            <a:r>
              <a:rPr lang="en" sz="1600" smtClean="0">
                <a:latin typeface="Palatino Linotype" pitchFamily="18" charset="0"/>
              </a:rPr>
              <a:t> </a:t>
            </a:r>
            <a:r>
              <a:rPr lang="en" sz="1600" dirty="0" smtClean="0">
                <a:latin typeface="Palatino Linotype" pitchFamily="18" charset="0"/>
              </a:rPr>
              <a:t>initial 24-hour </a:t>
            </a:r>
            <a:r>
              <a:rPr lang="en" sz="1600" dirty="0" err="1" smtClean="0">
                <a:latin typeface="Palatino Linotype" pitchFamily="18" charset="0"/>
              </a:rPr>
              <a:t>clearance</a:t>
            </a:r>
            <a:r>
              <a:rPr lang="en" sz="1600" dirty="0" smtClean="0">
                <a:latin typeface="Palatino Linotype" pitchFamily="18" charset="0"/>
              </a:rPr>
              <a:t> </a:t>
            </a:r>
            <a:r>
              <a:rPr lang="en" sz="1600" dirty="0" err="1" smtClean="0">
                <a:latin typeface="Palatino Linotype" pitchFamily="18" charset="0"/>
              </a:rPr>
              <a:t>creatinine </a:t>
            </a:r>
            <a:r>
              <a:rPr lang="en" sz="1600" dirty="0" smtClean="0">
                <a:latin typeface="Palatino Linotype" pitchFamily="18" charset="0"/>
              </a:rPr>
              <a:t>to below 20 ml/min in less than 2 weeks</a:t>
            </a:r>
          </a:p>
          <a:p>
            <a:pPr marL="285750" indent="-285750">
              <a:lnSpc>
                <a:spcPct val="150000"/>
              </a:lnSpc>
              <a:buFont typeface="Wingdings" pitchFamily="2" charset="2"/>
              <a:buChar char="§"/>
            </a:pPr>
            <a:r>
              <a:rPr lang="en" sz="1600" smtClean="0">
                <a:latin typeface="Palatino Linotype" pitchFamily="18" charset="0"/>
              </a:rPr>
              <a:t>Progressive </a:t>
            </a:r>
            <a:r>
              <a:rPr lang="en" sz="1600" dirty="0" err="1" smtClean="0">
                <a:latin typeface="Palatino Linotype" pitchFamily="18" charset="0"/>
              </a:rPr>
              <a:t>oliguria</a:t>
            </a:r>
            <a:r>
              <a:rPr lang="en" sz="1600" dirty="0" smtClean="0">
                <a:latin typeface="Palatino Linotype" pitchFamily="18" charset="0"/>
              </a:rPr>
              <a:t> </a:t>
            </a:r>
            <a:r>
              <a:rPr lang="en" sz="1600" smtClean="0">
                <a:latin typeface="Palatino Linotype" pitchFamily="18" charset="0"/>
              </a:rPr>
              <a:t>and hyponatremia</a:t>
            </a:r>
            <a:endParaRPr lang="x-none" sz="1600" dirty="0" smtClean="0">
              <a:latin typeface="Palatino Linotype" pitchFamily="18" charset="0"/>
            </a:endParaRPr>
          </a:p>
        </p:txBody>
      </p:sp>
      <p:sp>
        <p:nvSpPr>
          <p:cNvPr id="3" name="Rectangle 2"/>
          <p:cNvSpPr/>
          <p:nvPr/>
        </p:nvSpPr>
        <p:spPr>
          <a:xfrm>
            <a:off x="0" y="4593332"/>
            <a:ext cx="9144000" cy="1692771"/>
          </a:xfrm>
          <a:prstGeom prst="rect">
            <a:avLst/>
          </a:prstGeom>
        </p:spPr>
        <p:txBody>
          <a:bodyPr wrap="square">
            <a:spAutoFit/>
          </a:bodyPr>
          <a:lstStyle/>
          <a:p>
            <a:r>
              <a:rPr lang="en" sz="1600" b="1" dirty="0">
                <a:latin typeface="Palatino Linotype" pitchFamily="18" charset="0"/>
              </a:rPr>
              <a:t>TYPE 2</a:t>
            </a:r>
          </a:p>
          <a:p>
            <a:endParaRPr lang="x-none" sz="1600" b="1" dirty="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 slow, </a:t>
            </a:r>
            <a:r>
              <a:rPr lang="en" sz="1600" smtClean="0">
                <a:latin typeface="Palatino Linotype" pitchFamily="18" charset="0"/>
              </a:rPr>
              <a:t>moderate </a:t>
            </a:r>
            <a:r>
              <a:rPr lang="en" sz="1600" dirty="0">
                <a:latin typeface="Palatino Linotype" pitchFamily="18" charset="0"/>
              </a:rPr>
              <a:t>and stable </a:t>
            </a:r>
            <a:r>
              <a:rPr lang="en" sz="1600">
                <a:latin typeface="Palatino Linotype" pitchFamily="18" charset="0"/>
              </a:rPr>
              <a:t>reduction </a:t>
            </a:r>
            <a:r>
              <a:rPr lang="en" sz="1600" smtClean="0">
                <a:latin typeface="Palatino Linotype" pitchFamily="18" charset="0"/>
              </a:rPr>
              <a:t>of GF </a:t>
            </a:r>
            <a:r>
              <a:rPr lang="en" sz="1600" dirty="0" smtClean="0">
                <a:latin typeface="Palatino Linotype" pitchFamily="18" charset="0"/>
              </a:rPr>
              <a:t>over a period of several weeks or months</a:t>
            </a:r>
            <a:endParaRPr lang="x-none" sz="1600" dirty="0">
              <a:latin typeface="Palatino Linotype" pitchFamily="18" charset="0"/>
            </a:endParaRPr>
          </a:p>
          <a:p>
            <a:pPr marL="285750" indent="-285750">
              <a:lnSpc>
                <a:spcPct val="150000"/>
              </a:lnSpc>
              <a:buFont typeface="Wingdings" pitchFamily="2" charset="2"/>
              <a:buChar char="§"/>
            </a:pPr>
            <a:r>
              <a:rPr lang="en" sz="1600" dirty="0">
                <a:latin typeface="Palatino Linotype" pitchFamily="18" charset="0"/>
              </a:rPr>
              <a:t>In patients </a:t>
            </a:r>
            <a:r>
              <a:rPr lang="en" sz="1600">
                <a:latin typeface="Palatino Linotype" pitchFamily="18" charset="0"/>
              </a:rPr>
              <a:t>with </a:t>
            </a:r>
            <a:r>
              <a:rPr lang="en" sz="1600" dirty="0" smtClean="0">
                <a:latin typeface="Palatino Linotype" pitchFamily="18" charset="0"/>
              </a:rPr>
              <a:t>developed but clinically stable cirrhosis</a:t>
            </a:r>
            <a:endParaRPr lang="x-none" sz="1600" dirty="0">
              <a:latin typeface="Palatino Linotype" pitchFamily="18" charset="0"/>
            </a:endParaRPr>
          </a:p>
          <a:p>
            <a:pPr marL="285750" indent="-285750">
              <a:lnSpc>
                <a:spcPct val="150000"/>
              </a:lnSpc>
              <a:buFont typeface="Wingdings" pitchFamily="2" charset="2"/>
              <a:buChar char="§"/>
            </a:pPr>
            <a:r>
              <a:rPr lang="en" sz="1600" dirty="0">
                <a:latin typeface="Palatino Linotype" pitchFamily="18" charset="0"/>
              </a:rPr>
              <a:t>The main clinical consequence of this type is </a:t>
            </a:r>
            <a:r>
              <a:rPr lang="en" sz="1600" dirty="0" err="1">
                <a:latin typeface="Palatino Linotype" pitchFamily="18" charset="0"/>
              </a:rPr>
              <a:t>refractory</a:t>
            </a:r>
            <a:r>
              <a:rPr lang="en" sz="1600" dirty="0">
                <a:latin typeface="Palatino Linotype" pitchFamily="18" charset="0"/>
              </a:rPr>
              <a:t> </a:t>
            </a:r>
            <a:r>
              <a:rPr lang="en" sz="1600" dirty="0" err="1">
                <a:latin typeface="Palatino Linotype" pitchFamily="18" charset="0"/>
              </a:rPr>
              <a:t>ascites</a:t>
            </a:r>
            <a:endParaRPr lang="x-none" sz="16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HEPATORENAL SYNDROME</a:t>
            </a:r>
          </a:p>
        </p:txBody>
      </p:sp>
    </p:spTree>
    <p:extLst>
      <p:ext uri="{BB962C8B-B14F-4D97-AF65-F5344CB8AC3E}">
        <p14:creationId xmlns:p14="http://schemas.microsoft.com/office/powerpoint/2010/main" xmlns="" val="14582018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85800"/>
            <a:ext cx="8229600" cy="5211763"/>
          </a:xfrm>
        </p:spPr>
        <p:txBody>
          <a:bodyPr>
            <a:noAutofit/>
          </a:bodyPr>
          <a:lstStyle/>
          <a:p>
            <a:pPr fontAlgn="t">
              <a:buNone/>
            </a:pPr>
            <a:r>
              <a:rPr lang="en" sz="1600" b="1" smtClean="0">
                <a:latin typeface="Palatino Linotype" pitchFamily="18" charset="0"/>
              </a:rPr>
              <a:t>(International Ascites Club </a:t>
            </a:r>
            <a:r>
              <a:rPr lang="en" sz="1600" b="1" dirty="0" smtClean="0">
                <a:latin typeface="Palatino Linotype" pitchFamily="18" charset="0"/>
              </a:rPr>
              <a:t>)</a:t>
            </a:r>
          </a:p>
          <a:p>
            <a:pPr fontAlgn="t">
              <a:buNone/>
            </a:pPr>
            <a:r>
              <a:rPr lang="en" sz="1600" b="1" smtClean="0">
                <a:latin typeface="Palatino Linotype" pitchFamily="18" charset="0"/>
              </a:rPr>
              <a:t>MAIN CRITERIA</a:t>
            </a:r>
          </a:p>
          <a:p>
            <a:pPr fontAlgn="t"/>
            <a:r>
              <a:rPr lang="en" sz="1600" smtClean="0">
                <a:latin typeface="Palatino Linotype" pitchFamily="18" charset="0"/>
              </a:rPr>
              <a:t>Low GF ( serum creatinine higher than 132 </a:t>
            </a:r>
            <a:r>
              <a:rPr lang="en" sz="1600" dirty="0" smtClean="0">
                <a:latin typeface="Palatino Linotype" pitchFamily="18" charset="0"/>
              </a:rPr>
              <a:t>μmol / </a:t>
            </a:r>
            <a:r>
              <a:rPr lang="en" sz="1600" smtClean="0">
                <a:latin typeface="Palatino Linotype" pitchFamily="18" charset="0"/>
              </a:rPr>
              <a:t>l or 24-hour creatinine clearance lower than 40 ml/min </a:t>
            </a:r>
            <a:r>
              <a:rPr lang="en" sz="1600" dirty="0" smtClean="0">
                <a:latin typeface="Palatino Linotype" pitchFamily="18" charset="0"/>
              </a:rPr>
              <a:t>)</a:t>
            </a:r>
            <a:endParaRPr lang="x-none" sz="1600" smtClean="0">
              <a:latin typeface="Palatino Linotype" pitchFamily="18" charset="0"/>
            </a:endParaRPr>
          </a:p>
          <a:p>
            <a:pPr fontAlgn="t"/>
            <a:r>
              <a:rPr lang="en" sz="1600" smtClean="0">
                <a:latin typeface="Palatino Linotype" pitchFamily="18" charset="0"/>
              </a:rPr>
              <a:t>Absence of shock, bacterial infection, fluid loss and administration of nephrotoxic drugs</a:t>
            </a:r>
          </a:p>
          <a:p>
            <a:r>
              <a:rPr lang="en" sz="1600" smtClean="0">
                <a:latin typeface="Palatino Linotype" pitchFamily="18" charset="0"/>
              </a:rPr>
              <a:t>No sustained improvement in renal function (decrease in serum creatinine to 132 </a:t>
            </a:r>
            <a:r>
              <a:rPr lang="en" sz="1600" dirty="0" smtClean="0">
                <a:latin typeface="Palatino Linotype" pitchFamily="18" charset="0"/>
              </a:rPr>
              <a:t>μmol </a:t>
            </a:r>
            <a:r>
              <a:rPr lang="en" sz="1600" smtClean="0">
                <a:latin typeface="Palatino Linotype" pitchFamily="18" charset="0"/>
              </a:rPr>
              <a:t>/l or below, or increase in creatinine clearance to 40 ml/min or above) </a:t>
            </a:r>
            <a:r>
              <a:rPr lang="en" sz="1600" dirty="0" smtClean="0">
                <a:latin typeface="Palatino Linotype" pitchFamily="18" charset="0"/>
              </a:rPr>
              <a:t>after </a:t>
            </a:r>
            <a:r>
              <a:rPr lang="en" sz="1600" smtClean="0">
                <a:latin typeface="Palatino Linotype" pitchFamily="18" charset="0"/>
              </a:rPr>
              <a:t>discontinuation of diuretic therapy and increase in plasma volume by administration of 1.5 L of plasma expander</a:t>
            </a:r>
          </a:p>
          <a:p>
            <a:pPr fontAlgn="t"/>
            <a:r>
              <a:rPr lang="en" sz="1600" smtClean="0">
                <a:latin typeface="Palatino Linotype" pitchFamily="18" charset="0"/>
              </a:rPr>
              <a:t>Proteinuria below 500 mg/day and absence of ultrasound evidence of obstructive uropathy or parenchymal renal disease</a:t>
            </a:r>
          </a:p>
          <a:p>
            <a:pPr fontAlgn="t">
              <a:buNone/>
            </a:pPr>
            <a:r>
              <a:rPr lang="en" sz="1600" b="1" smtClean="0">
                <a:latin typeface="Palatino Linotype" pitchFamily="18" charset="0"/>
              </a:rPr>
              <a:t>ADDITIONAL CRITERIA</a:t>
            </a:r>
          </a:p>
          <a:p>
            <a:pPr fontAlgn="t"/>
            <a:r>
              <a:rPr lang="en" sz="1600" smtClean="0">
                <a:latin typeface="Palatino Linotype" pitchFamily="18" charset="0"/>
              </a:rPr>
              <a:t>Urine volume lower than 500 mg/day</a:t>
            </a:r>
          </a:p>
          <a:p>
            <a:pPr fontAlgn="t"/>
            <a:r>
              <a:rPr lang="en" sz="1600" smtClean="0">
                <a:latin typeface="Palatino Linotype" pitchFamily="18" charset="0"/>
              </a:rPr>
              <a:t>Sodium in urine lower than 10 mmol/l</a:t>
            </a:r>
          </a:p>
          <a:p>
            <a:pPr fontAlgn="t"/>
            <a:r>
              <a:rPr lang="en" sz="1600" smtClean="0">
                <a:latin typeface="Palatino Linotype" pitchFamily="18" charset="0"/>
              </a:rPr>
              <a:t>Urine osmolarity higher than plasma osmolarity</a:t>
            </a:r>
            <a:endParaRPr lang="en-US" sz="1600" dirty="0" smtClean="0">
              <a:latin typeface="Palatino Linotype" pitchFamily="18" charset="0"/>
            </a:endParaRPr>
          </a:p>
          <a:p>
            <a:pPr fontAlgn="t"/>
            <a:r>
              <a:rPr lang="en" sz="1600" smtClean="0">
                <a:latin typeface="Palatino Linotype" pitchFamily="18" charset="0"/>
              </a:rPr>
              <a:t>The number of erythrocytes in the urine is less than 50 per field of view with high magnification</a:t>
            </a:r>
            <a:endParaRPr lang="en-US" sz="1600" dirty="0" smtClean="0">
              <a:latin typeface="Palatino Linotype" pitchFamily="18" charset="0"/>
            </a:endParaRPr>
          </a:p>
          <a:p>
            <a:r>
              <a:rPr lang="en" sz="1600" dirty="0" smtClean="0">
                <a:latin typeface="Palatino Linotype" pitchFamily="18" charset="0"/>
              </a:rPr>
              <a:t>Sodium in serum </a:t>
            </a:r>
            <a:r>
              <a:rPr lang="en" sz="1600" smtClean="0">
                <a:latin typeface="Palatino Linotype" pitchFamily="18" charset="0"/>
              </a:rPr>
              <a:t>lower </a:t>
            </a:r>
            <a:r>
              <a:rPr lang="en" sz="1600" dirty="0" smtClean="0">
                <a:latin typeface="Palatino Linotype" pitchFamily="18" charset="0"/>
              </a:rPr>
              <a:t>than </a:t>
            </a:r>
            <a:r>
              <a:rPr lang="en" sz="1600" smtClean="0">
                <a:latin typeface="Palatino Linotype" pitchFamily="18" charset="0"/>
              </a:rPr>
              <a:t>130 mmol/l</a:t>
            </a:r>
          </a:p>
          <a:p>
            <a:pPr fontAlgn="t"/>
            <a:r>
              <a:rPr lang="en" sz="1400" b="1" smtClean="0">
                <a:latin typeface="Palatino Linotype" pitchFamily="18" charset="0"/>
              </a:rPr>
              <a:t>ONLY THE MAIN CRITERIA ARE REQUIRED WHEN DIAGNOSING</a:t>
            </a:r>
            <a:r>
              <a:rPr lang="en" sz="1400" smtClean="0">
                <a:latin typeface="Palatino Linotype" pitchFamily="18" charset="0"/>
              </a:rPr>
              <a:t> </a:t>
            </a:r>
          </a:p>
          <a:p>
            <a:endParaRPr lang="en-US"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HEPATORENAL SYNDROME - Diagnostic criteria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57200"/>
            <a:ext cx="8991600" cy="6124754"/>
          </a:xfrm>
          <a:prstGeom prst="rect">
            <a:avLst/>
          </a:prstGeom>
          <a:noFill/>
        </p:spPr>
        <p:txBody>
          <a:bodyPr wrap="square" rtlCol="0">
            <a:spAutoFit/>
          </a:bodyPr>
          <a:lstStyle/>
          <a:p>
            <a:pPr>
              <a:lnSpc>
                <a:spcPct val="150000"/>
              </a:lnSpc>
            </a:pPr>
            <a:r>
              <a:rPr lang="en" sz="1600" b="1" smtClean="0">
                <a:latin typeface="Palatino Linotype" pitchFamily="18" charset="0"/>
              </a:rPr>
              <a:t>1 </a:t>
            </a:r>
            <a:r>
              <a:rPr lang="en" sz="1600" b="1" dirty="0" smtClean="0">
                <a:latin typeface="Palatino Linotype" pitchFamily="18" charset="0"/>
              </a:rPr>
              <a:t>. </a:t>
            </a:r>
            <a:r>
              <a:rPr lang="en" sz="1600" b="1" dirty="0" err="1" smtClean="0">
                <a:latin typeface="Palatino Linotype" pitchFamily="18" charset="0"/>
              </a:rPr>
              <a:t>Pharmacotherapy</a:t>
            </a:r>
            <a:endParaRPr lang="x-none" sz="1600" b="1" dirty="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Use of </a:t>
            </a:r>
            <a:r>
              <a:rPr lang="en" sz="1600" dirty="0" err="1" smtClean="0">
                <a:latin typeface="Palatino Linotype" pitchFamily="18" charset="0"/>
              </a:rPr>
              <a:t>vasodilators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Dopamine </a:t>
            </a:r>
            <a:r>
              <a:rPr lang="en" sz="1600" dirty="0" smtClean="0">
                <a:latin typeface="Palatino Linotype" pitchFamily="18" charset="0"/>
              </a:rPr>
              <a:t>in low doses due to </a:t>
            </a:r>
            <a:r>
              <a:rPr lang="en" sz="1600" dirty="0" err="1" smtClean="0">
                <a:latin typeface="Palatino Linotype" pitchFamily="18" charset="0"/>
              </a:rPr>
              <a:t>the vasodilator </a:t>
            </a:r>
            <a:r>
              <a:rPr lang="en" sz="1600" dirty="0" smtClean="0">
                <a:latin typeface="Palatino Linotype" pitchFamily="18" charset="0"/>
              </a:rPr>
              <a:t>effect on the renal circulation</a:t>
            </a:r>
          </a:p>
          <a:p>
            <a:pPr marL="285750" indent="-285750">
              <a:lnSpc>
                <a:spcPct val="150000"/>
              </a:lnSpc>
              <a:buFont typeface="Wingdings" pitchFamily="2" charset="2"/>
              <a:buChar char="§"/>
            </a:pPr>
            <a:r>
              <a:rPr lang="en" sz="1600" dirty="0" err="1" smtClean="0">
                <a:latin typeface="Palatino Linotype" pitchFamily="18" charset="0"/>
              </a:rPr>
              <a:t>Prostaglandins</a:t>
            </a:r>
            <a:r>
              <a:rPr lang="en" sz="1600" dirty="0" smtClean="0">
                <a:latin typeface="Palatino Linotype" pitchFamily="18" charset="0"/>
              </a:rPr>
              <a:t> </a:t>
            </a:r>
            <a:r>
              <a:rPr lang="en" sz="1600" smtClean="0">
                <a:latin typeface="Palatino Linotype" pitchFamily="18" charset="0"/>
              </a:rPr>
              <a:t>and </a:t>
            </a:r>
            <a:r>
              <a:rPr lang="en" sz="1600" dirty="0" smtClean="0">
                <a:latin typeface="Palatino Linotype" pitchFamily="18" charset="0"/>
              </a:rPr>
              <a:t>their analogues</a:t>
            </a:r>
            <a:endParaRPr lang="x-none" sz="1600" dirty="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Today, treatment attitudes have drastically changed, instead of </a:t>
            </a:r>
            <a:r>
              <a:rPr lang="en" sz="1600" dirty="0" err="1" smtClean="0">
                <a:latin typeface="Palatino Linotype" pitchFamily="18" charset="0"/>
              </a:rPr>
              <a:t>vasodilators </a:t>
            </a:r>
            <a:r>
              <a:rPr lang="en" sz="1600" dirty="0" smtClean="0">
                <a:latin typeface="Palatino Linotype" pitchFamily="18" charset="0"/>
              </a:rPr>
              <a:t>, </a:t>
            </a:r>
            <a:r>
              <a:rPr lang="en" sz="1600" dirty="0" err="1" smtClean="0">
                <a:latin typeface="Palatino Linotype" pitchFamily="18" charset="0"/>
              </a:rPr>
              <a:t>vasoconstrictors are administered </a:t>
            </a:r>
            <a:r>
              <a:rPr lang="en" sz="1600" dirty="0" smtClean="0">
                <a:latin typeface="Palatino Linotype" pitchFamily="18" charset="0"/>
              </a:rPr>
              <a:t>with the aim of </a:t>
            </a:r>
            <a:r>
              <a:rPr lang="en" sz="1600" dirty="0" err="1" smtClean="0">
                <a:latin typeface="Palatino Linotype" pitchFamily="18" charset="0"/>
              </a:rPr>
              <a:t>reversing </a:t>
            </a:r>
            <a:r>
              <a:rPr lang="en" sz="1600" dirty="0" smtClean="0">
                <a:latin typeface="Palatino Linotype" pitchFamily="18" charset="0"/>
              </a:rPr>
              <a:t>intense </a:t>
            </a:r>
            <a:r>
              <a:rPr lang="en" sz="1600" dirty="0" err="1" smtClean="0">
                <a:latin typeface="Palatino Linotype" pitchFamily="18" charset="0"/>
              </a:rPr>
              <a:t>splanchnic </a:t>
            </a:r>
            <a:r>
              <a:rPr lang="en" sz="1600" dirty="0" smtClean="0">
                <a:latin typeface="Palatino Linotype" pitchFamily="18" charset="0"/>
              </a:rPr>
              <a:t>arterial </a:t>
            </a:r>
            <a:r>
              <a:rPr lang="en" sz="1600" dirty="0" err="1" smtClean="0">
                <a:latin typeface="Palatino Linotype" pitchFamily="18" charset="0"/>
              </a:rPr>
              <a:t>vasodilatation .</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 </a:t>
            </a:r>
            <a:r>
              <a:rPr lang="en" sz="1600" smtClean="0">
                <a:latin typeface="Palatino Linotype" pitchFamily="18" charset="0"/>
              </a:rPr>
              <a:t>gonist </a:t>
            </a:r>
            <a:r>
              <a:rPr lang="en" sz="1600" dirty="0" smtClean="0">
                <a:latin typeface="Palatino Linotype" pitchFamily="18" charset="0"/>
              </a:rPr>
              <a:t>and</a:t>
            </a:r>
            <a:r>
              <a:rPr lang="en" sz="1600" smtClean="0">
                <a:latin typeface="Palatino Linotype" pitchFamily="18" charset="0"/>
              </a:rPr>
              <a:t> </a:t>
            </a:r>
            <a:r>
              <a:rPr lang="en" sz="1600" dirty="0" err="1" smtClean="0">
                <a:latin typeface="Palatino Linotype" pitchFamily="18" charset="0"/>
              </a:rPr>
              <a:t>vasopressin </a:t>
            </a:r>
            <a:r>
              <a:rPr lang="en" sz="1600" dirty="0" smtClean="0">
                <a:latin typeface="Palatino Linotype" pitchFamily="18" charset="0"/>
              </a:rPr>
              <a:t>receptors ( </a:t>
            </a:r>
            <a:r>
              <a:rPr lang="en" sz="1600" dirty="0" err="1" smtClean="0">
                <a:latin typeface="Palatino Linotype" pitchFamily="18" charset="0"/>
              </a:rPr>
              <a:t>ornipressin </a:t>
            </a:r>
            <a:r>
              <a:rPr lang="en" sz="1600" smtClean="0">
                <a:latin typeface="Palatino Linotype" pitchFamily="18" charset="0"/>
              </a:rPr>
              <a:t>, terlipressin) </a:t>
            </a:r>
            <a:r>
              <a:rPr lang="en" sz="1600" dirty="0" smtClean="0">
                <a:latin typeface="Palatino Linotype" pitchFamily="18" charset="0"/>
              </a:rPr>
              <a:t>- </a:t>
            </a:r>
            <a:r>
              <a:rPr lang="en" sz="1600" smtClean="0">
                <a:latin typeface="Palatino Linotype" pitchFamily="18" charset="0"/>
              </a:rPr>
              <a:t>mainly </a:t>
            </a:r>
            <a:r>
              <a:rPr lang="en" sz="1600" dirty="0" smtClean="0">
                <a:latin typeface="Palatino Linotype" pitchFamily="18" charset="0"/>
              </a:rPr>
              <a:t>lead to </a:t>
            </a:r>
            <a:r>
              <a:rPr lang="en" sz="1600" dirty="0" err="1" smtClean="0">
                <a:latin typeface="Palatino Linotype" pitchFamily="18" charset="0"/>
              </a:rPr>
              <a:t>vasoconstriction</a:t>
            </a:r>
            <a:r>
              <a:rPr lang="en" sz="1600" dirty="0" smtClean="0">
                <a:latin typeface="Palatino Linotype" pitchFamily="18" charset="0"/>
              </a:rPr>
              <a:t> </a:t>
            </a:r>
            <a:r>
              <a:rPr lang="en" sz="1600" dirty="0" err="1" smtClean="0">
                <a:latin typeface="Palatino Linotype" pitchFamily="18" charset="0"/>
              </a:rPr>
              <a:t>splanchnic </a:t>
            </a:r>
            <a:r>
              <a:rPr lang="en" sz="1600" dirty="0" smtClean="0">
                <a:latin typeface="Palatino Linotype" pitchFamily="18" charset="0"/>
              </a:rPr>
              <a:t>circulation, without effect on </a:t>
            </a:r>
            <a:r>
              <a:rPr lang="en" sz="1600" smtClean="0">
                <a:latin typeface="Palatino Linotype" pitchFamily="18" charset="0"/>
              </a:rPr>
              <a:t>renal circulation </a:t>
            </a:r>
            <a:r>
              <a:rPr lang="en" sz="1600" dirty="0" smtClean="0">
                <a:latin typeface="Palatino Linotype" pitchFamily="18" charset="0"/>
              </a:rPr>
              <a:t>. </a:t>
            </a:r>
            <a:r>
              <a:rPr lang="en" sz="1600" smtClean="0">
                <a:latin typeface="Palatino Linotype" pitchFamily="18" charset="0"/>
              </a:rPr>
              <a:t>That j </a:t>
            </a:r>
            <a:r>
              <a:rPr lang="en" sz="1600" dirty="0" smtClean="0">
                <a:latin typeface="Palatino Linotype" pitchFamily="18" charset="0"/>
              </a:rPr>
              <a:t>u se </a:t>
            </a:r>
            <a:r>
              <a:rPr lang="en" sz="1600" smtClean="0">
                <a:latin typeface="Palatino Linotype" pitchFamily="18" charset="0"/>
              </a:rPr>
              <a:t>u </a:t>
            </a:r>
            <a:r>
              <a:rPr lang="en" sz="1600" dirty="0" smtClean="0">
                <a:latin typeface="Palatino Linotype" pitchFamily="18" charset="0"/>
              </a:rPr>
              <a:t>combined with albumins</a:t>
            </a:r>
          </a:p>
          <a:p>
            <a:pPr marL="285750" indent="-285750">
              <a:lnSpc>
                <a:spcPct val="150000"/>
              </a:lnSpc>
              <a:buFont typeface="Wingdings" pitchFamily="2" charset="2"/>
              <a:buChar char="§"/>
            </a:pPr>
            <a:r>
              <a:rPr lang="en" sz="1600" dirty="0" smtClean="0">
                <a:latin typeface="Palatino Linotype" pitchFamily="18" charset="0"/>
              </a:rPr>
              <a:t>Application of a </a:t>
            </a:r>
            <a:r>
              <a:rPr lang="en" sz="1600" smtClean="0">
                <a:latin typeface="Palatino Linotype" pitchFamily="18" charset="0"/>
              </a:rPr>
              <a:t>lfa adrenergic </a:t>
            </a:r>
            <a:r>
              <a:rPr lang="en" sz="1600" dirty="0" smtClean="0">
                <a:latin typeface="Palatino Linotype" pitchFamily="18" charset="0"/>
              </a:rPr>
              <a:t>h </a:t>
            </a:r>
            <a:r>
              <a:rPr lang="en" sz="1600" smtClean="0">
                <a:latin typeface="Palatino Linotype" pitchFamily="18" charset="0"/>
              </a:rPr>
              <a:t>agonist </a:t>
            </a:r>
            <a:r>
              <a:rPr lang="en" sz="1600" dirty="0" smtClean="0">
                <a:latin typeface="Palatino Linotype" pitchFamily="18" charset="0"/>
              </a:rPr>
              <a:t>a</a:t>
            </a:r>
            <a:r>
              <a:rPr lang="en" sz="1600" smtClean="0">
                <a:latin typeface="Palatino Linotype" pitchFamily="18" charset="0"/>
              </a:rPr>
              <a:t> </a:t>
            </a:r>
            <a:r>
              <a:rPr lang="en" sz="1600" dirty="0" smtClean="0">
                <a:latin typeface="Palatino Linotype" pitchFamily="18" charset="0"/>
              </a:rPr>
              <a:t>( </a:t>
            </a:r>
            <a:r>
              <a:rPr lang="en" sz="1600" dirty="0" err="1" smtClean="0">
                <a:latin typeface="Palatino Linotype" pitchFamily="18" charset="0"/>
              </a:rPr>
              <a:t>midodrine </a:t>
            </a:r>
            <a:r>
              <a:rPr lang="en" sz="1600" dirty="0" smtClean="0">
                <a:latin typeface="Palatino Linotype" pitchFamily="18" charset="0"/>
              </a:rPr>
              <a:t>) as </a:t>
            </a:r>
            <a:r>
              <a:rPr lang="en" sz="1600" dirty="0" err="1" smtClean="0">
                <a:latin typeface="Palatino Linotype" pitchFamily="18" charset="0"/>
              </a:rPr>
              <a:t>a vasodilator </a:t>
            </a:r>
            <a:r>
              <a:rPr lang="en" sz="1600" dirty="0" smtClean="0">
                <a:latin typeface="Palatino Linotype" pitchFamily="18" charset="0"/>
              </a:rPr>
              <a:t>and </a:t>
            </a:r>
            <a:r>
              <a:rPr lang="en" sz="1600" dirty="0" err="1" smtClean="0">
                <a:latin typeface="Palatino Linotype" pitchFamily="18" charset="0"/>
              </a:rPr>
              <a:t>octreotide </a:t>
            </a:r>
            <a:r>
              <a:rPr lang="en" sz="1600" dirty="0" smtClean="0">
                <a:latin typeface="Palatino Linotype" pitchFamily="18" charset="0"/>
              </a:rPr>
              <a:t>( </a:t>
            </a:r>
            <a:r>
              <a:rPr lang="en" sz="1600" dirty="0" err="1" smtClean="0">
                <a:latin typeface="Palatino Linotype" pitchFamily="18" charset="0"/>
              </a:rPr>
              <a:t>glucagon </a:t>
            </a:r>
            <a:r>
              <a:rPr lang="en" sz="1600" dirty="0" smtClean="0">
                <a:latin typeface="Palatino Linotype" pitchFamily="18" charset="0"/>
              </a:rPr>
              <a:t>release </a:t>
            </a:r>
            <a:r>
              <a:rPr lang="en" sz="1600" dirty="0" err="1" smtClean="0">
                <a:latin typeface="Palatino Linotype" pitchFamily="18" charset="0"/>
              </a:rPr>
              <a:t>inhibitor </a:t>
            </a:r>
            <a:r>
              <a:rPr lang="en" sz="1600" dirty="0" smtClean="0">
                <a:latin typeface="Palatino Linotype" pitchFamily="18" charset="0"/>
              </a:rPr>
              <a:t>) </a:t>
            </a:r>
            <a:r>
              <a:rPr lang="en" sz="1600" smtClean="0">
                <a:latin typeface="Palatino Linotype" pitchFamily="18" charset="0"/>
              </a:rPr>
              <a:t>as a vasoconstrictor</a:t>
            </a:r>
            <a:endParaRPr lang="x-none" sz="1600" dirty="0" smtClean="0">
              <a:latin typeface="Palatino Linotype" pitchFamily="18" charset="0"/>
            </a:endParaRPr>
          </a:p>
          <a:p>
            <a:r>
              <a:rPr lang="en" sz="1600" b="1">
                <a:latin typeface="Palatino Linotype" pitchFamily="18" charset="0"/>
              </a:rPr>
              <a:t>2. Transjugular intrahepatic portosystemic </a:t>
            </a:r>
            <a:r>
              <a:rPr lang="en" sz="1600" b="1" smtClean="0">
                <a:latin typeface="Palatino Linotype" pitchFamily="18" charset="0"/>
              </a:rPr>
              <a:t>shunt-TIPS</a:t>
            </a:r>
            <a:endParaRPr lang="en-US" sz="1600" b="1" dirty="0" smtClean="0">
              <a:latin typeface="Palatino Linotype" pitchFamily="18" charset="0"/>
            </a:endParaRPr>
          </a:p>
          <a:p>
            <a:endParaRPr lang="x-none" sz="1600" b="1">
              <a:latin typeface="Palatino Linotype" pitchFamily="18" charset="0"/>
            </a:endParaRPr>
          </a:p>
          <a:p>
            <a:pPr>
              <a:lnSpc>
                <a:spcPct val="150000"/>
              </a:lnSpc>
            </a:pPr>
            <a:r>
              <a:rPr lang="en" sz="1600" b="1">
                <a:latin typeface="Palatino Linotype" pitchFamily="18" charset="0"/>
              </a:rPr>
              <a:t>3. </a:t>
            </a:r>
            <a:r>
              <a:rPr lang="en" sz="1600" b="1" smtClean="0">
                <a:latin typeface="Palatino Linotype" pitchFamily="18" charset="0"/>
              </a:rPr>
              <a:t>Liver transplantation</a:t>
            </a:r>
            <a:r>
              <a:rPr lang="en" sz="1600" b="1" dirty="0" smtClean="0">
                <a:latin typeface="Palatino Linotype" pitchFamily="18" charset="0"/>
              </a:rPr>
              <a:t> </a:t>
            </a:r>
            <a:r>
              <a:rPr lang="en" sz="1600" dirty="0" smtClean="0">
                <a:latin typeface="Palatino Linotype" pitchFamily="18" charset="0"/>
              </a:rPr>
              <a:t>(after liver transplantation, normal kidney function returns; the fact that the kidney of a patient with HRS, transplanted into a recipient with a healthy liver, also shows that it is a functional disorder, functions normally).</a:t>
            </a:r>
            <a:endParaRPr lang="x-none" sz="1600" b="1">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HEPATORENAL SYNDROME - Therapy</a:t>
            </a:r>
          </a:p>
        </p:txBody>
      </p:sp>
    </p:spTree>
    <p:extLst>
      <p:ext uri="{BB962C8B-B14F-4D97-AF65-F5344CB8AC3E}">
        <p14:creationId xmlns:p14="http://schemas.microsoft.com/office/powerpoint/2010/main" xmlns="" val="9711155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295400"/>
          </a:xfrm>
          <a:solidFill>
            <a:schemeClr val="bg1"/>
          </a:solidFill>
        </p:spPr>
        <p:txBody>
          <a:bodyPr>
            <a:noAutofit/>
          </a:bodyPr>
          <a:lstStyle/>
          <a:p>
            <a:r>
              <a:rPr lang="en" sz="3600" b="1" dirty="0" smtClean="0">
                <a:latin typeface="Palatino Linotype" pitchFamily="18" charset="0"/>
              </a:rPr>
              <a:t>ASCITES</a:t>
            </a:r>
            <a:endParaRPr lang="sr-Cyrl-RS" sz="3600" b="1" i="1" dirty="0" smtClean="0">
              <a:latin typeface="Palatino Linotype" pitchFamily="18" charset="0"/>
            </a:endParaRPr>
          </a:p>
        </p:txBody>
      </p:sp>
      <p:pic>
        <p:nvPicPr>
          <p:cNvPr id="107522" name="Picture 2" descr="http://aagyarthayurved.com/wp-content/uploads/2018/07/ascites.jpg"/>
          <p:cNvPicPr>
            <a:picLocks noChangeAspect="1" noChangeArrowheads="1"/>
          </p:cNvPicPr>
          <p:nvPr/>
        </p:nvPicPr>
        <p:blipFill>
          <a:blip r:embed="rId2" cstate="print"/>
          <a:srcRect/>
          <a:stretch>
            <a:fillRect/>
          </a:stretch>
        </p:blipFill>
        <p:spPr bwMode="auto">
          <a:xfrm>
            <a:off x="1809750" y="1436485"/>
            <a:ext cx="5505450" cy="5192915"/>
          </a:xfrm>
          <a:prstGeom prst="rect">
            <a:avLst/>
          </a:prstGeom>
          <a:noFill/>
        </p:spPr>
      </p:pic>
      <p:sp>
        <p:nvSpPr>
          <p:cNvPr id="4" name="TextBox 3"/>
          <p:cNvSpPr txBox="1"/>
          <p:nvPr/>
        </p:nvSpPr>
        <p:spPr>
          <a:xfrm>
            <a:off x="5094890" y="5378340"/>
            <a:ext cx="1752600" cy="523220"/>
          </a:xfrm>
          <a:prstGeom prst="rect">
            <a:avLst/>
          </a:prstGeom>
          <a:solidFill>
            <a:schemeClr val="bg1"/>
          </a:solidFill>
        </p:spPr>
        <p:txBody>
          <a:bodyPr wrap="square" rtlCol="0">
            <a:spAutoFit/>
          </a:bodyPr>
          <a:lstStyle/>
          <a:p>
            <a:r>
              <a:rPr lang="en" sz="1400" b="1" dirty="0" smtClean="0">
                <a:latin typeface="Palatino Linotype" pitchFamily="18" charset="0"/>
              </a:rPr>
              <a:t>Fluid in the peritoneal cavity</a:t>
            </a:r>
            <a:endParaRPr lang="en-US" sz="1400" b="1" dirty="0">
              <a:latin typeface="Palatino Linotype"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46867"/>
            <a:ext cx="8763000" cy="5386090"/>
          </a:xfrm>
          <a:prstGeom prst="rect">
            <a:avLst/>
          </a:prstGeom>
          <a:noFill/>
        </p:spPr>
        <p:txBody>
          <a:bodyPr wrap="square" rtlCol="0">
            <a:spAutoFit/>
          </a:bodyPr>
          <a:lstStyle/>
          <a:p>
            <a:r>
              <a:rPr lang="en" sz="1600" b="1" dirty="0" smtClean="0">
                <a:latin typeface="Palatino Linotype" pitchFamily="18" charset="0"/>
              </a:rPr>
              <a:t>Pathological accumulation of fluid in the free abdominal cavity</a:t>
            </a:r>
          </a:p>
          <a:p>
            <a:r>
              <a:rPr lang="en" sz="1600" b="1" dirty="0" smtClean="0">
                <a:latin typeface="Palatino Linotype" pitchFamily="18" charset="0"/>
              </a:rPr>
              <a:t>1. </a:t>
            </a:r>
            <a:r>
              <a:rPr lang="en" sz="1600" b="1" smtClean="0">
                <a:latin typeface="Palatino Linotype" pitchFamily="18" charset="0"/>
              </a:rPr>
              <a:t>Functional </a:t>
            </a:r>
            <a:r>
              <a:rPr lang="en" sz="1600" b="1" dirty="0" smtClean="0">
                <a:latin typeface="Palatino Linotype" pitchFamily="18" charset="0"/>
              </a:rPr>
              <a:t>renal abnormalities</a:t>
            </a:r>
          </a:p>
          <a:p>
            <a:pPr marL="285750" indent="-285750">
              <a:lnSpc>
                <a:spcPct val="150000"/>
              </a:lnSpc>
              <a:buFont typeface="Wingdings" pitchFamily="2" charset="2"/>
              <a:buChar char="§"/>
            </a:pPr>
            <a:r>
              <a:rPr lang="en" sz="1600" dirty="0" smtClean="0">
                <a:latin typeface="Palatino Linotype" pitchFamily="18" charset="0"/>
              </a:rPr>
              <a:t>The </a:t>
            </a:r>
            <a:r>
              <a:rPr lang="en" sz="1600" smtClean="0">
                <a:latin typeface="Palatino Linotype" pitchFamily="18" charset="0"/>
              </a:rPr>
              <a:t>earliest </a:t>
            </a:r>
            <a:r>
              <a:rPr lang="en" sz="1600" dirty="0" smtClean="0">
                <a:latin typeface="Palatino Linotype" pitchFamily="18" charset="0"/>
              </a:rPr>
              <a:t>change in renal function </a:t>
            </a:r>
            <a:r>
              <a:rPr lang="en" sz="1600" smtClean="0">
                <a:latin typeface="Palatino Linotype" pitchFamily="18" charset="0"/>
              </a:rPr>
              <a:t>that </a:t>
            </a:r>
            <a:r>
              <a:rPr lang="en" sz="1600" dirty="0" smtClean="0">
                <a:latin typeface="Palatino Linotype" pitchFamily="18" charset="0"/>
              </a:rPr>
              <a:t>appears even before </a:t>
            </a:r>
            <a:r>
              <a:rPr lang="en" sz="1600" smtClean="0">
                <a:latin typeface="Palatino Linotype" pitchFamily="18" charset="0"/>
              </a:rPr>
              <a:t>the onset of ascites </a:t>
            </a:r>
            <a:r>
              <a:rPr lang="en" sz="1600" dirty="0" smtClean="0">
                <a:latin typeface="Palatino Linotype" pitchFamily="18" charset="0"/>
              </a:rPr>
              <a:t>is sodium retention</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Cirrhosis with </a:t>
            </a:r>
            <a:r>
              <a:rPr lang="en" sz="1600" dirty="0" err="1" smtClean="0">
                <a:latin typeface="Palatino Linotype" pitchFamily="18" charset="0"/>
              </a:rPr>
              <a:t>ascites </a:t>
            </a:r>
            <a:r>
              <a:rPr lang="en" sz="1600" dirty="0" smtClean="0">
                <a:latin typeface="Palatino Linotype" pitchFamily="18" charset="0"/>
              </a:rPr>
              <a:t>is one of the clinical conditions associated with </a:t>
            </a:r>
            <a:r>
              <a:rPr lang="en" sz="1600" dirty="0" err="1" smtClean="0">
                <a:latin typeface="Palatino Linotype" pitchFamily="18" charset="0"/>
              </a:rPr>
              <a:t>more abundant </a:t>
            </a:r>
            <a:r>
              <a:rPr lang="en" sz="1600" dirty="0" smtClean="0">
                <a:latin typeface="Palatino Linotype" pitchFamily="18" charset="0"/>
              </a:rPr>
              <a:t>sodium retention</a:t>
            </a:r>
          </a:p>
          <a:p>
            <a:pPr marL="285750" indent="-285750">
              <a:lnSpc>
                <a:spcPct val="150000"/>
              </a:lnSpc>
              <a:buFont typeface="Wingdings" pitchFamily="2" charset="2"/>
              <a:buChar char="§"/>
            </a:pPr>
            <a:r>
              <a:rPr lang="en" sz="1600" dirty="0" smtClean="0">
                <a:latin typeface="Palatino Linotype" pitchFamily="18" charset="0"/>
              </a:rPr>
              <a:t>Sodium retention is associated with fluid retention, leading to </a:t>
            </a:r>
            <a:r>
              <a:rPr lang="en" sz="1600" dirty="0" err="1" smtClean="0">
                <a:latin typeface="Palatino Linotype" pitchFamily="18" charset="0"/>
              </a:rPr>
              <a:t>extracellular </a:t>
            </a:r>
            <a:r>
              <a:rPr lang="en" sz="1600" dirty="0" smtClean="0">
                <a:latin typeface="Palatino Linotype" pitchFamily="18" charset="0"/>
              </a:rPr>
              <a:t>volume expansion and an increased </a:t>
            </a:r>
            <a:r>
              <a:rPr lang="en" sz="1600" smtClean="0">
                <a:latin typeface="Palatino Linotype" pitchFamily="18" charset="0"/>
              </a:rPr>
              <a:t>amount of fluid </a:t>
            </a:r>
            <a:r>
              <a:rPr lang="en" sz="1600" dirty="0" smtClean="0">
                <a:latin typeface="Palatino Linotype" pitchFamily="18" charset="0"/>
              </a:rPr>
              <a:t>in the</a:t>
            </a:r>
            <a:r>
              <a:rPr lang="en" sz="1600" smtClean="0">
                <a:latin typeface="Palatino Linotype" pitchFamily="18" charset="0"/>
              </a:rPr>
              <a:t> </a:t>
            </a:r>
            <a:r>
              <a:rPr lang="en" sz="1600" dirty="0" err="1" smtClean="0">
                <a:latin typeface="Palatino Linotype" pitchFamily="18" charset="0"/>
              </a:rPr>
              <a:t>interstitial </a:t>
            </a:r>
            <a:r>
              <a:rPr lang="en" sz="1600" dirty="0" smtClean="0">
                <a:latin typeface="Palatino Linotype" pitchFamily="18" charset="0"/>
              </a:rPr>
              <a:t>tissue</a:t>
            </a:r>
          </a:p>
          <a:p>
            <a:pPr marL="285750" indent="-285750">
              <a:lnSpc>
                <a:spcPct val="150000"/>
              </a:lnSpc>
              <a:buFont typeface="Wingdings" pitchFamily="2" charset="2"/>
              <a:buChar char="§"/>
            </a:pPr>
            <a:r>
              <a:rPr lang="en" sz="1600" dirty="0" smtClean="0">
                <a:latin typeface="Palatino Linotype" pitchFamily="18" charset="0"/>
              </a:rPr>
              <a:t>Numerous </a:t>
            </a:r>
            <a:r>
              <a:rPr lang="en" sz="1600" smtClean="0">
                <a:latin typeface="Palatino Linotype" pitchFamily="18" charset="0"/>
              </a:rPr>
              <a:t>extrarenal and intrarenal factors lead </a:t>
            </a:r>
            <a:r>
              <a:rPr lang="en" sz="1600" dirty="0" smtClean="0">
                <a:latin typeface="Palatino Linotype" pitchFamily="18" charset="0"/>
              </a:rPr>
              <a:t>to </a:t>
            </a:r>
            <a:r>
              <a:rPr lang="en" sz="1600" smtClean="0">
                <a:latin typeface="Palatino Linotype" pitchFamily="18" charset="0"/>
              </a:rPr>
              <a:t>increased </a:t>
            </a:r>
            <a:r>
              <a:rPr lang="en" sz="1600" dirty="0" smtClean="0">
                <a:latin typeface="Palatino Linotype" pitchFamily="18" charset="0"/>
              </a:rPr>
              <a:t>sodium resorption </a:t>
            </a:r>
            <a:r>
              <a:rPr lang="en" sz="1600" smtClean="0">
                <a:latin typeface="Palatino Linotype" pitchFamily="18" charset="0"/>
              </a:rPr>
              <a:t>make </a:t>
            </a:r>
            <a:r>
              <a:rPr lang="en" sz="1600" dirty="0" smtClean="0">
                <a:latin typeface="Palatino Linotype" pitchFamily="18" charset="0"/>
              </a:rPr>
              <a:t>eyes</a:t>
            </a:r>
            <a:r>
              <a:rPr lang="en" sz="1600" smtClean="0">
                <a:latin typeface="Palatino Linotype" pitchFamily="18" charset="0"/>
              </a:rPr>
              <a:t> </a:t>
            </a:r>
            <a:r>
              <a:rPr lang="en" sz="1600" dirty="0" smtClean="0">
                <a:latin typeface="Palatino Linotype" pitchFamily="18" charset="0"/>
              </a:rPr>
              <a:t>and </a:t>
            </a:r>
            <a:r>
              <a:rPr lang="en" sz="1600" smtClean="0">
                <a:latin typeface="Palatino Linotype" pitchFamily="18" charset="0"/>
              </a:rPr>
              <a:t>the most important </a:t>
            </a:r>
            <a:r>
              <a:rPr lang="en" sz="1600" dirty="0" smtClean="0">
                <a:latin typeface="Palatino Linotype" pitchFamily="18" charset="0"/>
              </a:rPr>
              <a:t>are </a:t>
            </a:r>
            <a:r>
              <a:rPr lang="en" sz="1600" smtClean="0">
                <a:latin typeface="Palatino Linotype" pitchFamily="18" charset="0"/>
              </a:rPr>
              <a:t>hyperaldosteronism </a:t>
            </a:r>
            <a:r>
              <a:rPr lang="en" sz="1600" dirty="0" smtClean="0">
                <a:latin typeface="Palatino Linotype" pitchFamily="18" charset="0"/>
              </a:rPr>
              <a:t>and increased activity of renal </a:t>
            </a:r>
            <a:r>
              <a:rPr lang="en" sz="1600" smtClean="0">
                <a:latin typeface="Palatino Linotype" pitchFamily="18" charset="0"/>
              </a:rPr>
              <a:t>sympathetic </a:t>
            </a:r>
            <a:r>
              <a:rPr lang="en" sz="1600" dirty="0" smtClean="0">
                <a:latin typeface="Palatino Linotype" pitchFamily="18" charset="0"/>
              </a:rPr>
              <a:t>nerves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And </a:t>
            </a:r>
            <a:r>
              <a:rPr lang="en" sz="1600" smtClean="0">
                <a:latin typeface="Palatino Linotype" pitchFamily="18" charset="0"/>
              </a:rPr>
              <a:t>besides</a:t>
            </a:r>
            <a:r>
              <a:rPr lang="en" sz="1600" dirty="0" smtClean="0">
                <a:latin typeface="Palatino Linotype" pitchFamily="18" charset="0"/>
              </a:rPr>
              <a:t> </a:t>
            </a:r>
            <a:r>
              <a:rPr lang="en" sz="1600" smtClean="0">
                <a:latin typeface="Palatino Linotype" pitchFamily="18" charset="0"/>
              </a:rPr>
              <a:t>sodium retention, dilutional </a:t>
            </a:r>
            <a:r>
              <a:rPr lang="en" sz="1600" dirty="0" smtClean="0">
                <a:latin typeface="Palatino Linotype" pitchFamily="18" charset="0"/>
              </a:rPr>
              <a:t>hyponatremia develops </a:t>
            </a:r>
            <a:r>
              <a:rPr lang="en" sz="1600" smtClean="0">
                <a:latin typeface="Palatino Linotype" pitchFamily="18" charset="0"/>
              </a:rPr>
              <a:t>(Na </a:t>
            </a:r>
            <a:r>
              <a:rPr lang="en" sz="1600" dirty="0" smtClean="0">
                <a:latin typeface="Palatino Linotype" pitchFamily="18" charset="0"/>
              </a:rPr>
              <a:t>&lt; 130 </a:t>
            </a:r>
            <a:r>
              <a:rPr lang="en" sz="1600" dirty="0" err="1" smtClean="0">
                <a:latin typeface="Palatino Linotype" pitchFamily="18" charset="0"/>
              </a:rPr>
              <a:t>mmol </a:t>
            </a:r>
            <a:r>
              <a:rPr lang="en" sz="1600" smtClean="0">
                <a:latin typeface="Palatino Linotype" pitchFamily="18" charset="0"/>
              </a:rPr>
              <a:t>/ l </a:t>
            </a:r>
            <a:r>
              <a:rPr lang="en" sz="1600" dirty="0" smtClean="0">
                <a:latin typeface="Palatino Linotype" pitchFamily="18" charset="0"/>
              </a:rPr>
              <a:t>) </a:t>
            </a:r>
            <a:r>
              <a:rPr lang="en" sz="1600" smtClean="0">
                <a:latin typeface="Palatino Linotype" pitchFamily="18" charset="0"/>
              </a:rPr>
              <a:t>in the serum </a:t>
            </a:r>
            <a:r>
              <a:rPr lang="en" sz="1600" dirty="0" smtClean="0">
                <a:latin typeface="Palatino Linotype" pitchFamily="18" charset="0"/>
              </a:rPr>
              <a:t>, because </a:t>
            </a:r>
            <a:r>
              <a:rPr lang="en" sz="1600" smtClean="0">
                <a:latin typeface="Palatino Linotype" pitchFamily="18" charset="0"/>
              </a:rPr>
              <a:t>water is </a:t>
            </a:r>
            <a:r>
              <a:rPr lang="en" sz="1600" dirty="0" smtClean="0">
                <a:latin typeface="Palatino Linotype" pitchFamily="18" charset="0"/>
              </a:rPr>
              <a:t>retained in larger quantities </a:t>
            </a:r>
            <a:r>
              <a:rPr lang="en" sz="1600" smtClean="0">
                <a:latin typeface="Palatino Linotype" pitchFamily="18" charset="0"/>
              </a:rPr>
              <a:t>than sodium</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The most </a:t>
            </a:r>
            <a:r>
              <a:rPr lang="en" sz="1600" smtClean="0">
                <a:latin typeface="Palatino Linotype" pitchFamily="18" charset="0"/>
              </a:rPr>
              <a:t>important </a:t>
            </a:r>
            <a:r>
              <a:rPr lang="en" sz="1600" dirty="0" smtClean="0">
                <a:latin typeface="Palatino Linotype" pitchFamily="18" charset="0"/>
              </a:rPr>
              <a:t>factor in </a:t>
            </a:r>
            <a:r>
              <a:rPr lang="en" sz="1600" dirty="0" err="1" smtClean="0">
                <a:latin typeface="Palatino Linotype" pitchFamily="18" charset="0"/>
              </a:rPr>
              <a:t>pathogenesis</a:t>
            </a:r>
            <a:r>
              <a:rPr lang="en" sz="1600" dirty="0" smtClean="0">
                <a:latin typeface="Palatino Linotype" pitchFamily="18" charset="0"/>
              </a:rPr>
              <a:t> </a:t>
            </a:r>
            <a:r>
              <a:rPr lang="en" sz="1600" smtClean="0">
                <a:latin typeface="Palatino Linotype" pitchFamily="18" charset="0"/>
              </a:rPr>
              <a:t>water retention </a:t>
            </a:r>
            <a:r>
              <a:rPr lang="en" sz="1600" dirty="0" smtClean="0">
                <a:latin typeface="Palatino Linotype" pitchFamily="18" charset="0"/>
              </a:rPr>
              <a:t>is </a:t>
            </a:r>
            <a:r>
              <a:rPr lang="en" sz="1600" smtClean="0">
                <a:latin typeface="Palatino Linotype" pitchFamily="18" charset="0"/>
              </a:rPr>
              <a:t>increased secretion of antidiuretic hormone</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ASCITES</a:t>
            </a:r>
          </a:p>
        </p:txBody>
      </p:sp>
    </p:spTree>
    <p:extLst>
      <p:ext uri="{BB962C8B-B14F-4D97-AF65-F5344CB8AC3E}">
        <p14:creationId xmlns:p14="http://schemas.microsoft.com/office/powerpoint/2010/main" xmlns="" val="3145263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33400"/>
            <a:ext cx="6462025" cy="5755422"/>
          </a:xfrm>
          <a:prstGeom prst="rect">
            <a:avLst/>
          </a:prstGeom>
          <a:noFill/>
        </p:spPr>
        <p:txBody>
          <a:bodyPr wrap="none" rtlCol="0">
            <a:spAutoFit/>
          </a:bodyPr>
          <a:lstStyle/>
          <a:p>
            <a:r>
              <a:rPr lang="en" sz="1600" b="1" dirty="0" smtClean="0">
                <a:latin typeface="Palatino Linotype" pitchFamily="18" charset="0"/>
              </a:rPr>
              <a:t>2. </a:t>
            </a:r>
            <a:r>
              <a:rPr lang="en" sz="1600" b="1" dirty="0" err="1" smtClean="0">
                <a:latin typeface="Palatino Linotype" pitchFamily="18" charset="0"/>
              </a:rPr>
              <a:t>Circulatory </a:t>
            </a:r>
            <a:r>
              <a:rPr lang="en" sz="1600" b="1" dirty="0" smtClean="0">
                <a:latin typeface="Palatino Linotype" pitchFamily="18" charset="0"/>
              </a:rPr>
              <a:t>abnormalities</a:t>
            </a:r>
          </a:p>
          <a:p>
            <a:endParaRPr lang="x-none" sz="1600" b="1" dirty="0">
              <a:latin typeface="Palatino Linotype" pitchFamily="18" charset="0"/>
            </a:endParaRPr>
          </a:p>
          <a:p>
            <a:pPr>
              <a:lnSpc>
                <a:spcPct val="150000"/>
              </a:lnSpc>
            </a:pPr>
            <a:r>
              <a:rPr lang="en" sz="1600" b="1" dirty="0" smtClean="0">
                <a:latin typeface="Palatino Linotype" pitchFamily="18" charset="0"/>
              </a:rPr>
              <a:t>Disorder of systemic circulation</a:t>
            </a:r>
          </a:p>
          <a:p>
            <a:pPr marL="285750" indent="-285750">
              <a:lnSpc>
                <a:spcPct val="150000"/>
              </a:lnSpc>
              <a:buFont typeface="Wingdings" pitchFamily="2" charset="2"/>
              <a:buChar char="§"/>
            </a:pPr>
            <a:r>
              <a:rPr lang="en" sz="1600" dirty="0" smtClean="0">
                <a:latin typeface="Palatino Linotype" pitchFamily="18" charset="0"/>
              </a:rPr>
              <a:t>Increased cardiac output</a:t>
            </a:r>
          </a:p>
          <a:p>
            <a:pPr marL="285750" indent="-285750">
              <a:lnSpc>
                <a:spcPct val="150000"/>
              </a:lnSpc>
              <a:buFont typeface="Wingdings" pitchFamily="2" charset="2"/>
              <a:buChar char="§"/>
            </a:pPr>
            <a:r>
              <a:rPr lang="en" sz="1600" dirty="0" smtClean="0">
                <a:latin typeface="Palatino Linotype" pitchFamily="18" charset="0"/>
              </a:rPr>
              <a:t>Lowered arterial pressure</a:t>
            </a:r>
          </a:p>
          <a:p>
            <a:pPr marL="285750" indent="-285750">
              <a:lnSpc>
                <a:spcPct val="150000"/>
              </a:lnSpc>
              <a:buFont typeface="Wingdings" pitchFamily="2" charset="2"/>
              <a:buChar char="§"/>
            </a:pPr>
            <a:r>
              <a:rPr lang="en" sz="1600" dirty="0" smtClean="0">
                <a:latin typeface="Palatino Linotype" pitchFamily="18" charset="0"/>
              </a:rPr>
              <a:t>Reduced systemic vascular resistance</a:t>
            </a:r>
          </a:p>
          <a:p>
            <a:pPr marL="285750" indent="-285750">
              <a:lnSpc>
                <a:spcPct val="150000"/>
              </a:lnSpc>
              <a:buFont typeface="Wingdings" pitchFamily="2" charset="2"/>
              <a:buChar char="§"/>
            </a:pPr>
            <a:r>
              <a:rPr lang="en" sz="1600" smtClean="0">
                <a:latin typeface="Palatino Linotype" pitchFamily="18" charset="0"/>
              </a:rPr>
              <a:t>Activation of the vasoconstrictor and antinatriuretic system</a:t>
            </a:r>
            <a:endParaRPr lang="x-none" sz="1600" b="1" dirty="0">
              <a:latin typeface="Palatino Linotype" pitchFamily="18" charset="0"/>
            </a:endParaRPr>
          </a:p>
          <a:p>
            <a:pPr>
              <a:lnSpc>
                <a:spcPct val="150000"/>
              </a:lnSpc>
            </a:pPr>
            <a:r>
              <a:rPr lang="en" sz="1600" dirty="0" smtClean="0">
                <a:latin typeface="Palatino Linotype" pitchFamily="18" charset="0"/>
              </a:rPr>
              <a:t>Pathogenesis of ascites:</a:t>
            </a:r>
          </a:p>
          <a:p>
            <a:pPr>
              <a:lnSpc>
                <a:spcPct val="150000"/>
              </a:lnSpc>
            </a:pPr>
            <a:r>
              <a:rPr lang="en" sz="1600" dirty="0" smtClean="0">
                <a:latin typeface="Palatino Linotype" pitchFamily="18" charset="0"/>
              </a:rPr>
              <a:t>Peripheral vasodilatation</a:t>
            </a:r>
          </a:p>
          <a:p>
            <a:pPr>
              <a:lnSpc>
                <a:spcPct val="150000"/>
              </a:lnSpc>
            </a:pPr>
            <a:r>
              <a:rPr lang="en" sz="1600" dirty="0" smtClean="0">
                <a:latin typeface="Palatino Linotype" pitchFamily="18" charset="0"/>
              </a:rPr>
              <a:t>Hyperdynamic circulation</a:t>
            </a:r>
          </a:p>
          <a:p>
            <a:pPr>
              <a:lnSpc>
                <a:spcPct val="150000"/>
              </a:lnSpc>
            </a:pPr>
            <a:r>
              <a:rPr lang="en" sz="1600" dirty="0" smtClean="0">
                <a:latin typeface="Palatino Linotype" pitchFamily="18" charset="0"/>
              </a:rPr>
              <a:t>Hypoalbuminemia</a:t>
            </a:r>
          </a:p>
          <a:p>
            <a:pPr>
              <a:lnSpc>
                <a:spcPct val="150000"/>
              </a:lnSpc>
            </a:pPr>
            <a:r>
              <a:rPr lang="en" sz="1600" dirty="0" smtClean="0">
                <a:latin typeface="Palatino Linotype" pitchFamily="18" charset="0"/>
              </a:rPr>
              <a:t>Portal hypertension</a:t>
            </a:r>
          </a:p>
          <a:p>
            <a:pPr>
              <a:lnSpc>
                <a:spcPct val="150000"/>
              </a:lnSpc>
            </a:pPr>
            <a:r>
              <a:rPr lang="en" sz="1600" dirty="0" smtClean="0">
                <a:latin typeface="Palatino Linotype" pitchFamily="18" charset="0"/>
              </a:rPr>
              <a:t>Hyperproduction of lymph</a:t>
            </a:r>
          </a:p>
          <a:p>
            <a:pPr>
              <a:lnSpc>
                <a:spcPct val="150000"/>
              </a:lnSpc>
            </a:pPr>
            <a:r>
              <a:rPr lang="en" sz="1600" dirty="0" smtClean="0">
                <a:latin typeface="Palatino Linotype" pitchFamily="18" charset="0"/>
              </a:rPr>
              <a:t>RAAS activation</a:t>
            </a:r>
          </a:p>
          <a:p>
            <a:pPr>
              <a:lnSpc>
                <a:spcPct val="150000"/>
              </a:lnSpc>
            </a:pPr>
            <a:r>
              <a:rPr lang="en" sz="1600" dirty="0" smtClean="0">
                <a:latin typeface="Palatino Linotype" pitchFamily="18" charset="0"/>
              </a:rPr>
              <a:t>Sympathetic activation</a:t>
            </a:r>
          </a:p>
          <a:p>
            <a:pPr>
              <a:lnSpc>
                <a:spcPct val="150000"/>
              </a:lnSpc>
            </a:pPr>
            <a:r>
              <a:rPr lang="en" sz="1600" dirty="0" smtClean="0">
                <a:latin typeface="Palatino Linotype" pitchFamily="18" charset="0"/>
              </a:rPr>
              <a:t>Increased secretion of atrial natriuretic peptide</a:t>
            </a:r>
            <a:endParaRPr lang="x-none" sz="16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ASCITES</a:t>
            </a:r>
          </a:p>
        </p:txBody>
      </p:sp>
    </p:spTree>
    <p:extLst>
      <p:ext uri="{BB962C8B-B14F-4D97-AF65-F5344CB8AC3E}">
        <p14:creationId xmlns:p14="http://schemas.microsoft.com/office/powerpoint/2010/main" xmlns="" val="30271459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 sz="1800" dirty="0" smtClean="0">
                <a:latin typeface="Palatino Linotype" pitchFamily="18" charset="0"/>
              </a:rPr>
              <a:t>Division by stream:</a:t>
            </a:r>
          </a:p>
          <a:p>
            <a:pPr>
              <a:buNone/>
            </a:pPr>
            <a:r>
              <a:rPr lang="en" sz="1800" b="1" smtClean="0">
                <a:latin typeface="Palatino Linotype" pitchFamily="18" charset="0"/>
              </a:rPr>
              <a:t>Acute ascites:</a:t>
            </a:r>
          </a:p>
          <a:p>
            <a:pPr marL="0" indent="0">
              <a:spcBef>
                <a:spcPts val="0"/>
              </a:spcBef>
              <a:defRPr/>
            </a:pPr>
            <a:r>
              <a:rPr lang="en" sz="1800" dirty="0" smtClean="0">
                <a:latin typeface="Palatino Linotype" pitchFamily="18" charset="0"/>
              </a:rPr>
              <a:t>    </a:t>
            </a:r>
            <a:r>
              <a:rPr lang="en" sz="1800" smtClean="0">
                <a:latin typeface="Palatino Linotype" pitchFamily="18" charset="0"/>
              </a:rPr>
              <a:t>Acute liver failure (viruses, alcohol, toxins)</a:t>
            </a:r>
          </a:p>
          <a:p>
            <a:pPr marL="0" indent="0">
              <a:spcBef>
                <a:spcPts val="0"/>
              </a:spcBef>
              <a:defRPr/>
            </a:pPr>
            <a:r>
              <a:rPr lang="en" sz="1800" dirty="0" smtClean="0">
                <a:latin typeface="Palatino Linotype" pitchFamily="18" charset="0"/>
              </a:rPr>
              <a:t>    </a:t>
            </a:r>
            <a:r>
              <a:rPr lang="en" sz="1800" smtClean="0">
                <a:latin typeface="Palatino Linotype" pitchFamily="18" charset="0"/>
              </a:rPr>
              <a:t>Bad-Chiari syndrome</a:t>
            </a:r>
          </a:p>
          <a:p>
            <a:pPr marL="0" indent="0">
              <a:spcBef>
                <a:spcPts val="0"/>
              </a:spcBef>
              <a:defRPr/>
            </a:pPr>
            <a:r>
              <a:rPr lang="en" sz="1800" dirty="0" smtClean="0">
                <a:latin typeface="Palatino Linotype" pitchFamily="18" charset="0"/>
              </a:rPr>
              <a:t>    </a:t>
            </a:r>
            <a:r>
              <a:rPr lang="en" sz="1800" smtClean="0">
                <a:latin typeface="Palatino Linotype" pitchFamily="18" charset="0"/>
              </a:rPr>
              <a:t>Sudden heart failure</a:t>
            </a:r>
          </a:p>
          <a:p>
            <a:pPr marL="0" indent="0">
              <a:spcBef>
                <a:spcPts val="0"/>
              </a:spcBef>
              <a:defRPr/>
            </a:pPr>
            <a:r>
              <a:rPr lang="en" sz="1800" dirty="0" smtClean="0">
                <a:latin typeface="Palatino Linotype" pitchFamily="18" charset="0"/>
              </a:rPr>
              <a:t>    </a:t>
            </a:r>
            <a:r>
              <a:rPr lang="en" sz="1800" smtClean="0">
                <a:latin typeface="Palatino Linotype" pitchFamily="18" charset="0"/>
              </a:rPr>
              <a:t>Portal vein thrombosis</a:t>
            </a:r>
          </a:p>
          <a:p>
            <a:r>
              <a:rPr lang="en" sz="1800" smtClean="0">
                <a:latin typeface="Palatino Linotype" pitchFamily="18" charset="0"/>
              </a:rPr>
              <a:t>Liver cancer</a:t>
            </a:r>
            <a:endParaRPr lang="sr-Cyrl-RS" sz="1800" dirty="0" smtClean="0">
              <a:latin typeface="Palatino Linotype" pitchFamily="18" charset="0"/>
            </a:endParaRPr>
          </a:p>
          <a:p>
            <a:r>
              <a:rPr lang="en" sz="1800" smtClean="0">
                <a:latin typeface="Palatino Linotype" pitchFamily="18" charset="0"/>
              </a:rPr>
              <a:t>Trauma and perforation</a:t>
            </a:r>
          </a:p>
          <a:p>
            <a:r>
              <a:rPr lang="en" sz="1800" smtClean="0">
                <a:latin typeface="Palatino Linotype" pitchFamily="18" charset="0"/>
              </a:rPr>
              <a:t>Sudden formation of cysts</a:t>
            </a:r>
          </a:p>
          <a:p>
            <a:r>
              <a:rPr lang="en" sz="1800" smtClean="0">
                <a:latin typeface="Palatino Linotype" pitchFamily="18" charset="0"/>
              </a:rPr>
              <a:t>Trauma and perforation</a:t>
            </a:r>
            <a:endParaRPr lang="sr-Cyrl-RS" sz="1800" dirty="0" smtClean="0">
              <a:latin typeface="Palatino Linotype" pitchFamily="18" charset="0"/>
            </a:endParaRPr>
          </a:p>
          <a:p>
            <a:pPr>
              <a:buNone/>
            </a:pPr>
            <a:r>
              <a:rPr lang="en" sz="1800" b="1" smtClean="0">
                <a:latin typeface="Palatino Linotype" pitchFamily="18" charset="0"/>
              </a:rPr>
              <a:t>Chronic ascites:</a:t>
            </a:r>
          </a:p>
          <a:p>
            <a:r>
              <a:rPr lang="en" sz="1800" smtClean="0">
                <a:latin typeface="Palatino Linotype" pitchFamily="18" charset="0"/>
              </a:rPr>
              <a:t>Decompensated liver cirrhosis</a:t>
            </a:r>
          </a:p>
          <a:p>
            <a:endParaRPr lang="x-none" smtClean="0">
              <a:latin typeface="Palatino Linotype" pitchFamily="18" charset="0"/>
            </a:endParaRPr>
          </a:p>
          <a:p>
            <a:pPr marL="0" indent="0">
              <a:spcBef>
                <a:spcPts val="0"/>
              </a:spcBef>
              <a:buNone/>
              <a:defRPr/>
            </a:pPr>
            <a:endParaRPr lang="en-US" dirty="0"/>
          </a:p>
        </p:txBody>
      </p:sp>
      <p:sp>
        <p:nvSpPr>
          <p:cNvPr id="4" name="Rectangle 2"/>
          <p:cNvSpPr txBox="1">
            <a:spLocks noGrp="1" noChangeArrowheads="1"/>
          </p:cNvSpPr>
          <p:nvPr>
            <p:ph type="title"/>
          </p:nvPr>
        </p:nvSpPr>
        <p:spPr>
          <a:xfrm>
            <a:off x="0" y="0"/>
            <a:ext cx="9144000" cy="762000"/>
          </a:xfrm>
          <a:prstGeom prst="rect">
            <a:avLst/>
          </a:prstGeom>
          <a:solidFill>
            <a:schemeClr val="bg1"/>
          </a:solidFill>
        </p:spPr>
        <p:txBody>
          <a:bodyPr/>
          <a:lstStyle/>
          <a:p>
            <a:pPr lvl="0" algn="ctr">
              <a:spcBef>
                <a:spcPct val="0"/>
              </a:spcBef>
            </a:pPr>
            <a:r>
              <a:rPr lang="en" sz="2000" b="1" dirty="0" smtClean="0">
                <a:latin typeface="Palatino Linotype" pitchFamily="18" charset="0"/>
              </a:rPr>
              <a:t>ASCITES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fontAlgn="t">
              <a:buNone/>
            </a:pPr>
            <a:r>
              <a:rPr lang="en" sz="1900" b="1" smtClean="0">
                <a:latin typeface="Palatino Linotype" pitchFamily="18" charset="0"/>
              </a:rPr>
              <a:t>Peritoneal genesis of ascites</a:t>
            </a:r>
          </a:p>
          <a:p>
            <a:pPr fontAlgn="t"/>
            <a:r>
              <a:rPr lang="en" sz="1900" smtClean="0">
                <a:latin typeface="Palatino Linotype" pitchFamily="18" charset="0"/>
              </a:rPr>
              <a:t>Malignancies (metastases, mesothelioma </a:t>
            </a:r>
            <a:r>
              <a:rPr lang="en" sz="1900" dirty="0" smtClean="0">
                <a:latin typeface="Palatino Linotype" pitchFamily="18" charset="0"/>
              </a:rPr>
              <a:t>)</a:t>
            </a:r>
          </a:p>
          <a:p>
            <a:pPr fontAlgn="t"/>
            <a:r>
              <a:rPr lang="en" sz="1900" smtClean="0">
                <a:latin typeface="Palatino Linotype" pitchFamily="18" charset="0"/>
              </a:rPr>
              <a:t>Bacteria</a:t>
            </a:r>
          </a:p>
          <a:p>
            <a:pPr fontAlgn="t"/>
            <a:r>
              <a:rPr lang="en" sz="1900" smtClean="0">
                <a:latin typeface="Palatino Linotype" pitchFamily="18" charset="0"/>
              </a:rPr>
              <a:t>Fungi</a:t>
            </a:r>
          </a:p>
          <a:p>
            <a:pPr fontAlgn="t"/>
            <a:r>
              <a:rPr lang="en" sz="1900" smtClean="0">
                <a:latin typeface="Palatino Linotype" pitchFamily="18" charset="0"/>
              </a:rPr>
              <a:t>Granulomas (TB, sarcoidosis)</a:t>
            </a:r>
          </a:p>
          <a:p>
            <a:pPr fontAlgn="t"/>
            <a:r>
              <a:rPr lang="en" sz="1900" smtClean="0">
                <a:latin typeface="Palatino Linotype" pitchFamily="18" charset="0"/>
              </a:rPr>
              <a:t>Pseudomyxoma peritonei</a:t>
            </a:r>
          </a:p>
          <a:p>
            <a:pPr fontAlgn="t"/>
            <a:r>
              <a:rPr lang="en" sz="1900" smtClean="0">
                <a:latin typeface="Palatino Linotype" pitchFamily="18" charset="0"/>
              </a:rPr>
              <a:t>Lymphangiectasia</a:t>
            </a:r>
            <a:r>
              <a:rPr lang="en" sz="1900" b="1" smtClean="0">
                <a:latin typeface="Palatino Linotype" pitchFamily="18" charset="0"/>
              </a:rPr>
              <a:t> </a:t>
            </a:r>
            <a:endParaRPr lang="sr-Cyrl-RS" sz="1900" b="1" dirty="0" smtClean="0">
              <a:latin typeface="Palatino Linotype" pitchFamily="18" charset="0"/>
            </a:endParaRPr>
          </a:p>
          <a:p>
            <a:pPr fontAlgn="t">
              <a:buNone/>
            </a:pPr>
            <a:r>
              <a:rPr lang="en" sz="1900" b="1" smtClean="0">
                <a:latin typeface="Palatino Linotype" pitchFamily="18" charset="0"/>
              </a:rPr>
              <a:t>Extraperitoneal genesis of ascites</a:t>
            </a:r>
          </a:p>
          <a:p>
            <a:pPr fontAlgn="t"/>
            <a:r>
              <a:rPr lang="en" sz="1900" smtClean="0">
                <a:latin typeface="Palatino Linotype" pitchFamily="18" charset="0"/>
              </a:rPr>
              <a:t>Heart</a:t>
            </a:r>
          </a:p>
          <a:p>
            <a:pPr fontAlgn="t"/>
            <a:r>
              <a:rPr lang="en" sz="1900" smtClean="0">
                <a:latin typeface="Palatino Linotype" pitchFamily="18" charset="0"/>
              </a:rPr>
              <a:t>Liver</a:t>
            </a:r>
          </a:p>
          <a:p>
            <a:pPr fontAlgn="t"/>
            <a:r>
              <a:rPr lang="en" sz="1900" smtClean="0">
                <a:latin typeface="Palatino Linotype" pitchFamily="18" charset="0"/>
              </a:rPr>
              <a:t>Kidneys</a:t>
            </a:r>
          </a:p>
          <a:p>
            <a:pPr fontAlgn="t"/>
            <a:r>
              <a:rPr lang="en" sz="1900" smtClean="0">
                <a:latin typeface="Palatino Linotype" pitchFamily="18" charset="0"/>
              </a:rPr>
              <a:t>Ovaries</a:t>
            </a:r>
          </a:p>
          <a:p>
            <a:pPr fontAlgn="t"/>
            <a:r>
              <a:rPr lang="en" sz="1900" smtClean="0">
                <a:latin typeface="Palatino Linotype" pitchFamily="18" charset="0"/>
              </a:rPr>
              <a:t>Enteropathies with protein loss</a:t>
            </a:r>
          </a:p>
          <a:p>
            <a:pPr fontAlgn="t"/>
            <a:endParaRPr lang="x-none" smtClean="0"/>
          </a:p>
          <a:p>
            <a:endParaRPr lang="en-US" dirty="0"/>
          </a:p>
        </p:txBody>
      </p:sp>
      <p:sp>
        <p:nvSpPr>
          <p:cNvPr id="4" name="Rectangle 2"/>
          <p:cNvSpPr txBox="1">
            <a:spLocks noGrp="1" noChangeArrowheads="1"/>
          </p:cNvSpPr>
          <p:nvPr>
            <p:ph type="title"/>
          </p:nvPr>
        </p:nvSpPr>
        <p:spPr>
          <a:xfrm>
            <a:off x="0" y="0"/>
            <a:ext cx="9144000" cy="609600"/>
          </a:xfrm>
          <a:prstGeom prst="rect">
            <a:avLst/>
          </a:prstGeom>
          <a:solidFill>
            <a:schemeClr val="bg1"/>
          </a:solidFill>
        </p:spPr>
        <p:txBody>
          <a:bodyPr/>
          <a:lstStyle/>
          <a:p>
            <a:pPr lvl="0" algn="ctr">
              <a:spcBef>
                <a:spcPct val="0"/>
              </a:spcBef>
            </a:pPr>
            <a:r>
              <a:rPr lang="en" sz="2000" b="1" dirty="0" smtClean="0">
                <a:latin typeface="Palatino Linotype" pitchFamily="18" charset="0"/>
              </a:rPr>
              <a:t>ASCITES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671413"/>
            <a:ext cx="8763000" cy="4401205"/>
          </a:xfrm>
          <a:prstGeom prst="rect">
            <a:avLst/>
          </a:prstGeom>
          <a:noFill/>
        </p:spPr>
        <p:txBody>
          <a:bodyPr wrap="square" rtlCol="0">
            <a:spAutoFit/>
          </a:bodyPr>
          <a:lstStyle/>
          <a:p>
            <a:endParaRPr lang="x-none" sz="1600" b="1" dirty="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Anamnesis of </a:t>
            </a:r>
            <a:r>
              <a:rPr lang="en" sz="1600" smtClean="0">
                <a:latin typeface="Palatino Linotype" pitchFamily="18" charset="0"/>
              </a:rPr>
              <a:t>food </a:t>
            </a:r>
            <a:r>
              <a:rPr lang="en" sz="1600" dirty="0" smtClean="0">
                <a:latin typeface="Palatino Linotype" pitchFamily="18" charset="0"/>
              </a:rPr>
              <a:t>habits </a:t>
            </a:r>
            <a:r>
              <a:rPr lang="en" sz="1600" smtClean="0">
                <a:latin typeface="Palatino Linotype" pitchFamily="18" charset="0"/>
              </a:rPr>
              <a:t>, </a:t>
            </a:r>
            <a:r>
              <a:rPr lang="en" sz="1600" dirty="0" smtClean="0">
                <a:latin typeface="Palatino Linotype" pitchFamily="18" charset="0"/>
              </a:rPr>
              <a:t>consumption </a:t>
            </a:r>
            <a:r>
              <a:rPr lang="en" sz="1600" smtClean="0">
                <a:latin typeface="Palatino Linotype" pitchFamily="18" charset="0"/>
              </a:rPr>
              <a:t>_ </a:t>
            </a:r>
            <a:r>
              <a:rPr lang="en" sz="1600" dirty="0" smtClean="0">
                <a:latin typeface="Palatino Linotype" pitchFamily="18" charset="0"/>
              </a:rPr>
              <a:t>alcohol, </a:t>
            </a:r>
            <a:r>
              <a:rPr lang="en" sz="1600" smtClean="0">
                <a:latin typeface="Palatino Linotype" pitchFamily="18" charset="0"/>
              </a:rPr>
              <a:t>drugs </a:t>
            </a:r>
            <a:r>
              <a:rPr lang="en" sz="1600" dirty="0" smtClean="0">
                <a:latin typeface="Palatino Linotype" pitchFamily="18" charset="0"/>
              </a:rPr>
              <a:t>( </a:t>
            </a:r>
            <a:r>
              <a:rPr lang="en" sz="1600" smtClean="0">
                <a:latin typeface="Palatino Linotype" pitchFamily="18" charset="0"/>
              </a:rPr>
              <a:t>NSAIDs, drugs, </a:t>
            </a:r>
            <a:r>
              <a:rPr lang="en" sz="1600" dirty="0" smtClean="0">
                <a:latin typeface="Palatino Linotype" pitchFamily="18" charset="0"/>
              </a:rPr>
              <a:t>etc.)</a:t>
            </a:r>
            <a:endParaRPr lang="x-none" sz="1600"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Physical</a:t>
            </a:r>
            <a:r>
              <a:rPr lang="en" sz="1600" dirty="0" smtClean="0">
                <a:latin typeface="Palatino Linotype" pitchFamily="18" charset="0"/>
              </a:rPr>
              <a:t> </a:t>
            </a:r>
            <a:r>
              <a:rPr lang="en" sz="1600" smtClean="0">
                <a:latin typeface="Palatino Linotype" pitchFamily="18" charset="0"/>
              </a:rPr>
              <a:t>examination </a:t>
            </a:r>
            <a:r>
              <a:rPr lang="en" sz="1600" dirty="0" smtClean="0">
                <a:latin typeface="Palatino Linotype" pitchFamily="18" charset="0"/>
              </a:rPr>
              <a:t>: inspection, </a:t>
            </a:r>
            <a:r>
              <a:rPr lang="en" sz="1600" smtClean="0">
                <a:latin typeface="Palatino Linotype" pitchFamily="18" charset="0"/>
              </a:rPr>
              <a:t>percussion </a:t>
            </a:r>
            <a:r>
              <a:rPr lang="en" sz="1600" dirty="0" smtClean="0">
                <a:latin typeface="Palatino Linotype" pitchFamily="18" charset="0"/>
              </a:rPr>
              <a:t>, palpation</a:t>
            </a:r>
            <a:r>
              <a:rPr lang="en" sz="1600" smtClean="0">
                <a:latin typeface="Palatino Linotype" pitchFamily="18" charset="0"/>
              </a:rPr>
              <a:t> </a:t>
            </a:r>
            <a:r>
              <a:rPr lang="en" sz="1600" dirty="0" smtClean="0">
                <a:latin typeface="Palatino Linotype" pitchFamily="18" charset="0"/>
              </a:rPr>
              <a:t>( </a:t>
            </a:r>
            <a:r>
              <a:rPr lang="en" sz="1600" err="1" smtClean="0">
                <a:latin typeface="Palatino Linotype" pitchFamily="18" charset="0"/>
              </a:rPr>
              <a:t>fluctuation </a:t>
            </a:r>
            <a:r>
              <a:rPr lang="en" sz="1600" smtClean="0">
                <a:latin typeface="Palatino Linotype" pitchFamily="18" charset="0"/>
              </a:rPr>
              <a:t>phenomenon </a:t>
            </a:r>
            <a:r>
              <a:rPr lang="en" sz="1600" dirty="0" smtClean="0">
                <a:latin typeface="Palatino Linotype" pitchFamily="18" charset="0"/>
              </a:rPr>
              <a:t>- </a:t>
            </a:r>
            <a:r>
              <a:rPr lang="en" sz="1600" smtClean="0">
                <a:latin typeface="Palatino Linotype" pitchFamily="18" charset="0"/>
              </a:rPr>
              <a:t>amount </a:t>
            </a:r>
            <a:r>
              <a:rPr lang="en" sz="1600" dirty="0" smtClean="0">
                <a:latin typeface="Palatino Linotype" pitchFamily="18" charset="0"/>
              </a:rPr>
              <a:t>of liquid greater than </a:t>
            </a:r>
            <a:r>
              <a:rPr lang="en" sz="1600" smtClean="0">
                <a:latin typeface="Palatino Linotype" pitchFamily="18" charset="0"/>
              </a:rPr>
              <a:t>2 liters </a:t>
            </a:r>
            <a:r>
              <a:rPr lang="en" sz="1600" dirty="0" smtClean="0">
                <a:latin typeface="Palatino Linotype" pitchFamily="18" charset="0"/>
              </a:rPr>
              <a:t>, </a:t>
            </a:r>
            <a:r>
              <a:rPr lang="en" sz="1600" smtClean="0">
                <a:latin typeface="Palatino Linotype" pitchFamily="18" charset="0"/>
              </a:rPr>
              <a:t>smaller </a:t>
            </a:r>
            <a:r>
              <a:rPr lang="en" sz="1600" dirty="0" smtClean="0">
                <a:latin typeface="Palatino Linotype" pitchFamily="18" charset="0"/>
              </a:rPr>
              <a:t>amount of liquid in the knee-elbow position </a:t>
            </a:r>
            <a:r>
              <a:rPr lang="en" sz="1600" smtClean="0">
                <a:latin typeface="Palatino Linotype" pitchFamily="18" charset="0"/>
              </a:rPr>
              <a:t>and ultrasound </a:t>
            </a:r>
            <a:r>
              <a:rPr lang="en" sz="1600" dirty="0" smtClean="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Laboratory analyzes (KKS, </a:t>
            </a:r>
            <a:r>
              <a:rPr lang="en" sz="1600" dirty="0" err="1" smtClean="0">
                <a:latin typeface="Palatino Linotype" pitchFamily="18" charset="0"/>
              </a:rPr>
              <a:t>transaminases </a:t>
            </a:r>
            <a:r>
              <a:rPr lang="en" sz="1600" dirty="0" smtClean="0">
                <a:latin typeface="Palatino Linotype" pitchFamily="18" charset="0"/>
              </a:rPr>
              <a:t>, </a:t>
            </a:r>
            <a:r>
              <a:rPr lang="en" sz="1600" dirty="0" err="1" smtClean="0">
                <a:latin typeface="Palatino Linotype" pitchFamily="18" charset="0"/>
              </a:rPr>
              <a:t>bilirubins </a:t>
            </a:r>
            <a:r>
              <a:rPr lang="en" sz="1600" dirty="0" smtClean="0">
                <a:latin typeface="Palatino Linotype" pitchFamily="18" charset="0"/>
              </a:rPr>
              <a:t>, GGT, ALP, albumins, </a:t>
            </a:r>
            <a:r>
              <a:rPr lang="en" sz="1600" err="1" smtClean="0">
                <a:latin typeface="Palatino Linotype" pitchFamily="18" charset="0"/>
              </a:rPr>
              <a:t>prothrombin </a:t>
            </a:r>
            <a:r>
              <a:rPr lang="en" sz="1600" smtClean="0">
                <a:latin typeface="Palatino Linotype" pitchFamily="18" charset="0"/>
              </a:rPr>
              <a:t>time , </a:t>
            </a:r>
            <a:r>
              <a:rPr lang="en" sz="1600" dirty="0" smtClean="0">
                <a:latin typeface="Palatino Linotype" pitchFamily="18" charset="0"/>
              </a:rPr>
              <a:t>virological analyses </a:t>
            </a:r>
            <a:r>
              <a:rPr lang="en" sz="1600" smtClean="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Ultrasound examination (size and structure of the liver, small liver </a:t>
            </a:r>
            <a:r>
              <a:rPr lang="en" sz="1600" smtClean="0">
                <a:latin typeface="Palatino Linotype" pitchFamily="18" charset="0"/>
              </a:rPr>
              <a:t>- a sign of </a:t>
            </a:r>
            <a:r>
              <a:rPr lang="en" sz="1600" dirty="0" smtClean="0">
                <a:latin typeface="Palatino Linotype" pitchFamily="18" charset="0"/>
              </a:rPr>
              <a:t>poor </a:t>
            </a:r>
            <a:r>
              <a:rPr lang="en" sz="1600" smtClean="0">
                <a:latin typeface="Palatino Linotype" pitchFamily="18" charset="0"/>
              </a:rPr>
              <a:t>prognosis , thrombosis </a:t>
            </a:r>
            <a:r>
              <a:rPr lang="en" sz="1600" dirty="0" smtClean="0">
                <a:latin typeface="Palatino Linotype" pitchFamily="18" charset="0"/>
              </a:rPr>
              <a:t>a</a:t>
            </a:r>
            <a:r>
              <a:rPr lang="en" sz="1600" smtClean="0">
                <a:latin typeface="Palatino Linotype" pitchFamily="18" charset="0"/>
              </a:rPr>
              <a:t> </a:t>
            </a:r>
            <a:r>
              <a:rPr lang="en" sz="1600" dirty="0" err="1" smtClean="0">
                <a:latin typeface="Palatino Linotype" pitchFamily="18" charset="0"/>
              </a:rPr>
              <a:t>portal </a:t>
            </a:r>
            <a:r>
              <a:rPr lang="en" sz="1600" dirty="0" smtClean="0">
                <a:latin typeface="Palatino Linotype" pitchFamily="18" charset="0"/>
              </a:rPr>
              <a:t>veins </a:t>
            </a:r>
            <a:r>
              <a:rPr lang="en" sz="1600" smtClean="0">
                <a:latin typeface="Palatino Linotype" pitchFamily="18" charset="0"/>
              </a:rPr>
              <a:t>, </a:t>
            </a:r>
            <a:r>
              <a:rPr lang="en" sz="1600" dirty="0" smtClean="0">
                <a:latin typeface="Palatino Linotype" pitchFamily="18" charset="0"/>
              </a:rPr>
              <a:t>NSS, presence</a:t>
            </a:r>
            <a:r>
              <a:rPr lang="en" sz="1600" smtClean="0">
                <a:latin typeface="Palatino Linotype" pitchFamily="18" charset="0"/>
              </a:rPr>
              <a:t> </a:t>
            </a:r>
            <a:r>
              <a:rPr lang="en" sz="1600" dirty="0" err="1" smtClean="0">
                <a:latin typeface="Palatino Linotype" pitchFamily="18" charset="0"/>
              </a:rPr>
              <a:t>ascites </a:t>
            </a:r>
            <a:r>
              <a:rPr lang="en" sz="1600" dirty="0" smtClean="0">
                <a:latin typeface="Palatino Linotype" pitchFamily="18" charset="0"/>
              </a:rPr>
              <a:t>)</a:t>
            </a:r>
          </a:p>
          <a:p>
            <a:pPr marL="285750" indent="-285750">
              <a:lnSpc>
                <a:spcPct val="150000"/>
              </a:lnSpc>
              <a:buFont typeface="Wingdings" pitchFamily="2" charset="2"/>
              <a:buChar char="§"/>
            </a:pPr>
            <a:r>
              <a:rPr lang="en" sz="1600" dirty="0" smtClean="0">
                <a:latin typeface="Palatino Linotype" pitchFamily="18" charset="0"/>
              </a:rPr>
              <a:t>Paracentesis : </a:t>
            </a:r>
            <a:r>
              <a:rPr lang="en" sz="1600" smtClean="0">
                <a:latin typeface="Palatino Linotype" pitchFamily="18" charset="0"/>
              </a:rPr>
              <a:t>_ </a:t>
            </a:r>
            <a:r>
              <a:rPr lang="en" sz="1600" dirty="0" smtClean="0">
                <a:latin typeface="Palatino Linotype" pitchFamily="18" charset="0"/>
              </a:rPr>
              <a:t>d </a:t>
            </a:r>
            <a:r>
              <a:rPr lang="en" sz="1600" smtClean="0">
                <a:latin typeface="Palatino Linotype" pitchFamily="18" charset="0"/>
              </a:rPr>
              <a:t>diagnostic </a:t>
            </a:r>
            <a:r>
              <a:rPr lang="en" sz="1600" dirty="0" smtClean="0">
                <a:latin typeface="Palatino Linotype" pitchFamily="18" charset="0"/>
              </a:rPr>
              <a:t>and therapeutic (biochemical, microbiological and cytological examination).</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b="1" dirty="0" smtClean="0">
                <a:latin typeface="Palatino Linotype" pitchFamily="18" charset="0"/>
              </a:rPr>
              <a:t>CLINICAL EVALUATION OF PATIENTS WITH LIVER CIRRHOSIS AND ASCITES</a:t>
            </a:r>
          </a:p>
        </p:txBody>
      </p:sp>
    </p:spTree>
    <p:extLst>
      <p:ext uri="{BB962C8B-B14F-4D97-AF65-F5344CB8AC3E}">
        <p14:creationId xmlns:p14="http://schemas.microsoft.com/office/powerpoint/2010/main" xmlns="" val="2176822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body" idx="1"/>
          </p:nvPr>
        </p:nvSpPr>
        <p:spPr>
          <a:xfrm>
            <a:off x="0" y="533400"/>
            <a:ext cx="8534400" cy="6019800"/>
          </a:xfrm>
        </p:spPr>
        <p:txBody>
          <a:bodyPr>
            <a:normAutofit/>
          </a:bodyPr>
          <a:lstStyle/>
          <a:p>
            <a:pPr marL="914400" lvl="2" indent="0">
              <a:lnSpc>
                <a:spcPct val="150000"/>
              </a:lnSpc>
            </a:pPr>
            <a:r>
              <a:rPr lang="en" sz="1800" smtClean="0">
                <a:latin typeface="Palatino Linotype" pitchFamily="18" charset="0"/>
              </a:rPr>
              <a:t>Micronodular </a:t>
            </a:r>
            <a:r>
              <a:rPr lang="en" sz="1800" dirty="0" smtClean="0">
                <a:latin typeface="Palatino Linotype" pitchFamily="18" charset="0"/>
              </a:rPr>
              <a:t>, </a:t>
            </a:r>
            <a:r>
              <a:rPr lang="en" sz="1800" err="1" smtClean="0">
                <a:latin typeface="Palatino Linotype" pitchFamily="18" charset="0"/>
              </a:rPr>
              <a:t>nodules </a:t>
            </a:r>
            <a:r>
              <a:rPr lang="en" sz="1800" smtClean="0">
                <a:latin typeface="Palatino Linotype" pitchFamily="18" charset="0"/>
              </a:rPr>
              <a:t>of equal size </a:t>
            </a:r>
            <a:r>
              <a:rPr lang="en" sz="1800" dirty="0" smtClean="0">
                <a:latin typeface="Palatino Linotype" pitchFamily="18" charset="0"/>
              </a:rPr>
              <a:t>,</a:t>
            </a:r>
            <a:r>
              <a:rPr lang="en" sz="1800" smtClean="0">
                <a:latin typeface="Palatino Linotype" pitchFamily="18" charset="0"/>
              </a:rPr>
              <a:t> </a:t>
            </a:r>
            <a:r>
              <a:rPr lang="en" sz="1800" dirty="0" smtClean="0">
                <a:latin typeface="Palatino Linotype" pitchFamily="18" charset="0"/>
              </a:rPr>
              <a:t>diameter up to 3mm</a:t>
            </a:r>
          </a:p>
          <a:p>
            <a:pPr marL="914400" lvl="2" indent="0">
              <a:lnSpc>
                <a:spcPct val="150000"/>
              </a:lnSpc>
            </a:pPr>
            <a:r>
              <a:rPr lang="en" sz="1800" smtClean="0">
                <a:latin typeface="Palatino Linotype" pitchFamily="18" charset="0"/>
              </a:rPr>
              <a:t>Macronodular </a:t>
            </a:r>
            <a:r>
              <a:rPr lang="en" sz="1800" dirty="0" smtClean="0">
                <a:latin typeface="Palatino Linotype" pitchFamily="18" charset="0"/>
              </a:rPr>
              <a:t>, </a:t>
            </a:r>
            <a:r>
              <a:rPr lang="en" sz="1800" dirty="0" err="1" smtClean="0">
                <a:latin typeface="Palatino Linotype" pitchFamily="18" charset="0"/>
              </a:rPr>
              <a:t>nodules </a:t>
            </a:r>
            <a:r>
              <a:rPr lang="en" sz="1800" dirty="0" smtClean="0">
                <a:latin typeface="Palatino Linotype" pitchFamily="18" charset="0"/>
              </a:rPr>
              <a:t>of different sizes, diameter over 3 mm</a:t>
            </a:r>
          </a:p>
          <a:p>
            <a:pPr marL="914400" lvl="2" indent="0">
              <a:lnSpc>
                <a:spcPct val="150000"/>
              </a:lnSpc>
            </a:pPr>
            <a:r>
              <a:rPr lang="en" sz="1800" smtClean="0">
                <a:latin typeface="Palatino Linotype" pitchFamily="18" charset="0"/>
              </a:rPr>
              <a:t>Mixed </a:t>
            </a:r>
            <a:r>
              <a:rPr lang="en" sz="1800" dirty="0" smtClean="0">
                <a:latin typeface="Palatino Linotype" pitchFamily="18" charset="0"/>
              </a:rPr>
              <a:t>(micro-macronodular </a:t>
            </a:r>
            <a:r>
              <a:rPr lang="en" sz="1600" dirty="0" smtClean="0">
                <a:latin typeface="Palatino Linotype" pitchFamily="18" charset="0"/>
              </a:rPr>
              <a:t>)</a:t>
            </a:r>
            <a:endParaRPr lang="en-US" sz="1600" dirty="0" smtClean="0">
              <a:latin typeface="Palatino Linotype" pitchFamily="18" charset="0"/>
            </a:endParaRPr>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486400" y="2743200"/>
            <a:ext cx="2895600" cy="2171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8200" y="2819400"/>
            <a:ext cx="2819400" cy="2114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2"/>
          <p:cNvSpPr/>
          <p:nvPr/>
        </p:nvSpPr>
        <p:spPr>
          <a:xfrm>
            <a:off x="838200" y="2743200"/>
            <a:ext cx="2819400" cy="355600"/>
          </a:xfrm>
          <a:prstGeom prst="rect">
            <a:avLst/>
          </a:prstGeom>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5400000" scaled="1"/>
            <a:tileRect/>
          </a:gradFill>
          <a:ln>
            <a:solidFill>
              <a:srgbClr val="FF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1400" dirty="0" err="1">
                <a:latin typeface="Palatino Linotype" pitchFamily="18" charset="0"/>
              </a:rPr>
              <a:t>Micronodular </a:t>
            </a:r>
            <a:r>
              <a:rPr lang="en" sz="1400" dirty="0">
                <a:latin typeface="Palatino Linotype" pitchFamily="18" charset="0"/>
              </a:rPr>
              <a:t>cirrhosis</a:t>
            </a:r>
            <a:endParaRPr lang="x-none" sz="1400" dirty="0"/>
          </a:p>
        </p:txBody>
      </p:sp>
      <p:sp>
        <p:nvSpPr>
          <p:cNvPr id="11" name="Rectangle 10"/>
          <p:cNvSpPr/>
          <p:nvPr/>
        </p:nvSpPr>
        <p:spPr>
          <a:xfrm>
            <a:off x="5486400" y="2743200"/>
            <a:ext cx="2857500" cy="355600"/>
          </a:xfrm>
          <a:prstGeom prst="rect">
            <a:avLst/>
          </a:prstGeom>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5400000" scaled="1"/>
            <a:tileRect/>
          </a:gradFill>
          <a:ln>
            <a:solidFill>
              <a:srgbClr val="FF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1400" dirty="0" err="1" smtClean="0">
                <a:latin typeface="Palatino Linotype" pitchFamily="18" charset="0"/>
              </a:rPr>
              <a:t>Macronodular</a:t>
            </a:r>
            <a:r>
              <a:rPr lang="en" sz="1400" dirty="0" smtClean="0">
                <a:latin typeface="Palatino Linotype" pitchFamily="18" charset="0"/>
              </a:rPr>
              <a:t> </a:t>
            </a:r>
            <a:r>
              <a:rPr lang="en" sz="1400" dirty="0">
                <a:latin typeface="Palatino Linotype" pitchFamily="18" charset="0"/>
              </a:rPr>
              <a:t>cirrhosis</a:t>
            </a:r>
            <a:endParaRPr lang="x-none" sz="1400" dirty="0"/>
          </a:p>
        </p:txBody>
      </p:sp>
      <p:sp>
        <p:nvSpPr>
          <p:cNvPr id="1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Morphological classification</a:t>
            </a:r>
          </a:p>
        </p:txBody>
      </p:sp>
    </p:spTree>
    <p:extLst>
      <p:ext uri="{BB962C8B-B14F-4D97-AF65-F5344CB8AC3E}">
        <p14:creationId xmlns:p14="http://schemas.microsoft.com/office/powerpoint/2010/main" xmlns="" val="14453873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229600" cy="4525963"/>
          </a:xfrm>
        </p:spPr>
        <p:txBody>
          <a:bodyPr>
            <a:normAutofit fontScale="25000" lnSpcReduction="20000"/>
          </a:bodyPr>
          <a:lstStyle/>
          <a:p>
            <a:pPr fontAlgn="t">
              <a:buNone/>
            </a:pPr>
            <a:r>
              <a:rPr lang="en" sz="7200" b="1" smtClean="0">
                <a:latin typeface="Palatino Linotype" pitchFamily="18" charset="0"/>
              </a:rPr>
              <a:t>Macroscopic characteristics of ascites</a:t>
            </a:r>
          </a:p>
          <a:p>
            <a:pPr fontAlgn="t"/>
            <a:r>
              <a:rPr lang="en" sz="7200" smtClean="0">
                <a:latin typeface="Palatino Linotype" pitchFamily="18" charset="0"/>
              </a:rPr>
              <a:t>Clear/yellow transudate (liver cirrhosis, cardiac decompensation, nephrotic syndrome)</a:t>
            </a:r>
          </a:p>
          <a:p>
            <a:pPr fontAlgn="t"/>
            <a:r>
              <a:rPr lang="en" sz="7200" dirty="0" smtClean="0">
                <a:latin typeface="Palatino Linotype" pitchFamily="18" charset="0"/>
              </a:rPr>
              <a:t>Hemorrhagic </a:t>
            </a:r>
            <a:r>
              <a:rPr lang="en" sz="7200" smtClean="0">
                <a:latin typeface="Palatino Linotype" pitchFamily="18" charset="0"/>
              </a:rPr>
              <a:t>(carcinoma of the peritoneum </a:t>
            </a:r>
            <a:r>
              <a:rPr lang="en" sz="7200" dirty="0" smtClean="0">
                <a:latin typeface="Palatino Linotype" pitchFamily="18" charset="0"/>
              </a:rPr>
              <a:t>, coagulation disorder </a:t>
            </a:r>
            <a:r>
              <a:rPr lang="en" sz="7200" smtClean="0">
                <a:latin typeface="Palatino Linotype" pitchFamily="18" charset="0"/>
              </a:rPr>
              <a:t>)</a:t>
            </a:r>
          </a:p>
          <a:p>
            <a:pPr fontAlgn="t"/>
            <a:r>
              <a:rPr lang="en" sz="7200" smtClean="0">
                <a:latin typeface="Palatino Linotype" pitchFamily="18" charset="0"/>
              </a:rPr>
              <a:t>Dark red (liver cancer, circulatory disorder)</a:t>
            </a:r>
          </a:p>
          <a:p>
            <a:pPr fontAlgn="t"/>
            <a:r>
              <a:rPr lang="en" sz="7200" smtClean="0">
                <a:latin typeface="Palatino Linotype" pitchFamily="18" charset="0"/>
              </a:rPr>
              <a:t>Cloudy/whitish-yellow exudate (TB, BP, pancreatitis)</a:t>
            </a:r>
          </a:p>
          <a:p>
            <a:pPr fontAlgn="t"/>
            <a:r>
              <a:rPr lang="en" sz="7200" smtClean="0">
                <a:latin typeface="Palatino Linotype" pitchFamily="18" charset="0"/>
              </a:rPr>
              <a:t>Cloudy, white color/milk color-chylous ascites (obstruction of lymphatic vessels/tumor, lymphangiectasia </a:t>
            </a:r>
            <a:r>
              <a:rPr lang="en" sz="7200" dirty="0" smtClean="0">
                <a:latin typeface="Palatino Linotype" pitchFamily="18" charset="0"/>
              </a:rPr>
              <a:t>)</a:t>
            </a:r>
            <a:endParaRPr lang="sr-Latn-RS" sz="7200" dirty="0" smtClean="0">
              <a:latin typeface="Palatino Linotype" pitchFamily="18" charset="0"/>
            </a:endParaRPr>
          </a:p>
          <a:p>
            <a:pPr fontAlgn="t"/>
            <a:endParaRPr lang="sr-Cyrl-RS" sz="7200" b="1" dirty="0" smtClean="0">
              <a:latin typeface="Palatino Linotype" pitchFamily="18" charset="0"/>
            </a:endParaRPr>
          </a:p>
          <a:p>
            <a:pPr fontAlgn="t">
              <a:buNone/>
            </a:pPr>
            <a:r>
              <a:rPr lang="en" sz="7200" b="1" smtClean="0">
                <a:latin typeface="Palatino Linotype" pitchFamily="18" charset="0"/>
              </a:rPr>
              <a:t>Laboratory tests of ascites</a:t>
            </a:r>
          </a:p>
          <a:p>
            <a:pPr fontAlgn="t"/>
            <a:r>
              <a:rPr lang="en" sz="7200" smtClean="0">
                <a:latin typeface="Palatino Linotype" pitchFamily="18" charset="0"/>
              </a:rPr>
              <a:t>Specific gravity: </a:t>
            </a:r>
            <a:r>
              <a:rPr lang="en" sz="7200" dirty="0" smtClean="0">
                <a:latin typeface="Palatino Linotype" pitchFamily="18" charset="0"/>
              </a:rPr>
              <a:t>&lt; 1016 </a:t>
            </a:r>
            <a:r>
              <a:rPr lang="en" sz="7200" smtClean="0">
                <a:latin typeface="Palatino Linotype" pitchFamily="18" charset="0"/>
              </a:rPr>
              <a:t>/transudate </a:t>
            </a:r>
            <a:r>
              <a:rPr lang="en" sz="7200" dirty="0" smtClean="0">
                <a:latin typeface="Palatino Linotype" pitchFamily="18" charset="0"/>
              </a:rPr>
              <a:t>, &gt;1018 </a:t>
            </a:r>
            <a:r>
              <a:rPr lang="en" sz="7200" smtClean="0">
                <a:latin typeface="Palatino Linotype" pitchFamily="18" charset="0"/>
              </a:rPr>
              <a:t>/exudate</a:t>
            </a:r>
          </a:p>
          <a:p>
            <a:pPr fontAlgn="t"/>
            <a:r>
              <a:rPr lang="en" sz="7200" smtClean="0">
                <a:latin typeface="Palatino Linotype" pitchFamily="18" charset="0"/>
              </a:rPr>
              <a:t>Rivalta test: + (exudate)</a:t>
            </a:r>
          </a:p>
          <a:p>
            <a:pPr fontAlgn="t"/>
            <a:r>
              <a:rPr lang="en" sz="7200" smtClean="0">
                <a:latin typeface="Palatino Linotype" pitchFamily="18" charset="0"/>
              </a:rPr>
              <a:t>Cytological examination: (malignant cells, polymorphonuclear/ </a:t>
            </a:r>
            <a:r>
              <a:rPr lang="en" sz="7200" dirty="0" smtClean="0">
                <a:latin typeface="Palatino Linotype" pitchFamily="18" charset="0"/>
              </a:rPr>
              <a:t>&gt; </a:t>
            </a:r>
            <a:r>
              <a:rPr lang="en" sz="7200" smtClean="0">
                <a:latin typeface="Palatino Linotype" pitchFamily="18" charset="0"/>
              </a:rPr>
              <a:t>250ml-bact.peritonitis, lymphocytes/enlargement/-TBC </a:t>
            </a:r>
            <a:r>
              <a:rPr lang="en" sz="7200" dirty="0" smtClean="0">
                <a:latin typeface="Palatino Linotype" pitchFamily="18" charset="0"/>
              </a:rPr>
              <a:t>)</a:t>
            </a:r>
            <a:endParaRPr lang="x-none" sz="7200" smtClean="0">
              <a:latin typeface="Palatino Linotype" pitchFamily="18" charset="0"/>
            </a:endParaRPr>
          </a:p>
          <a:p>
            <a:pPr fontAlgn="t"/>
            <a:r>
              <a:rPr lang="en" sz="7200" smtClean="0">
                <a:latin typeface="Palatino Linotype" pitchFamily="18" charset="0"/>
              </a:rPr>
              <a:t>Bacteria: </a:t>
            </a:r>
            <a:r>
              <a:rPr lang="en" sz="7200" dirty="0" smtClean="0">
                <a:latin typeface="Palatino Linotype" pitchFamily="18" charset="0"/>
              </a:rPr>
              <a:t>&gt; </a:t>
            </a:r>
            <a:r>
              <a:rPr lang="en" sz="7200" smtClean="0">
                <a:latin typeface="Palatino Linotype" pitchFamily="18" charset="0"/>
              </a:rPr>
              <a:t>1 bacteria/ml </a:t>
            </a:r>
            <a:r>
              <a:rPr lang="en" sz="7200" dirty="0" smtClean="0">
                <a:latin typeface="Palatino Linotype" pitchFamily="18" charset="0"/>
              </a:rPr>
              <a:t>= </a:t>
            </a:r>
            <a:r>
              <a:rPr lang="en" sz="7200" smtClean="0">
                <a:latin typeface="Palatino Linotype" pitchFamily="18" charset="0"/>
              </a:rPr>
              <a:t>infection, Gram and Zeihl-Nielsen/TBC staining</a:t>
            </a:r>
          </a:p>
          <a:p>
            <a:pPr fontAlgn="t"/>
            <a:r>
              <a:rPr lang="en" sz="7200" smtClean="0">
                <a:latin typeface="Palatino Linotype" pitchFamily="18" charset="0"/>
              </a:rPr>
              <a:t>Enzymes: amylase/pancreatitis, LDH/suspected malignancy</a:t>
            </a:r>
          </a:p>
          <a:p>
            <a:pPr fontAlgn="t"/>
            <a:r>
              <a:rPr lang="en" sz="7200" smtClean="0">
                <a:latin typeface="Palatino Linotype" pitchFamily="18" charset="0"/>
              </a:rPr>
              <a:t>Triglycerides: </a:t>
            </a:r>
            <a:r>
              <a:rPr lang="en" sz="7200" dirty="0" smtClean="0">
                <a:latin typeface="Palatino Linotype" pitchFamily="18" charset="0"/>
              </a:rPr>
              <a:t>&gt; </a:t>
            </a:r>
            <a:r>
              <a:rPr lang="en" sz="7200" smtClean="0">
                <a:latin typeface="Palatino Linotype" pitchFamily="18" charset="0"/>
              </a:rPr>
              <a:t>4mmol/l-chylous ascites</a:t>
            </a:r>
          </a:p>
          <a:p>
            <a:pPr fontAlgn="t"/>
            <a:endParaRPr lang="x-none"/>
          </a:p>
        </p:txBody>
      </p:sp>
      <p:sp>
        <p:nvSpPr>
          <p:cNvPr id="4" name="Rectangle 2"/>
          <p:cNvSpPr txBox="1">
            <a:spLocks noGrp="1" noChangeArrowheads="1"/>
          </p:cNvSpPr>
          <p:nvPr>
            <p:ph type="title"/>
          </p:nvPr>
        </p:nvSpPr>
        <p:spPr>
          <a:xfrm>
            <a:off x="0" y="0"/>
            <a:ext cx="9144000" cy="914400"/>
          </a:xfrm>
          <a:prstGeom prst="rect">
            <a:avLst/>
          </a:prstGeom>
          <a:solidFill>
            <a:schemeClr val="bg1"/>
          </a:solidFill>
        </p:spPr>
        <p:txBody>
          <a:bodyPr/>
          <a:lstStyle/>
          <a:p>
            <a:pPr lvl="0" algn="ctr">
              <a:spcBef>
                <a:spcPct val="0"/>
              </a:spcBef>
            </a:pPr>
            <a:r>
              <a:rPr lang="en" sz="2000" b="1" dirty="0" smtClean="0">
                <a:latin typeface="Palatino Linotype" pitchFamily="18" charset="0"/>
              </a:rPr>
              <a:t>ASCITES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62000"/>
            <a:ext cx="8991600" cy="5139869"/>
          </a:xfrm>
          <a:prstGeom prst="rect">
            <a:avLst/>
          </a:prstGeom>
          <a:noFill/>
        </p:spPr>
        <p:txBody>
          <a:bodyPr wrap="square" rtlCol="0">
            <a:spAutoFit/>
          </a:bodyPr>
          <a:lstStyle/>
          <a:p>
            <a:r>
              <a:rPr lang="en" sz="1600" b="1" dirty="0" smtClean="0">
                <a:latin typeface="Palatino Linotype" pitchFamily="18" charset="0"/>
              </a:rPr>
              <a:t>In cirrhosis of the liver:</a:t>
            </a:r>
          </a:p>
          <a:p>
            <a:pPr marL="285750" indent="-285750">
              <a:lnSpc>
                <a:spcPct val="150000"/>
              </a:lnSpc>
              <a:buFont typeface="Wingdings" pitchFamily="2" charset="2"/>
              <a:buChar char="§"/>
            </a:pPr>
            <a:r>
              <a:rPr lang="en" sz="1600" dirty="0" smtClean="0">
                <a:latin typeface="Palatino Linotype" pitchFamily="18" charset="0"/>
              </a:rPr>
              <a:t>Appearance: </a:t>
            </a:r>
            <a:r>
              <a:rPr lang="en" sz="1600" smtClean="0">
                <a:latin typeface="Palatino Linotype" pitchFamily="18" charset="0"/>
              </a:rPr>
              <a:t>transparent </a:t>
            </a:r>
            <a:r>
              <a:rPr lang="en" sz="1600" dirty="0" smtClean="0">
                <a:latin typeface="Palatino Linotype" pitchFamily="18" charset="0"/>
              </a:rPr>
              <a:t>, clear, yellow color</a:t>
            </a:r>
          </a:p>
          <a:p>
            <a:pPr marL="285750" indent="-285750">
              <a:lnSpc>
                <a:spcPct val="150000"/>
              </a:lnSpc>
              <a:buFont typeface="Wingdings" pitchFamily="2" charset="2"/>
              <a:buChar char="§"/>
            </a:pPr>
            <a:r>
              <a:rPr lang="en" sz="1600" dirty="0" smtClean="0">
                <a:latin typeface="Palatino Linotype" pitchFamily="18" charset="0"/>
              </a:rPr>
              <a:t>Biochemical characteristics</a:t>
            </a:r>
            <a:r>
              <a:rPr lang="en" sz="1600" smtClean="0">
                <a:latin typeface="Palatino Linotype" pitchFamily="18" charset="0"/>
              </a:rPr>
              <a:t> </a:t>
            </a:r>
            <a:r>
              <a:rPr lang="en" sz="1600" err="1" smtClean="0">
                <a:latin typeface="Palatino Linotype" pitchFamily="18" charset="0"/>
              </a:rPr>
              <a:t>transudate</a:t>
            </a:r>
            <a:r>
              <a:rPr lang="en" sz="1600" smtClean="0">
                <a:latin typeface="Palatino Linotype" pitchFamily="18" charset="0"/>
              </a:rPr>
              <a:t> </a:t>
            </a:r>
            <a:r>
              <a:rPr lang="en" sz="1600" dirty="0" smtClean="0">
                <a:latin typeface="Palatino Linotype" pitchFamily="18" charset="0"/>
              </a:rPr>
              <a:t>with a total protein </a:t>
            </a:r>
            <a:r>
              <a:rPr lang="en" sz="1600" smtClean="0">
                <a:latin typeface="Palatino Linotype" pitchFamily="18" charset="0"/>
              </a:rPr>
              <a:t>concentration </a:t>
            </a:r>
            <a:r>
              <a:rPr lang="en" sz="1600" dirty="0" smtClean="0">
                <a:latin typeface="Palatino Linotype" pitchFamily="18" charset="0"/>
              </a:rPr>
              <a:t>of less than 25 g/l and a relatively small number of cells</a:t>
            </a:r>
          </a:p>
          <a:p>
            <a:pPr marL="285750" indent="-285750">
              <a:lnSpc>
                <a:spcPct val="150000"/>
              </a:lnSpc>
              <a:buFont typeface="Wingdings" pitchFamily="2" charset="2"/>
              <a:buChar char="§"/>
            </a:pPr>
            <a:r>
              <a:rPr lang="en" sz="1600" dirty="0" smtClean="0">
                <a:latin typeface="Palatino Linotype" pitchFamily="18" charset="0"/>
              </a:rPr>
              <a:t>The concentration of total proteins in </a:t>
            </a:r>
            <a:r>
              <a:rPr lang="en" sz="1600" dirty="0" err="1" smtClean="0">
                <a:latin typeface="Palatino Linotype" pitchFamily="18" charset="0"/>
              </a:rPr>
              <a:t>ascites </a:t>
            </a:r>
            <a:r>
              <a:rPr lang="en" sz="1600" dirty="0" smtClean="0">
                <a:latin typeface="Palatino Linotype" pitchFamily="18" charset="0"/>
              </a:rPr>
              <a:t>ranges from 5 to more than 60 g/l, and is higher than 30 g/l ( </a:t>
            </a:r>
            <a:r>
              <a:rPr lang="en" sz="1600" dirty="0" err="1" smtClean="0">
                <a:latin typeface="Palatino Linotype" pitchFamily="18" charset="0"/>
              </a:rPr>
              <a:t>exudative</a:t>
            </a:r>
            <a:r>
              <a:rPr lang="en" sz="1600" dirty="0" smtClean="0">
                <a:latin typeface="Palatino Linotype" pitchFamily="18" charset="0"/>
              </a:rPr>
              <a:t> </a:t>
            </a:r>
            <a:r>
              <a:rPr lang="en" sz="1600" dirty="0" err="1" smtClean="0">
                <a:latin typeface="Palatino Linotype" pitchFamily="18" charset="0"/>
              </a:rPr>
              <a:t>ascites </a:t>
            </a:r>
            <a:r>
              <a:rPr lang="en" sz="1600" dirty="0" smtClean="0">
                <a:latin typeface="Palatino Linotype" pitchFamily="18" charset="0"/>
              </a:rPr>
              <a:t>) in 30% of patients </a:t>
            </a:r>
            <a:r>
              <a:rPr lang="en" sz="1600" smtClean="0">
                <a:latin typeface="Palatino Linotype" pitchFamily="18" charset="0"/>
              </a:rPr>
              <a:t>with uncomplicated cirrhosis</a:t>
            </a:r>
            <a:r>
              <a:rPr lang="en" sz="1600" dirty="0" smtClean="0">
                <a:latin typeface="Palatino Linotype" pitchFamily="18" charset="0"/>
              </a:rPr>
              <a:t> </a:t>
            </a:r>
          </a:p>
          <a:p>
            <a:pPr marL="285750" indent="-285750">
              <a:lnSpc>
                <a:spcPct val="150000"/>
              </a:lnSpc>
              <a:buFont typeface="Wingdings" pitchFamily="2" charset="2"/>
              <a:buChar char="§"/>
            </a:pPr>
            <a:r>
              <a:rPr lang="en" sz="1600" smtClean="0">
                <a:latin typeface="Palatino Linotype" pitchFamily="18" charset="0"/>
              </a:rPr>
              <a:t>The concentration of total proteins above 10-15 g/l indicates a relatively high concentration of antimicrobial agents and a low probability of developing SB </a:t>
            </a:r>
            <a:r>
              <a:rPr lang="en" sz="1600" dirty="0" smtClean="0">
                <a:latin typeface="Palatino Linotype" pitchFamily="18" charset="0"/>
              </a:rPr>
              <a:t>P</a:t>
            </a:r>
          </a:p>
          <a:p>
            <a:pPr marL="285750" indent="-285750">
              <a:lnSpc>
                <a:spcPct val="150000"/>
              </a:lnSpc>
              <a:buFont typeface="Wingdings" pitchFamily="2" charset="2"/>
              <a:buChar char="§"/>
            </a:pPr>
            <a:r>
              <a:rPr lang="en" sz="1600" smtClean="0">
                <a:latin typeface="Palatino Linotype" pitchFamily="18" charset="0"/>
              </a:rPr>
              <a:t>Concentration </a:t>
            </a:r>
            <a:r>
              <a:rPr lang="en" sz="1600" dirty="0" smtClean="0">
                <a:latin typeface="Palatino Linotype" pitchFamily="18" charset="0"/>
              </a:rPr>
              <a:t>of </a:t>
            </a:r>
            <a:r>
              <a:rPr lang="en" sz="1600" smtClean="0">
                <a:latin typeface="Palatino Linotype" pitchFamily="18" charset="0"/>
              </a:rPr>
              <a:t>total proteins in ascites below 15 g/l-prophylaxis of SBP</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Therapy</a:t>
            </a:r>
            <a:r>
              <a:rPr lang="en" sz="1600" smtClean="0">
                <a:latin typeface="Palatino Linotype" pitchFamily="18" charset="0"/>
              </a:rPr>
              <a:t> </a:t>
            </a:r>
            <a:r>
              <a:rPr lang="en" sz="1600" dirty="0" err="1" smtClean="0">
                <a:latin typeface="Palatino Linotype" pitchFamily="18" charset="0"/>
              </a:rPr>
              <a:t>diuretics can </a:t>
            </a:r>
            <a:r>
              <a:rPr lang="en" sz="1600" dirty="0" smtClean="0">
                <a:latin typeface="Palatino Linotype" pitchFamily="18" charset="0"/>
              </a:rPr>
              <a:t>increase protein concentration in </a:t>
            </a:r>
            <a:r>
              <a:rPr lang="en" sz="1600" dirty="0" err="1" smtClean="0">
                <a:latin typeface="Palatino Linotype" pitchFamily="18" charset="0"/>
              </a:rPr>
              <a:t>ascites</a:t>
            </a:r>
          </a:p>
          <a:p>
            <a:pPr marL="285750" indent="-285750">
              <a:lnSpc>
                <a:spcPct val="150000"/>
              </a:lnSpc>
              <a:buFont typeface="Wingdings" pitchFamily="2" charset="2"/>
              <a:buChar char="§"/>
            </a:pPr>
            <a:r>
              <a:rPr lang="en" sz="1600" dirty="0" err="1" smtClean="0">
                <a:latin typeface="Palatino Linotype" pitchFamily="18" charset="0"/>
              </a:rPr>
              <a:t>Ascites</a:t>
            </a:r>
            <a:r>
              <a:rPr lang="en" sz="1600" dirty="0" smtClean="0">
                <a:latin typeface="Palatino Linotype" pitchFamily="18" charset="0"/>
              </a:rPr>
              <a:t> </a:t>
            </a:r>
            <a:r>
              <a:rPr lang="en" sz="1600" smtClean="0">
                <a:latin typeface="Palatino Linotype" pitchFamily="18" charset="0"/>
              </a:rPr>
              <a:t>has an opsoni </a:t>
            </a:r>
            <a:r>
              <a:rPr lang="en" sz="1600" dirty="0" smtClean="0">
                <a:latin typeface="Palatino Linotype" pitchFamily="18" charset="0"/>
              </a:rPr>
              <a:t>zation</a:t>
            </a:r>
            <a:r>
              <a:rPr lang="en" sz="1600" smtClean="0">
                <a:latin typeface="Palatino Linotype" pitchFamily="18" charset="0"/>
              </a:rPr>
              <a:t> </a:t>
            </a:r>
            <a:r>
              <a:rPr lang="en" sz="1600" dirty="0" smtClean="0">
                <a:latin typeface="Palatino Linotype" pitchFamily="18" charset="0"/>
              </a:rPr>
              <a:t>and </a:t>
            </a:r>
            <a:r>
              <a:rPr lang="en" sz="1600" dirty="0" err="1" smtClean="0">
                <a:latin typeface="Palatino Linotype" pitchFamily="18" charset="0"/>
              </a:rPr>
              <a:t>bactericidal</a:t>
            </a:r>
            <a:r>
              <a:rPr lang="en" sz="1600" dirty="0" smtClean="0">
                <a:latin typeface="Palatino Linotype" pitchFamily="18" charset="0"/>
              </a:rPr>
              <a:t> </a:t>
            </a:r>
            <a:r>
              <a:rPr lang="en" sz="1600" smtClean="0">
                <a:latin typeface="Palatino Linotype" pitchFamily="18" charset="0"/>
              </a:rPr>
              <a:t>action </a:t>
            </a:r>
            <a:r>
              <a:rPr lang="en" sz="1600" dirty="0" smtClean="0">
                <a:latin typeface="Palatino Linotype" pitchFamily="18" charset="0"/>
              </a:rPr>
              <a:t>in which they are likely to participate</a:t>
            </a:r>
            <a:r>
              <a:rPr lang="en" sz="1600" smtClean="0">
                <a:latin typeface="Palatino Linotype" pitchFamily="18" charset="0"/>
              </a:rPr>
              <a:t> </a:t>
            </a:r>
            <a:r>
              <a:rPr lang="en" sz="1600" dirty="0" err="1" smtClean="0">
                <a:latin typeface="Palatino Linotype" pitchFamily="18" charset="0"/>
              </a:rPr>
              <a:t>complement </a:t>
            </a:r>
            <a:r>
              <a:rPr lang="en" sz="1600" dirty="0" smtClean="0">
                <a:latin typeface="Palatino Linotype" pitchFamily="18" charset="0"/>
              </a:rPr>
              <a:t>and </a:t>
            </a:r>
            <a:r>
              <a:rPr lang="en" sz="1600" dirty="0" err="1" smtClean="0">
                <a:latin typeface="Palatino Linotype" pitchFamily="18" charset="0"/>
              </a:rPr>
              <a:t>fibronectin</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a neutrophil </a:t>
            </a:r>
            <a:r>
              <a:rPr lang="en" sz="1600" dirty="0" smtClean="0">
                <a:latin typeface="Palatino Linotype" pitchFamily="18" charset="0"/>
              </a:rPr>
              <a:t>count in </a:t>
            </a:r>
            <a:r>
              <a:rPr lang="en" sz="1600" dirty="0" err="1" smtClean="0">
                <a:latin typeface="Palatino Linotype" pitchFamily="18" charset="0"/>
              </a:rPr>
              <a:t>ascites </a:t>
            </a:r>
            <a:r>
              <a:rPr lang="en" sz="1600" dirty="0" smtClean="0">
                <a:latin typeface="Palatino Linotype" pitchFamily="18" charset="0"/>
              </a:rPr>
              <a:t>above 250/mm3 is diagnostic </a:t>
            </a:r>
            <a:r>
              <a:rPr lang="en" sz="1600" smtClean="0">
                <a:latin typeface="Palatino Linotype" pitchFamily="18" charset="0"/>
              </a:rPr>
              <a:t>for SBP</a:t>
            </a:r>
            <a:endParaRPr lang="x-none" sz="16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ASCITES</a:t>
            </a:r>
          </a:p>
        </p:txBody>
      </p:sp>
    </p:spTree>
    <p:extLst>
      <p:ext uri="{BB962C8B-B14F-4D97-AF65-F5344CB8AC3E}">
        <p14:creationId xmlns:p14="http://schemas.microsoft.com/office/powerpoint/2010/main" xmlns="" val="21894234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143000"/>
            <a:ext cx="8686800" cy="3739485"/>
          </a:xfrm>
          <a:prstGeom prst="rect">
            <a:avLst/>
          </a:prstGeom>
          <a:noFill/>
        </p:spPr>
        <p:txBody>
          <a:bodyPr wrap="square" rtlCol="0">
            <a:spAutoFit/>
          </a:bodyPr>
          <a:lstStyle/>
          <a:p>
            <a:pPr marL="285750" indent="-285750">
              <a:lnSpc>
                <a:spcPct val="150000"/>
              </a:lnSpc>
              <a:buFont typeface="Wingdings" pitchFamily="2" charset="2"/>
              <a:buChar char="§"/>
            </a:pPr>
            <a:r>
              <a:rPr lang="en" smtClean="0">
                <a:latin typeface="Palatino Linotype" pitchFamily="18" charset="0"/>
              </a:rPr>
              <a:t>Calculation </a:t>
            </a:r>
            <a:r>
              <a:rPr lang="en" dirty="0" smtClean="0">
                <a:latin typeface="Palatino Linotype" pitchFamily="18" charset="0"/>
              </a:rPr>
              <a:t>of serum- </a:t>
            </a:r>
            <a:r>
              <a:rPr lang="en" dirty="0" err="1" smtClean="0">
                <a:latin typeface="Palatino Linotype" pitchFamily="18" charset="0"/>
              </a:rPr>
              <a:t>ascites</a:t>
            </a:r>
            <a:r>
              <a:rPr lang="en" dirty="0" smtClean="0">
                <a:latin typeface="Palatino Linotype" pitchFamily="18" charset="0"/>
              </a:rPr>
              <a:t> </a:t>
            </a:r>
            <a:r>
              <a:rPr lang="en" smtClean="0">
                <a:latin typeface="Palatino Linotype" pitchFamily="18" charset="0"/>
              </a:rPr>
              <a:t>albumin gradient </a:t>
            </a:r>
            <a:r>
              <a:rPr lang="en" dirty="0" smtClean="0">
                <a:latin typeface="Palatino Linotype" pitchFamily="18" charset="0"/>
              </a:rPr>
              <a:t>(SAAG)</a:t>
            </a:r>
            <a:endParaRPr lang="x-none" dirty="0" smtClean="0">
              <a:latin typeface="Palatino Linotype" pitchFamily="18" charset="0"/>
            </a:endParaRPr>
          </a:p>
          <a:p>
            <a:pPr marL="285750" indent="-285750">
              <a:lnSpc>
                <a:spcPct val="150000"/>
              </a:lnSpc>
              <a:buFont typeface="Wingdings" pitchFamily="2" charset="2"/>
              <a:buChar char="§"/>
            </a:pPr>
            <a:r>
              <a:rPr lang="en" dirty="0" smtClean="0">
                <a:latin typeface="Palatino Linotype" pitchFamily="18" charset="0"/>
              </a:rPr>
              <a:t>The concentration of albumin in </a:t>
            </a:r>
            <a:r>
              <a:rPr lang="en" dirty="0" err="1" smtClean="0">
                <a:latin typeface="Palatino Linotype" pitchFamily="18" charset="0"/>
              </a:rPr>
              <a:t>ascites </a:t>
            </a:r>
            <a:r>
              <a:rPr lang="en" dirty="0" smtClean="0">
                <a:latin typeface="Palatino Linotype" pitchFamily="18" charset="0"/>
              </a:rPr>
              <a:t>is subtracted from the serum albumin taken on the same day</a:t>
            </a:r>
          </a:p>
          <a:p>
            <a:pPr marL="285750" indent="-285750">
              <a:lnSpc>
                <a:spcPct val="150000"/>
              </a:lnSpc>
              <a:buFont typeface="Wingdings" pitchFamily="2" charset="2"/>
              <a:buChar char="§"/>
            </a:pPr>
            <a:r>
              <a:rPr lang="en" dirty="0" smtClean="0">
                <a:latin typeface="Palatino Linotype" pitchFamily="18" charset="0"/>
              </a:rPr>
              <a:t>Patients with </a:t>
            </a:r>
            <a:r>
              <a:rPr lang="en" dirty="0" err="1" smtClean="0">
                <a:latin typeface="Palatino Linotype" pitchFamily="18" charset="0"/>
              </a:rPr>
              <a:t>a gradient </a:t>
            </a:r>
            <a:r>
              <a:rPr lang="en" dirty="0" smtClean="0">
                <a:latin typeface="Palatino Linotype" pitchFamily="18" charset="0"/>
              </a:rPr>
              <a:t>higher than 11 g/l have </a:t>
            </a:r>
            <a:r>
              <a:rPr lang="en" dirty="0" err="1" smtClean="0">
                <a:latin typeface="Palatino Linotype" pitchFamily="18" charset="0"/>
              </a:rPr>
              <a:t>ascites </a:t>
            </a:r>
            <a:r>
              <a:rPr lang="en" dirty="0" smtClean="0">
                <a:latin typeface="Palatino Linotype" pitchFamily="18" charset="0"/>
              </a:rPr>
              <a:t>associated with portal hypertension</a:t>
            </a:r>
          </a:p>
          <a:p>
            <a:pPr marL="285750" indent="-285750">
              <a:lnSpc>
                <a:spcPct val="150000"/>
              </a:lnSpc>
              <a:buFont typeface="Wingdings" pitchFamily="2" charset="2"/>
              <a:buChar char="§"/>
            </a:pPr>
            <a:r>
              <a:rPr lang="en" dirty="0" smtClean="0">
                <a:latin typeface="Palatino Linotype" pitchFamily="18" charset="0"/>
              </a:rPr>
              <a:t>A gradient lower </a:t>
            </a:r>
            <a:r>
              <a:rPr lang="en" dirty="0">
                <a:latin typeface="Palatino Linotype" pitchFamily="18" charset="0"/>
              </a:rPr>
              <a:t>than 11 g/l </a:t>
            </a:r>
            <a:r>
              <a:rPr lang="en" dirty="0" smtClean="0">
                <a:latin typeface="Palatino Linotype" pitchFamily="18" charset="0"/>
              </a:rPr>
              <a:t>occurs in </a:t>
            </a:r>
            <a:r>
              <a:rPr lang="en" dirty="0" err="1" smtClean="0">
                <a:latin typeface="Palatino Linotype" pitchFamily="18" charset="0"/>
              </a:rPr>
              <a:t>nephrotic </a:t>
            </a:r>
            <a:r>
              <a:rPr lang="en" dirty="0" smtClean="0">
                <a:latin typeface="Palatino Linotype" pitchFamily="18" charset="0"/>
              </a:rPr>
              <a:t>syndrome, </a:t>
            </a:r>
            <a:r>
              <a:rPr lang="en" dirty="0" err="1" smtClean="0">
                <a:latin typeface="Palatino Linotype" pitchFamily="18" charset="0"/>
              </a:rPr>
              <a:t>pancreatitis </a:t>
            </a:r>
            <a:r>
              <a:rPr lang="en" dirty="0" smtClean="0">
                <a:latin typeface="Palatino Linotype" pitchFamily="18" charset="0"/>
              </a:rPr>
              <a:t>without cirrhosis, </a:t>
            </a:r>
            <a:r>
              <a:rPr lang="en" dirty="0" err="1" smtClean="0">
                <a:latin typeface="Palatino Linotype" pitchFamily="18" charset="0"/>
              </a:rPr>
              <a:t>biliary</a:t>
            </a:r>
            <a:r>
              <a:rPr lang="en" dirty="0" smtClean="0">
                <a:latin typeface="Palatino Linotype" pitchFamily="18" charset="0"/>
              </a:rPr>
              <a:t> </a:t>
            </a:r>
            <a:r>
              <a:rPr lang="en" dirty="0" err="1" smtClean="0">
                <a:latin typeface="Palatino Linotype" pitchFamily="18" charset="0"/>
              </a:rPr>
              <a:t>ascites </a:t>
            </a:r>
            <a:r>
              <a:rPr lang="en" dirty="0" smtClean="0">
                <a:latin typeface="Palatino Linotype" pitchFamily="18" charset="0"/>
              </a:rPr>
              <a:t>without cirrhosis</a:t>
            </a:r>
          </a:p>
          <a:p>
            <a:pPr marL="285750" indent="-285750">
              <a:lnSpc>
                <a:spcPct val="150000"/>
              </a:lnSpc>
              <a:buFont typeface="Wingdings" pitchFamily="2" charset="2"/>
              <a:buChar char="§"/>
            </a:pPr>
            <a:endParaRPr lang="x-none" sz="1600" dirty="0">
              <a:latin typeface="Palatino Linotype" pitchFamily="18" charset="0"/>
            </a:endParaRPr>
          </a:p>
          <a:p>
            <a:pPr marL="285750" indent="-285750">
              <a:lnSpc>
                <a:spcPct val="150000"/>
              </a:lnSpc>
              <a:buFont typeface="Wingdings" pitchFamily="2" charset="2"/>
              <a:buChar char="§"/>
            </a:pPr>
            <a:endParaRPr lang="x-none" sz="16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ASCITES</a:t>
            </a:r>
          </a:p>
        </p:txBody>
      </p:sp>
    </p:spTree>
    <p:extLst>
      <p:ext uri="{BB962C8B-B14F-4D97-AF65-F5344CB8AC3E}">
        <p14:creationId xmlns:p14="http://schemas.microsoft.com/office/powerpoint/2010/main" xmlns="" val="66505237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33400"/>
            <a:ext cx="8610600" cy="6063198"/>
          </a:xfrm>
          <a:prstGeom prst="rect">
            <a:avLst/>
          </a:prstGeom>
          <a:noFill/>
        </p:spPr>
        <p:txBody>
          <a:bodyPr wrap="square" rtlCol="0">
            <a:spAutoFit/>
          </a:bodyPr>
          <a:lstStyle/>
          <a:p>
            <a:r>
              <a:rPr lang="en" sz="1400" b="1" dirty="0" smtClean="0">
                <a:latin typeface="Palatino Linotype" pitchFamily="18" charset="0"/>
              </a:rPr>
              <a:t>THERAPY</a:t>
            </a:r>
          </a:p>
          <a:p>
            <a:endParaRPr lang="x-none" sz="1400" dirty="0">
              <a:latin typeface="Palatino Linotype" pitchFamily="18" charset="0"/>
            </a:endParaRPr>
          </a:p>
          <a:p>
            <a:pPr>
              <a:lnSpc>
                <a:spcPct val="150000"/>
              </a:lnSpc>
            </a:pPr>
            <a:r>
              <a:rPr lang="en" sz="1400" dirty="0" smtClean="0">
                <a:latin typeface="Palatino Linotype" pitchFamily="18" charset="0"/>
              </a:rPr>
              <a:t>1. </a:t>
            </a:r>
            <a:r>
              <a:rPr lang="en" sz="1600" smtClean="0">
                <a:latin typeface="Palatino Linotype" pitchFamily="18" charset="0"/>
              </a:rPr>
              <a:t>Sodium restriction </a:t>
            </a:r>
            <a:r>
              <a:rPr lang="en" sz="1600" dirty="0" smtClean="0">
                <a:latin typeface="Palatino Linotype" pitchFamily="18" charset="0"/>
              </a:rPr>
              <a:t>: </a:t>
            </a:r>
            <a:r>
              <a:rPr lang="en" sz="1600" smtClean="0">
                <a:latin typeface="Palatino Linotype" pitchFamily="18" charset="0"/>
              </a:rPr>
              <a:t>40-60 </a:t>
            </a:r>
            <a:r>
              <a:rPr lang="en" sz="1600" dirty="0" err="1" smtClean="0">
                <a:latin typeface="Palatino Linotype" pitchFamily="18" charset="0"/>
              </a:rPr>
              <a:t>mmol </a:t>
            </a:r>
            <a:r>
              <a:rPr lang="en" sz="1600" dirty="0" smtClean="0">
                <a:latin typeface="Palatino Linotype" pitchFamily="18" charset="0"/>
              </a:rPr>
              <a:t>/day in mild forms of sodium retention and 20 </a:t>
            </a:r>
            <a:r>
              <a:rPr lang="en" sz="1600" dirty="0" err="1" smtClean="0">
                <a:latin typeface="Palatino Linotype" pitchFamily="18" charset="0"/>
              </a:rPr>
              <a:t>mmol </a:t>
            </a:r>
            <a:r>
              <a:rPr lang="en" sz="1600" dirty="0" smtClean="0">
                <a:latin typeface="Palatino Linotype" pitchFamily="18" charset="0"/>
              </a:rPr>
              <a:t>/day in moderate and significant </a:t>
            </a:r>
            <a:r>
              <a:rPr lang="en" sz="1600" smtClean="0">
                <a:latin typeface="Palatino Linotype" pitchFamily="18" charset="0"/>
              </a:rPr>
              <a:t>sodium retention </a:t>
            </a:r>
            <a:r>
              <a:rPr lang="en" sz="1600" dirty="0" smtClean="0">
                <a:latin typeface="Palatino Linotype" pitchFamily="18" charset="0"/>
              </a:rPr>
              <a:t>(2 </a:t>
            </a:r>
            <a:r>
              <a:rPr lang="en" sz="1600" dirty="0" err="1" smtClean="0">
                <a:latin typeface="Palatino Linotype" pitchFamily="18" charset="0"/>
              </a:rPr>
              <a:t>grams </a:t>
            </a:r>
            <a:r>
              <a:rPr lang="en" sz="1600" dirty="0" smtClean="0">
                <a:latin typeface="Palatino Linotype" pitchFamily="18" charset="0"/>
              </a:rPr>
              <a:t>of sodium is equivalent to 88 </a:t>
            </a:r>
            <a:r>
              <a:rPr lang="en" sz="1600" dirty="0" err="1" smtClean="0">
                <a:latin typeface="Palatino Linotype" pitchFamily="18" charset="0"/>
              </a:rPr>
              <a:t>mmol </a:t>
            </a:r>
            <a:r>
              <a:rPr lang="en" sz="1600" dirty="0" smtClean="0">
                <a:latin typeface="Palatino Linotype" pitchFamily="18" charset="0"/>
              </a:rPr>
              <a:t>of Na, and 1 </a:t>
            </a:r>
            <a:r>
              <a:rPr lang="en" sz="1600" dirty="0" err="1" smtClean="0">
                <a:latin typeface="Palatino Linotype" pitchFamily="18" charset="0"/>
              </a:rPr>
              <a:t>gram of </a:t>
            </a:r>
            <a:r>
              <a:rPr lang="en" sz="1600" dirty="0" smtClean="0">
                <a:latin typeface="Palatino Linotype" pitchFamily="18" charset="0"/>
              </a:rPr>
              <a:t>Na binds about 200 ml of water)</a:t>
            </a:r>
            <a:endParaRPr lang="x-none" sz="1600" dirty="0" smtClean="0">
              <a:latin typeface="Palatino Linotype" pitchFamily="18" charset="0"/>
            </a:endParaRPr>
          </a:p>
          <a:p>
            <a:pPr>
              <a:lnSpc>
                <a:spcPct val="150000"/>
              </a:lnSpc>
            </a:pPr>
            <a:r>
              <a:rPr lang="en" sz="1600" dirty="0" smtClean="0">
                <a:latin typeface="Palatino Linotype" pitchFamily="18" charset="0"/>
              </a:rPr>
              <a:t>2 </a:t>
            </a:r>
            <a:r>
              <a:rPr lang="en" sz="1600" smtClean="0">
                <a:latin typeface="Palatino Linotype" pitchFamily="18" charset="0"/>
              </a:rPr>
              <a:t>. Diuretics </a:t>
            </a:r>
            <a:r>
              <a:rPr lang="en" sz="1600" dirty="0" smtClean="0">
                <a:latin typeface="Palatino Linotype" pitchFamily="18" charset="0"/>
              </a:rPr>
              <a:t>: </a:t>
            </a:r>
            <a:r>
              <a:rPr lang="en" sz="1600" smtClean="0">
                <a:latin typeface="Palatino Linotype" pitchFamily="18" charset="0"/>
              </a:rPr>
              <a:t>increase </a:t>
            </a:r>
            <a:r>
              <a:rPr lang="en" sz="1600" dirty="0" smtClean="0">
                <a:latin typeface="Palatino Linotype" pitchFamily="18" charset="0"/>
              </a:rPr>
              <a:t>urinary sodium excretion by reducing </a:t>
            </a:r>
            <a:r>
              <a:rPr lang="en" sz="1600" dirty="0" err="1" smtClean="0">
                <a:latin typeface="Palatino Linotype" pitchFamily="18" charset="0"/>
              </a:rPr>
              <a:t>tubular sodium</a:t>
            </a:r>
            <a:r>
              <a:rPr lang="en" sz="1600" dirty="0" smtClean="0">
                <a:latin typeface="Palatino Linotype" pitchFamily="18" charset="0"/>
              </a:rPr>
              <a:t> sodium </a:t>
            </a:r>
            <a:r>
              <a:rPr lang="en" sz="1600" dirty="0" err="1" smtClean="0">
                <a:latin typeface="Palatino Linotype" pitchFamily="18" charset="0"/>
              </a:rPr>
              <a:t>reabsorption</a:t>
            </a:r>
          </a:p>
          <a:p>
            <a:pPr>
              <a:lnSpc>
                <a:spcPct val="150000"/>
              </a:lnSpc>
            </a:pPr>
            <a:r>
              <a:rPr lang="en" sz="1600" dirty="0" err="1" smtClean="0">
                <a:latin typeface="Palatino Linotype" pitchFamily="18" charset="0"/>
              </a:rPr>
              <a:t>Spironolactone</a:t>
            </a:r>
            <a:r>
              <a:rPr lang="en" sz="1600" dirty="0" smtClean="0">
                <a:latin typeface="Palatino Linotype" pitchFamily="18" charset="0"/>
              </a:rPr>
              <a:t> </a:t>
            </a:r>
            <a:r>
              <a:rPr lang="en" sz="1600" smtClean="0">
                <a:latin typeface="Palatino Linotype" pitchFamily="18" charset="0"/>
              </a:rPr>
              <a:t>50-400 mg/day and Furosemide </a:t>
            </a:r>
            <a:r>
              <a:rPr lang="en" sz="1600" dirty="0" err="1" smtClean="0">
                <a:latin typeface="Palatino Linotype" pitchFamily="18" charset="0"/>
              </a:rPr>
              <a:t>20-160 </a:t>
            </a:r>
            <a:r>
              <a:rPr lang="en" sz="1600" dirty="0" smtClean="0">
                <a:latin typeface="Palatino Linotype" pitchFamily="18" charset="0"/>
              </a:rPr>
              <a:t>mg </a:t>
            </a:r>
            <a:r>
              <a:rPr lang="en" sz="1600" dirty="0" err="1" smtClean="0">
                <a:latin typeface="Palatino Linotype" pitchFamily="18" charset="0"/>
              </a:rPr>
              <a:t>/ </a:t>
            </a:r>
            <a:r>
              <a:rPr lang="en" sz="1600" dirty="0" smtClean="0">
                <a:latin typeface="Palatino Linotype" pitchFamily="18" charset="0"/>
              </a:rPr>
              <a:t>day</a:t>
            </a:r>
          </a:p>
          <a:p>
            <a:pPr>
              <a:lnSpc>
                <a:spcPct val="150000"/>
              </a:lnSpc>
            </a:pPr>
            <a:r>
              <a:rPr lang="en" sz="1600" dirty="0" smtClean="0">
                <a:latin typeface="Palatino Linotype" pitchFamily="18" charset="0"/>
              </a:rPr>
              <a:t>Alone or </a:t>
            </a:r>
            <a:r>
              <a:rPr lang="en" sz="1600" smtClean="0">
                <a:latin typeface="Palatino Linotype" pitchFamily="18" charset="0"/>
              </a:rPr>
              <a:t>in combination </a:t>
            </a:r>
            <a:r>
              <a:rPr lang="en" sz="1600" dirty="0" smtClean="0">
                <a:latin typeface="Palatino Linotype" pitchFamily="18" charset="0"/>
              </a:rPr>
              <a:t>(initial dose is 100 </a:t>
            </a:r>
            <a:r>
              <a:rPr lang="en" sz="1600" smtClean="0">
                <a:latin typeface="Palatino Linotype" pitchFamily="18" charset="0"/>
              </a:rPr>
              <a:t>mg </a:t>
            </a:r>
            <a:r>
              <a:rPr lang="en" sz="1600" dirty="0" smtClean="0">
                <a:latin typeface="Palatino Linotype" pitchFamily="18" charset="0"/>
              </a:rPr>
              <a:t>Spironolactone with 40 </a:t>
            </a:r>
            <a:r>
              <a:rPr lang="en" sz="1600" smtClean="0">
                <a:latin typeface="Palatino Linotype" pitchFamily="18" charset="0"/>
              </a:rPr>
              <a:t>mg </a:t>
            </a:r>
            <a:r>
              <a:rPr lang="en" sz="1600" dirty="0" smtClean="0">
                <a:latin typeface="Palatino Linotype" pitchFamily="18" charset="0"/>
              </a:rPr>
              <a:t>Furosemide per day)</a:t>
            </a:r>
            <a:endParaRPr lang="x-none" sz="1600" dirty="0" smtClean="0">
              <a:latin typeface="Palatino Linotype" pitchFamily="18" charset="0"/>
            </a:endParaRPr>
          </a:p>
          <a:p>
            <a:pPr>
              <a:lnSpc>
                <a:spcPct val="150000"/>
              </a:lnSpc>
            </a:pPr>
            <a:r>
              <a:rPr lang="en" sz="1600" dirty="0" smtClean="0">
                <a:latin typeface="Palatino Linotype" pitchFamily="18" charset="0"/>
              </a:rPr>
              <a:t>Initially in lower doses with a gradual increase in the dose</a:t>
            </a:r>
          </a:p>
          <a:p>
            <a:pPr>
              <a:lnSpc>
                <a:spcPct val="150000"/>
              </a:lnSpc>
            </a:pPr>
            <a:r>
              <a:rPr lang="en" sz="1600" dirty="0" smtClean="0">
                <a:latin typeface="Palatino Linotype" pitchFamily="18" charset="0"/>
              </a:rPr>
              <a:t>3. Therapeutic </a:t>
            </a:r>
            <a:r>
              <a:rPr lang="en" sz="1600" dirty="0" err="1" smtClean="0">
                <a:latin typeface="Palatino Linotype" pitchFamily="18" charset="0"/>
              </a:rPr>
              <a:t>paracentesis </a:t>
            </a:r>
            <a:r>
              <a:rPr lang="en" sz="1600" dirty="0" smtClean="0">
                <a:latin typeface="Palatino Linotype" pitchFamily="18" charset="0"/>
              </a:rPr>
              <a:t>- complete evacuation </a:t>
            </a:r>
            <a:r>
              <a:rPr lang="en" sz="1600" dirty="0" err="1" smtClean="0">
                <a:latin typeface="Palatino Linotype" pitchFamily="18" charset="0"/>
              </a:rPr>
              <a:t>of ascites </a:t>
            </a:r>
            <a:r>
              <a:rPr lang="en" sz="1600" dirty="0" smtClean="0">
                <a:latin typeface="Palatino Linotype" pitchFamily="18" charset="0"/>
              </a:rPr>
              <a:t>with one puncture or repeated evacuations in the amount of 4-6 l/day with the administration of a plasma </a:t>
            </a:r>
            <a:r>
              <a:rPr lang="en" sz="1600" dirty="0" err="1" smtClean="0">
                <a:latin typeface="Palatino Linotype" pitchFamily="18" charset="0"/>
              </a:rPr>
              <a:t>expander </a:t>
            </a:r>
            <a:r>
              <a:rPr lang="en" sz="1600" dirty="0" smtClean="0">
                <a:latin typeface="Palatino Linotype" pitchFamily="18" charset="0"/>
              </a:rPr>
              <a:t>(albumin)</a:t>
            </a:r>
          </a:p>
          <a:p>
            <a:pPr>
              <a:lnSpc>
                <a:spcPct val="150000"/>
              </a:lnSpc>
            </a:pPr>
            <a:r>
              <a:rPr lang="en" sz="1600" dirty="0" smtClean="0">
                <a:latin typeface="Palatino Linotype" pitchFamily="18" charset="0"/>
              </a:rPr>
              <a:t>4 </a:t>
            </a:r>
            <a:r>
              <a:rPr lang="en" sz="1600" smtClean="0">
                <a:latin typeface="Palatino Linotype" pitchFamily="18" charset="0"/>
              </a:rPr>
              <a:t>. TIPS </a:t>
            </a:r>
            <a:r>
              <a:rPr lang="en" sz="1600" dirty="0" smtClean="0">
                <a:latin typeface="Palatino Linotype" pitchFamily="18" charset="0"/>
              </a:rPr>
              <a:t>(Refractory ascites: 1. ascites resistant to diuretics, 2. ascites intractable to diuretics)</a:t>
            </a:r>
            <a:endParaRPr lang="x-none" sz="1600" dirty="0" smtClean="0">
              <a:latin typeface="Palatino Linotype" pitchFamily="18" charset="0"/>
            </a:endParaRPr>
          </a:p>
          <a:p>
            <a:pPr>
              <a:lnSpc>
                <a:spcPct val="150000"/>
              </a:lnSpc>
            </a:pPr>
            <a:r>
              <a:rPr lang="en" sz="1600" dirty="0" smtClean="0">
                <a:latin typeface="Palatino Linotype" pitchFamily="18" charset="0"/>
              </a:rPr>
              <a:t>5. Liver transplantation</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ASCITES</a:t>
            </a:r>
          </a:p>
        </p:txBody>
      </p:sp>
    </p:spTree>
    <p:extLst>
      <p:ext uri="{BB962C8B-B14F-4D97-AF65-F5344CB8AC3E}">
        <p14:creationId xmlns:p14="http://schemas.microsoft.com/office/powerpoint/2010/main" xmlns="" val="33292050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295400"/>
          </a:xfrm>
          <a:solidFill>
            <a:schemeClr val="bg1"/>
          </a:solidFill>
        </p:spPr>
        <p:txBody>
          <a:bodyPr>
            <a:noAutofit/>
          </a:bodyPr>
          <a:lstStyle/>
          <a:p>
            <a:r>
              <a:rPr lang="en" sz="3600" b="1" dirty="0" smtClean="0">
                <a:latin typeface="Palatino Linotype" pitchFamily="18" charset="0"/>
              </a:rPr>
              <a:t>SPONTANEOUS BACTERIAL PERITONITIS</a:t>
            </a:r>
            <a:endParaRPr lang="sr-Cyrl-RS" sz="3600" b="1" i="1" dirty="0" smtClean="0">
              <a:latin typeface="Palatino Linotype" pitchFamily="18" charset="0"/>
            </a:endParaRPr>
          </a:p>
        </p:txBody>
      </p:sp>
      <p:pic>
        <p:nvPicPr>
          <p:cNvPr id="110594" name="Picture 2" descr="https://ai2-s2-public.s3.amazonaws.com/figures/2017-08-08/78fad54d846ac55d6bdbefd9858ba0f80dd995be/2-Figure1-1.png"/>
          <p:cNvPicPr>
            <a:picLocks noChangeAspect="1" noChangeArrowheads="1"/>
          </p:cNvPicPr>
          <p:nvPr/>
        </p:nvPicPr>
        <p:blipFill>
          <a:blip r:embed="rId2" cstate="print"/>
          <a:srcRect l="5970" t="1990" r="5970" b="10448"/>
          <a:stretch>
            <a:fillRect/>
          </a:stretch>
        </p:blipFill>
        <p:spPr bwMode="auto">
          <a:xfrm>
            <a:off x="152400" y="1600200"/>
            <a:ext cx="4495800" cy="3352800"/>
          </a:xfrm>
          <a:prstGeom prst="rect">
            <a:avLst/>
          </a:prstGeom>
          <a:noFill/>
        </p:spPr>
      </p:pic>
      <p:pic>
        <p:nvPicPr>
          <p:cNvPr id="110596" name="Picture 4" descr="https://s3.amazonaws.com/static.organiclead.com/Site-2cfdeb39-5328-4436-af60-b19e9137bb56/blog/peritonitis2.png"/>
          <p:cNvPicPr>
            <a:picLocks noChangeAspect="1" noChangeArrowheads="1"/>
          </p:cNvPicPr>
          <p:nvPr/>
        </p:nvPicPr>
        <p:blipFill>
          <a:blip r:embed="rId3" cstate="print"/>
          <a:srcRect/>
          <a:stretch>
            <a:fillRect/>
          </a:stretch>
        </p:blipFill>
        <p:spPr bwMode="auto">
          <a:xfrm>
            <a:off x="4724400" y="1752600"/>
            <a:ext cx="4305300" cy="3057526"/>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57200"/>
            <a:ext cx="9144000" cy="6494085"/>
          </a:xfrm>
          <a:prstGeom prst="rect">
            <a:avLst/>
          </a:prstGeom>
          <a:noFill/>
        </p:spPr>
        <p:txBody>
          <a:bodyPr wrap="square" rtlCol="0">
            <a:spAutoFit/>
          </a:bodyPr>
          <a:lstStyle/>
          <a:p>
            <a:pPr marL="285750" indent="-285750">
              <a:lnSpc>
                <a:spcPct val="150000"/>
              </a:lnSpc>
              <a:buFont typeface="Arial" pitchFamily="34" charset="0"/>
              <a:buChar char="•"/>
            </a:pPr>
            <a:r>
              <a:rPr lang="en" sz="1600">
                <a:latin typeface="Palatino Linotype" pitchFamily="18" charset="0"/>
              </a:rPr>
              <a:t>Ascites </a:t>
            </a:r>
            <a:r>
              <a:rPr lang="en" sz="1600" smtClean="0">
                <a:latin typeface="Palatino Linotype" pitchFamily="18" charset="0"/>
              </a:rPr>
              <a:t>infection with absence</a:t>
            </a:r>
            <a:r>
              <a:rPr lang="en" sz="1600" dirty="0" smtClean="0">
                <a:latin typeface="Palatino Linotype" pitchFamily="18" charset="0"/>
              </a:rPr>
              <a:t> </a:t>
            </a:r>
            <a:r>
              <a:rPr lang="en" sz="1600" smtClean="0">
                <a:latin typeface="Palatino Linotype" pitchFamily="18" charset="0"/>
              </a:rPr>
              <a:t>intra-abdominal </a:t>
            </a:r>
            <a:r>
              <a:rPr lang="en" sz="1600">
                <a:latin typeface="Palatino Linotype" pitchFamily="18" charset="0"/>
              </a:rPr>
              <a:t>source </a:t>
            </a:r>
            <a:r>
              <a:rPr lang="en" sz="1600" smtClean="0">
                <a:latin typeface="Palatino Linotype" pitchFamily="18" charset="0"/>
              </a:rPr>
              <a:t>of infection</a:t>
            </a:r>
            <a:r>
              <a:rPr lang="en" sz="1600" dirty="0" smtClean="0">
                <a:latin typeface="Palatino Linotype" pitchFamily="18" charset="0"/>
              </a:rPr>
              <a:t> </a:t>
            </a:r>
            <a:endParaRPr lang="en-U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Positive ascites culture , as a rule, with only one microorganism , with a neutrophil count of over 250 cells/ mm3</a:t>
            </a:r>
            <a:endParaRPr lang="sr-Cyrl-RS" sz="1600" dirty="0" smtClean="0">
              <a:latin typeface="Palatino Linotype" pitchFamily="18" charset="0"/>
            </a:endParaRPr>
          </a:p>
          <a:p>
            <a:pPr marL="285750" indent="-285750">
              <a:lnSpc>
                <a:spcPct val="150000"/>
              </a:lnSpc>
              <a:buFont typeface="Arial" pitchFamily="34" charset="0"/>
              <a:buChar char="•"/>
            </a:pPr>
            <a:r>
              <a:rPr lang="en" sz="1600" dirty="0" smtClean="0">
                <a:latin typeface="Palatino Linotype" pitchFamily="18" charset="0"/>
              </a:rPr>
              <a:t>One of the complications of liver cirrhosis</a:t>
            </a:r>
          </a:p>
          <a:p>
            <a:pPr marL="285750" indent="-285750">
              <a:lnSpc>
                <a:spcPct val="150000"/>
              </a:lnSpc>
              <a:buFont typeface="Arial" pitchFamily="34" charset="0"/>
              <a:buChar char="•"/>
            </a:pPr>
            <a:r>
              <a:rPr lang="en" sz="1600" dirty="0" smtClean="0">
                <a:latin typeface="Palatino Linotype" pitchFamily="18" charset="0"/>
              </a:rPr>
              <a:t>In </a:t>
            </a:r>
            <a:r>
              <a:rPr lang="en" sz="1600" smtClean="0">
                <a:latin typeface="Palatino Linotype" pitchFamily="18" charset="0"/>
              </a:rPr>
              <a:t>the intestine </a:t>
            </a:r>
            <a:r>
              <a:rPr lang="en" sz="1600" dirty="0" smtClean="0">
                <a:latin typeface="Palatino Linotype" pitchFamily="18" charset="0"/>
              </a:rPr>
              <a:t>: </a:t>
            </a:r>
            <a:r>
              <a:rPr lang="en" sz="1600" smtClean="0">
                <a:latin typeface="Palatino Linotype" pitchFamily="18" charset="0"/>
              </a:rPr>
              <a:t>gram- </a:t>
            </a:r>
            <a:r>
              <a:rPr lang="en" sz="1600">
                <a:latin typeface="Palatino Linotype" pitchFamily="18" charset="0"/>
              </a:rPr>
              <a:t>negative bacteria that are normally present in the intestinal flora </a:t>
            </a:r>
            <a:r>
              <a:rPr lang="en" sz="1600" smtClean="0">
                <a:latin typeface="Palatino Linotype" pitchFamily="18" charset="0"/>
              </a:rPr>
              <a:t>, most often </a:t>
            </a:r>
            <a:r>
              <a:rPr lang="en" sz="1600">
                <a:latin typeface="Palatino Linotype" pitchFamily="18" charset="0"/>
              </a:rPr>
              <a:t>Escherichia coli</a:t>
            </a:r>
          </a:p>
          <a:p>
            <a:pPr marL="285750" indent="-285750">
              <a:lnSpc>
                <a:spcPct val="150000"/>
              </a:lnSpc>
              <a:buFont typeface="Arial" pitchFamily="34" charset="0"/>
              <a:buChar char="•"/>
            </a:pPr>
            <a:r>
              <a:rPr lang="en" sz="1600" dirty="0" smtClean="0">
                <a:latin typeface="Palatino Linotype" pitchFamily="18" charset="0"/>
              </a:rPr>
              <a:t>Rarely, </a:t>
            </a:r>
            <a:r>
              <a:rPr lang="en" sz="1600" smtClean="0">
                <a:latin typeface="Palatino Linotype" pitchFamily="18" charset="0"/>
              </a:rPr>
              <a:t>anaerobes </a:t>
            </a:r>
            <a:r>
              <a:rPr lang="en" sz="1600">
                <a:latin typeface="Palatino Linotype" pitchFamily="18" charset="0"/>
              </a:rPr>
              <a:t>and microaerophilic organisms </a:t>
            </a:r>
            <a:r>
              <a:rPr lang="en" sz="1600" dirty="0" smtClean="0">
                <a:latin typeface="Palatino Linotype" pitchFamily="18" charset="0"/>
              </a:rPr>
              <a:t>(then </a:t>
            </a:r>
            <a:r>
              <a:rPr lang="en" sz="1600" smtClean="0">
                <a:latin typeface="Palatino Linotype" pitchFamily="18" charset="0"/>
              </a:rPr>
              <a:t>one should </a:t>
            </a:r>
            <a:r>
              <a:rPr lang="en" sz="1600">
                <a:latin typeface="Palatino Linotype" pitchFamily="18" charset="0"/>
              </a:rPr>
              <a:t>suspect secondary </a:t>
            </a:r>
            <a:r>
              <a:rPr lang="en" sz="1600" smtClean="0">
                <a:latin typeface="Palatino Linotype" pitchFamily="18" charset="0"/>
              </a:rPr>
              <a:t>peritonitis </a:t>
            </a:r>
            <a:r>
              <a:rPr lang="en" sz="1600" dirty="0" smtClean="0">
                <a:latin typeface="Palatino Linotype" pitchFamily="18" charset="0"/>
              </a:rPr>
              <a:t>- </a:t>
            </a:r>
            <a:r>
              <a:rPr lang="en" sz="1600" smtClean="0">
                <a:latin typeface="Palatino Linotype" pitchFamily="18" charset="0"/>
              </a:rPr>
              <a:t>perforation </a:t>
            </a:r>
            <a:r>
              <a:rPr lang="en" sz="1600">
                <a:latin typeface="Palatino Linotype" pitchFamily="18" charset="0"/>
              </a:rPr>
              <a:t>or abscess </a:t>
            </a:r>
            <a:r>
              <a:rPr lang="en" sz="1600" smtClean="0">
                <a:latin typeface="Palatino Linotype" pitchFamily="18" charset="0"/>
              </a:rPr>
              <a:t>)</a:t>
            </a:r>
            <a:endParaRPr lang="en-US" sz="1600" b="1" dirty="0">
              <a:latin typeface="Palatino Linotype" pitchFamily="18" charset="0"/>
            </a:endParaRPr>
          </a:p>
          <a:p>
            <a:r>
              <a:rPr lang="en" sz="1600" b="1" smtClean="0">
                <a:solidFill>
                  <a:srgbClr val="FF6699"/>
                </a:solidFill>
                <a:latin typeface="Palatino Linotype" pitchFamily="18" charset="0"/>
              </a:rPr>
              <a:t>PATHOGENESIS</a:t>
            </a:r>
            <a:endParaRPr lang="x-none" sz="1600" dirty="0">
              <a:latin typeface="Palatino Linotype" pitchFamily="18" charset="0"/>
            </a:endParaRPr>
          </a:p>
          <a:p>
            <a:pPr>
              <a:lnSpc>
                <a:spcPct val="150000"/>
              </a:lnSpc>
            </a:pPr>
            <a:r>
              <a:rPr lang="en" sz="1600" dirty="0" smtClean="0">
                <a:latin typeface="Palatino Linotype" pitchFamily="18" charset="0"/>
              </a:rPr>
              <a:t>The GIT is the most common source of infection</a:t>
            </a:r>
          </a:p>
          <a:p>
            <a:pPr>
              <a:lnSpc>
                <a:spcPct val="150000"/>
              </a:lnSpc>
            </a:pPr>
            <a:r>
              <a:rPr lang="en" sz="1600" dirty="0" err="1" smtClean="0">
                <a:latin typeface="Palatino Linotype" pitchFamily="18" charset="0"/>
              </a:rPr>
              <a:t>The pathogenesis </a:t>
            </a:r>
            <a:r>
              <a:rPr lang="en" sz="1600" dirty="0" smtClean="0">
                <a:latin typeface="Palatino Linotype" pitchFamily="18" charset="0"/>
              </a:rPr>
              <a:t>of SBP is not fully understood, three main stages are accepted:</a:t>
            </a:r>
          </a:p>
          <a:p>
            <a:pPr marL="342900" indent="-342900">
              <a:lnSpc>
                <a:spcPct val="150000"/>
              </a:lnSpc>
              <a:buAutoNum type="arabicPeriod"/>
            </a:pPr>
            <a:r>
              <a:rPr lang="en" sz="1600" dirty="0" smtClean="0">
                <a:latin typeface="Palatino Linotype" pitchFamily="18" charset="0"/>
              </a:rPr>
              <a:t>Transfer of bacteria </a:t>
            </a:r>
            <a:r>
              <a:rPr lang="en" sz="1600" smtClean="0">
                <a:latin typeface="Palatino Linotype" pitchFamily="18" charset="0"/>
              </a:rPr>
              <a:t>from the intestinal </a:t>
            </a:r>
            <a:r>
              <a:rPr lang="en" sz="1600" dirty="0" smtClean="0">
                <a:latin typeface="Palatino Linotype" pitchFamily="18" charset="0"/>
              </a:rPr>
              <a:t>lumen to the mesenteric lymph nodes and then to the systemic bloodstream</a:t>
            </a:r>
            <a:endParaRPr lang="x-none" sz="1600" dirty="0" smtClean="0">
              <a:latin typeface="Palatino Linotype" pitchFamily="18" charset="0"/>
            </a:endParaRPr>
          </a:p>
          <a:p>
            <a:pPr marL="342900" indent="-342900">
              <a:lnSpc>
                <a:spcPct val="150000"/>
              </a:lnSpc>
              <a:buAutoNum type="arabicPeriod"/>
            </a:pPr>
            <a:r>
              <a:rPr lang="en" sz="1600" dirty="0" smtClean="0">
                <a:latin typeface="Palatino Linotype" pitchFamily="18" charset="0"/>
              </a:rPr>
              <a:t>Decreased </a:t>
            </a:r>
            <a:r>
              <a:rPr lang="en" sz="1600" dirty="0" err="1" smtClean="0">
                <a:latin typeface="Palatino Linotype" pitchFamily="18" charset="0"/>
              </a:rPr>
              <a:t>phagocytic </a:t>
            </a:r>
            <a:r>
              <a:rPr lang="en" sz="1600" dirty="0" smtClean="0">
                <a:latin typeface="Palatino Linotype" pitchFamily="18" charset="0"/>
              </a:rPr>
              <a:t>activity of the RES, the composition that removes bacteria from the bloodstream, probably due to the existence of </a:t>
            </a:r>
            <a:r>
              <a:rPr lang="en" sz="1600" smtClean="0">
                <a:latin typeface="Palatino Linotype" pitchFamily="18" charset="0"/>
              </a:rPr>
              <a:t>intrahepatic </a:t>
            </a:r>
            <a:r>
              <a:rPr lang="en" sz="1600" dirty="0" err="1" smtClean="0">
                <a:latin typeface="Palatino Linotype" pitchFamily="18" charset="0"/>
              </a:rPr>
              <a:t>vascular </a:t>
            </a:r>
            <a:r>
              <a:rPr lang="en" sz="1600" dirty="0" smtClean="0">
                <a:latin typeface="Palatino Linotype" pitchFamily="18" charset="0"/>
              </a:rPr>
              <a:t>shunts </a:t>
            </a:r>
            <a:r>
              <a:rPr lang="en" sz="1600" dirty="0" err="1" smtClean="0">
                <a:latin typeface="Palatino Linotype" pitchFamily="18" charset="0"/>
              </a:rPr>
              <a:t>due </a:t>
            </a:r>
            <a:r>
              <a:rPr lang="en" sz="1600" dirty="0" smtClean="0">
                <a:latin typeface="Palatino Linotype" pitchFamily="18" charset="0"/>
              </a:rPr>
              <a:t>to which the blood avoids </a:t>
            </a:r>
            <a:r>
              <a:rPr lang="en" sz="1600" dirty="0" err="1" smtClean="0">
                <a:latin typeface="Palatino Linotype" pitchFamily="18" charset="0"/>
              </a:rPr>
              <a:t>the phagocytic </a:t>
            </a:r>
            <a:r>
              <a:rPr lang="en" sz="1600" dirty="0" smtClean="0">
                <a:latin typeface="Palatino Linotype" pitchFamily="18" charset="0"/>
              </a:rPr>
              <a:t>action of the cells of the RES located in </a:t>
            </a:r>
            <a:r>
              <a:rPr lang="en" sz="1600" dirty="0" err="1" smtClean="0">
                <a:latin typeface="Palatino Linotype" pitchFamily="18" charset="0"/>
              </a:rPr>
              <a:t>the sinusoids </a:t>
            </a:r>
            <a:r>
              <a:rPr lang="en" sz="1600" dirty="0" smtClean="0">
                <a:latin typeface="Palatino Linotype" pitchFamily="18" charset="0"/>
              </a:rPr>
              <a:t>)</a:t>
            </a:r>
          </a:p>
          <a:p>
            <a:pPr marL="342900" indent="-342900">
              <a:lnSpc>
                <a:spcPct val="150000"/>
              </a:lnSpc>
              <a:buAutoNum type="arabicPeriod"/>
            </a:pPr>
            <a:r>
              <a:rPr lang="en" sz="1600" dirty="0" smtClean="0">
                <a:latin typeface="Palatino Linotype" pitchFamily="18" charset="0"/>
              </a:rPr>
              <a:t>Insufficient </a:t>
            </a:r>
            <a:r>
              <a:rPr lang="en" sz="1600" smtClean="0">
                <a:latin typeface="Palatino Linotype" pitchFamily="18" charset="0"/>
              </a:rPr>
              <a:t>bactericidal </a:t>
            </a:r>
            <a:r>
              <a:rPr lang="en" sz="1600" dirty="0" smtClean="0">
                <a:latin typeface="Palatino Linotype" pitchFamily="18" charset="0"/>
              </a:rPr>
              <a:t>activity of </a:t>
            </a:r>
            <a:r>
              <a:rPr lang="en" sz="1600" smtClean="0">
                <a:latin typeface="Palatino Linotype" pitchFamily="18" charset="0"/>
              </a:rPr>
              <a:t>ascites </a:t>
            </a:r>
            <a:r>
              <a:rPr lang="en" sz="1600" dirty="0" smtClean="0">
                <a:latin typeface="Palatino Linotype" pitchFamily="18" charset="0"/>
              </a:rPr>
              <a:t>( </a:t>
            </a:r>
            <a:r>
              <a:rPr lang="en" sz="1600" smtClean="0">
                <a:latin typeface="Palatino Linotype" pitchFamily="18" charset="0"/>
              </a:rPr>
              <a:t>reduced </a:t>
            </a:r>
            <a:r>
              <a:rPr lang="en" sz="1600" dirty="0" smtClean="0">
                <a:latin typeface="Palatino Linotype" pitchFamily="18" charset="0"/>
              </a:rPr>
              <a:t>opsonization)</a:t>
            </a:r>
            <a:endParaRPr lang="x-none" sz="1600" dirty="0" smtClean="0">
              <a:latin typeface="Palatino Linotype" pitchFamily="18" charset="0"/>
            </a:endParaRPr>
          </a:p>
          <a:p>
            <a:pPr marL="342900" indent="-342900">
              <a:buAutoNum type="arabicPeriod"/>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SPONTANEOUS BACTERIAL PERITONITIS</a:t>
            </a:r>
          </a:p>
        </p:txBody>
      </p:sp>
    </p:spTree>
    <p:extLst>
      <p:ext uri="{BB962C8B-B14F-4D97-AF65-F5344CB8AC3E}">
        <p14:creationId xmlns:p14="http://schemas.microsoft.com/office/powerpoint/2010/main" xmlns="" val="9416605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83242"/>
            <a:ext cx="9131301" cy="5924699"/>
          </a:xfrm>
          <a:prstGeom prst="rect">
            <a:avLst/>
          </a:prstGeom>
          <a:noFill/>
        </p:spPr>
        <p:txBody>
          <a:bodyPr wrap="square" rtlCol="0">
            <a:spAutoFit/>
          </a:bodyPr>
          <a:lstStyle/>
          <a:p>
            <a:r>
              <a:rPr lang="en" sz="1600" b="1" smtClean="0">
                <a:latin typeface="Palatino Linotype" pitchFamily="18" charset="0"/>
              </a:rPr>
              <a:t>Clinical </a:t>
            </a:r>
            <a:r>
              <a:rPr lang="en" sz="1600" b="1" dirty="0" smtClean="0">
                <a:latin typeface="Palatino Linotype" pitchFamily="18" charset="0"/>
              </a:rPr>
              <a:t>characteristics:</a:t>
            </a:r>
            <a:endParaRPr lang="x-none" sz="1600" dirty="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And </a:t>
            </a:r>
            <a:r>
              <a:rPr lang="en" sz="1600" smtClean="0">
                <a:latin typeface="Palatino Linotype" pitchFamily="18" charset="0"/>
              </a:rPr>
              <a:t>symptomatic </a:t>
            </a:r>
            <a:r>
              <a:rPr lang="en" sz="1600" dirty="0" smtClean="0">
                <a:latin typeface="Palatino Linotype" pitchFamily="18" charset="0"/>
              </a:rPr>
              <a:t>in 1/3</a:t>
            </a:r>
            <a:endParaRPr lang="x-none" sz="1600"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Temperature </a:t>
            </a:r>
            <a:r>
              <a:rPr lang="en" sz="1600" dirty="0" smtClean="0">
                <a:latin typeface="Palatino Linotype" pitchFamily="18" charset="0"/>
              </a:rPr>
              <a:t>(common, sometimes the only sign of illness)</a:t>
            </a:r>
          </a:p>
          <a:p>
            <a:pPr marL="285750" indent="-285750">
              <a:lnSpc>
                <a:spcPct val="150000"/>
              </a:lnSpc>
              <a:buFont typeface="Wingdings" pitchFamily="2" charset="2"/>
              <a:buChar char="§"/>
            </a:pPr>
            <a:r>
              <a:rPr lang="en" sz="1600" dirty="0" smtClean="0">
                <a:latin typeface="Palatino Linotype" pitchFamily="18" charset="0"/>
              </a:rPr>
              <a:t>Abdominal pains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Hepatic</a:t>
            </a:r>
            <a:r>
              <a:rPr lang="en" sz="1600" dirty="0" smtClean="0">
                <a:latin typeface="Palatino Linotype" pitchFamily="18" charset="0"/>
              </a:rPr>
              <a:t> </a:t>
            </a:r>
            <a:r>
              <a:rPr lang="en" sz="1600" dirty="0" err="1" smtClean="0">
                <a:latin typeface="Palatino Linotype" pitchFamily="18" charset="0"/>
              </a:rPr>
              <a:t>encephalopathy</a:t>
            </a:r>
            <a:endParaRPr lang="x-none" sz="1600"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Deterioration </a:t>
            </a:r>
            <a:r>
              <a:rPr lang="en" sz="1600" dirty="0" smtClean="0">
                <a:latin typeface="Palatino Linotype" pitchFamily="18" charset="0"/>
              </a:rPr>
              <a:t>of renal function</a:t>
            </a:r>
          </a:p>
          <a:p>
            <a:pPr marL="285750" indent="-285750">
              <a:lnSpc>
                <a:spcPct val="150000"/>
              </a:lnSpc>
              <a:buFont typeface="Wingdings" pitchFamily="2" charset="2"/>
              <a:buChar char="§"/>
            </a:pPr>
            <a:r>
              <a:rPr lang="en" sz="1600" smtClean="0">
                <a:latin typeface="Palatino Linotype" pitchFamily="18" charset="0"/>
              </a:rPr>
              <a:t>Septic shock</a:t>
            </a:r>
            <a:endParaRPr lang="sr-Cyrl-RS" sz="1600" dirty="0" smtClean="0">
              <a:latin typeface="Palatino Linotype" pitchFamily="18" charset="0"/>
            </a:endParaRPr>
          </a:p>
          <a:p>
            <a:pPr marL="285750" indent="-285750">
              <a:lnSpc>
                <a:spcPct val="150000"/>
              </a:lnSpc>
            </a:pPr>
            <a:r>
              <a:rPr lang="en" sz="1600" b="1" dirty="0" smtClean="0">
                <a:latin typeface="Palatino Linotype" pitchFamily="18" charset="0"/>
              </a:rPr>
              <a:t>Diagnosis:</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Diagnostic paracentesis is the "gold standard"</a:t>
            </a:r>
          </a:p>
          <a:p>
            <a:pPr marL="285750" indent="-285750">
              <a:lnSpc>
                <a:spcPct val="150000"/>
              </a:lnSpc>
              <a:buFont typeface="Wingdings" pitchFamily="2" charset="2"/>
              <a:buChar char="§"/>
            </a:pPr>
            <a:r>
              <a:rPr lang="en" sz="1600" dirty="0" smtClean="0">
                <a:latin typeface="Palatino Linotype" pitchFamily="18" charset="0"/>
              </a:rPr>
              <a:t>Perform paracentesis before starting AB therapy</a:t>
            </a:r>
          </a:p>
          <a:p>
            <a:pPr marL="285750" indent="-285750">
              <a:lnSpc>
                <a:spcPct val="150000"/>
              </a:lnSpc>
              <a:buFont typeface="Wingdings" pitchFamily="2" charset="2"/>
              <a:buChar char="§"/>
            </a:pPr>
            <a:r>
              <a:rPr lang="en" sz="1600" dirty="0" smtClean="0">
                <a:latin typeface="Palatino Linotype" pitchFamily="18" charset="0"/>
              </a:rPr>
              <a:t>In 20% false negative results</a:t>
            </a:r>
          </a:p>
          <a:p>
            <a:pPr marL="285750" indent="-285750">
              <a:lnSpc>
                <a:spcPct val="150000"/>
              </a:lnSpc>
            </a:pPr>
            <a:r>
              <a:rPr lang="en" sz="1600" dirty="0" smtClean="0">
                <a:latin typeface="Palatino Linotype" pitchFamily="18" charset="0"/>
              </a:rPr>
              <a:t>Microbiological findings: the </a:t>
            </a:r>
            <a:r>
              <a:rPr lang="en" sz="1600" smtClean="0">
                <a:latin typeface="Palatino Linotype" pitchFamily="18" charset="0"/>
              </a:rPr>
              <a:t>presence of a </a:t>
            </a:r>
            <a:r>
              <a:rPr lang="en" sz="1600" dirty="0" err="1" smtClean="0">
                <a:latin typeface="Palatino Linotype" pitchFamily="18" charset="0"/>
              </a:rPr>
              <a:t>polymorphonuclear leukocyte </a:t>
            </a:r>
            <a:r>
              <a:rPr lang="en" sz="1600" dirty="0" smtClean="0">
                <a:latin typeface="Palatino Linotype" pitchFamily="18" charset="0"/>
              </a:rPr>
              <a:t>count above 250/mm3, the concentration of bacteria in </a:t>
            </a:r>
            <a:r>
              <a:rPr lang="en" sz="1600" dirty="0" err="1" smtClean="0">
                <a:latin typeface="Palatino Linotype" pitchFamily="18" charset="0"/>
              </a:rPr>
              <a:t>ascites </a:t>
            </a:r>
            <a:r>
              <a:rPr lang="en" sz="1600" dirty="0" smtClean="0">
                <a:latin typeface="Palatino Linotype" pitchFamily="18" charset="0"/>
              </a:rPr>
              <a:t>is usually very low (1 microorganism per milliliter or </a:t>
            </a:r>
            <a:r>
              <a:rPr lang="en" sz="1600" smtClean="0">
                <a:latin typeface="Palatino Linotype" pitchFamily="18" charset="0"/>
              </a:rPr>
              <a:t>less).</a:t>
            </a:r>
            <a:endParaRPr lang="x-none" sz="1600" dirty="0" smtClean="0">
              <a:latin typeface="Palatino Linotype" pitchFamily="18" charset="0"/>
            </a:endParaRPr>
          </a:p>
          <a:p>
            <a:pPr marL="285750" indent="-285750">
              <a:lnSpc>
                <a:spcPct val="150000"/>
              </a:lnSpc>
              <a:buFont typeface="Wingdings" pitchFamily="2" charset="2"/>
              <a:buChar char="§"/>
            </a:pPr>
            <a:endParaRPr lang="x-none" sz="1600" dirty="0" smtClean="0">
              <a:latin typeface="Palatino Linotype" pitchFamily="18" charset="0"/>
            </a:endParaRPr>
          </a:p>
          <a:p>
            <a:pPr marL="285750" indent="-285750">
              <a:lnSpc>
                <a:spcPct val="150000"/>
              </a:lnSpc>
              <a:buFont typeface="Wingdings" pitchFamily="2" charset="2"/>
              <a:buChar char="§"/>
            </a:pP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SPONTANEOUS BACTERIAL PERITONITIS</a:t>
            </a:r>
          </a:p>
        </p:txBody>
      </p:sp>
    </p:spTree>
    <p:extLst>
      <p:ext uri="{BB962C8B-B14F-4D97-AF65-F5344CB8AC3E}">
        <p14:creationId xmlns:p14="http://schemas.microsoft.com/office/powerpoint/2010/main" xmlns="" val="5314858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8229600" cy="4525963"/>
          </a:xfrm>
        </p:spPr>
        <p:txBody>
          <a:bodyPr>
            <a:normAutofit fontScale="92500" lnSpcReduction="10000"/>
          </a:bodyPr>
          <a:lstStyle/>
          <a:p>
            <a:r>
              <a:rPr lang="en" sz="1700" b="1" dirty="0" smtClean="0">
                <a:latin typeface="Palatino Linotype" pitchFamily="18" charset="0"/>
              </a:rPr>
              <a:t>Differential diagnosis of bacterial peritonitis:</a:t>
            </a:r>
          </a:p>
          <a:p>
            <a:pPr>
              <a:buNone/>
            </a:pPr>
            <a:r>
              <a:rPr lang="en" sz="1700" b="1" dirty="0" smtClean="0">
                <a:latin typeface="Palatino Linotype" pitchFamily="18" charset="0"/>
              </a:rPr>
              <a:t>Leukocytes-neutrophils Culture</a:t>
            </a:r>
          </a:p>
          <a:p>
            <a:r>
              <a:rPr lang="en" sz="1700" b="1" dirty="0" smtClean="0">
                <a:latin typeface="Palatino Linotype" pitchFamily="18" charset="0"/>
              </a:rPr>
              <a:t>SBP 250 one microorganism</a:t>
            </a:r>
          </a:p>
          <a:p>
            <a:r>
              <a:rPr lang="en" sz="1700" b="1" dirty="0" smtClean="0">
                <a:latin typeface="Palatino Linotype" pitchFamily="18" charset="0"/>
              </a:rPr>
              <a:t>MNNA 250 negative</a:t>
            </a:r>
          </a:p>
          <a:p>
            <a:r>
              <a:rPr lang="en" sz="1700" b="1" dirty="0" smtClean="0">
                <a:latin typeface="Palatino Linotype" pitchFamily="18" charset="0"/>
              </a:rPr>
              <a:t>MNNBA normal number one microorganism</a:t>
            </a:r>
          </a:p>
          <a:p>
            <a:r>
              <a:rPr lang="en" sz="1700" b="1" dirty="0" smtClean="0">
                <a:latin typeface="Palatino Linotype" pitchFamily="18" charset="0"/>
              </a:rPr>
              <a:t>PBA normal number of more microorganisms</a:t>
            </a:r>
          </a:p>
          <a:p>
            <a:r>
              <a:rPr lang="en" sz="1700" b="1" dirty="0" smtClean="0">
                <a:latin typeface="Palatino Linotype" pitchFamily="18" charset="0"/>
              </a:rPr>
              <a:t>Sec BP 250 more microorganisms</a:t>
            </a:r>
          </a:p>
          <a:p>
            <a:endParaRPr lang="sr-Cyrl-RS" sz="1700" b="1" dirty="0" smtClean="0">
              <a:latin typeface="Palatino Linotype" pitchFamily="18" charset="0"/>
            </a:endParaRPr>
          </a:p>
          <a:p>
            <a:r>
              <a:rPr lang="en" sz="1700" b="1" smtClean="0">
                <a:latin typeface="Palatino Linotype" pitchFamily="18" charset="0"/>
              </a:rPr>
              <a:t>THERAPY</a:t>
            </a:r>
          </a:p>
          <a:p>
            <a:pPr marL="285750" indent="-285750">
              <a:lnSpc>
                <a:spcPct val="150000"/>
              </a:lnSpc>
              <a:buFont typeface="Wingdings" pitchFamily="2" charset="2"/>
              <a:buChar char="§"/>
            </a:pPr>
            <a:r>
              <a:rPr lang="en" sz="1700" smtClean="0">
                <a:latin typeface="Palatino Linotype" pitchFamily="18" charset="0"/>
              </a:rPr>
              <a:t>Antibiotic therapy is started whenever the number of polymorphonuclear leukocytes is above 250/mm3</a:t>
            </a:r>
          </a:p>
          <a:p>
            <a:pPr marL="285750" indent="-285750">
              <a:lnSpc>
                <a:spcPct val="150000"/>
              </a:lnSpc>
              <a:buFont typeface="Wingdings" pitchFamily="2" charset="2"/>
              <a:buChar char="§"/>
            </a:pPr>
            <a:r>
              <a:rPr lang="en" sz="1700" smtClean="0">
                <a:latin typeface="Palatino Linotype" pitchFamily="18" charset="0"/>
              </a:rPr>
              <a:t>Third-generation cephalosporins, </a:t>
            </a:r>
            <a:r>
              <a:rPr lang="en" sz="1700" dirty="0" smtClean="0">
                <a:latin typeface="Palatino Linotype" pitchFamily="18" charset="0"/>
              </a:rPr>
              <a:t>a combination of amoxicillin and clavulonic acid</a:t>
            </a:r>
            <a:endParaRPr lang="x-none" sz="1700" smtClean="0">
              <a:latin typeface="Palatino Linotype" pitchFamily="18" charset="0"/>
            </a:endParaRPr>
          </a:p>
          <a:p>
            <a:pPr marL="285750" indent="-285750">
              <a:lnSpc>
                <a:spcPct val="150000"/>
              </a:lnSpc>
              <a:buFont typeface="Wingdings" pitchFamily="2" charset="2"/>
              <a:buChar char="§"/>
            </a:pPr>
            <a:r>
              <a:rPr lang="en" sz="1700" smtClean="0">
                <a:latin typeface="Palatino Linotype" pitchFamily="18" charset="0"/>
              </a:rPr>
              <a:t>Antibiotics in combination with plasma expanders, albumins, 1.5 grams per kilogram of body weight</a:t>
            </a:r>
          </a:p>
          <a:p>
            <a:endParaRPr lang="en-US" dirty="0"/>
          </a:p>
        </p:txBody>
      </p:sp>
      <p:sp>
        <p:nvSpPr>
          <p:cNvPr id="4" name="Rectangle 2"/>
          <p:cNvSpPr txBox="1">
            <a:spLocks noGrp="1" noChangeArrowheads="1"/>
          </p:cNvSpPr>
          <p:nvPr>
            <p:ph type="title"/>
          </p:nvPr>
        </p:nvSpPr>
        <p:spPr>
          <a:xfrm>
            <a:off x="0" y="0"/>
            <a:ext cx="9144000" cy="762000"/>
          </a:xfrm>
          <a:prstGeom prst="rect">
            <a:avLst/>
          </a:prstGeom>
          <a:solidFill>
            <a:schemeClr val="bg1"/>
          </a:solidFill>
        </p:spPr>
        <p:txBody>
          <a:bodyPr/>
          <a:lstStyle/>
          <a:p>
            <a:pPr lvl="0" algn="ctr">
              <a:spcBef>
                <a:spcPct val="0"/>
              </a:spcBef>
            </a:pPr>
            <a:r>
              <a:rPr lang="en" sz="2000" b="1" dirty="0" smtClean="0">
                <a:latin typeface="Palatino Linotype" pitchFamily="18" charset="0"/>
              </a:rPr>
              <a:t>SPONTANEOUS BACTERIAL PERITONITIS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317004"/>
            <a:ext cx="9131300" cy="6247864"/>
          </a:xfrm>
          <a:prstGeom prst="rect">
            <a:avLst/>
          </a:prstGeom>
          <a:noFill/>
        </p:spPr>
        <p:txBody>
          <a:bodyPr wrap="square" rtlCol="0">
            <a:spAutoFit/>
          </a:bodyPr>
          <a:lstStyle/>
          <a:p>
            <a:r>
              <a:rPr lang="en" sz="1600" b="1" smtClean="0">
                <a:latin typeface="Palatino Linotype" pitchFamily="18" charset="0"/>
              </a:rPr>
              <a:t>PROPHYLAXIS </a:t>
            </a:r>
            <a:r>
              <a:rPr lang="en" sz="1600" b="1" dirty="0" smtClean="0">
                <a:latin typeface="Palatino Linotype" pitchFamily="18" charset="0"/>
              </a:rPr>
              <a:t>(antibiotic therapy)</a:t>
            </a:r>
            <a:endParaRPr lang="x-none" sz="1600" b="1" dirty="0" smtClean="0">
              <a:latin typeface="Palatino Linotype" pitchFamily="18" charset="0"/>
            </a:endParaRPr>
          </a:p>
          <a:p>
            <a:pPr>
              <a:lnSpc>
                <a:spcPct val="150000"/>
              </a:lnSpc>
            </a:pPr>
            <a:r>
              <a:rPr lang="en" sz="1600" smtClean="0">
                <a:latin typeface="Palatino Linotype" pitchFamily="18" charset="0"/>
              </a:rPr>
              <a:t>Conditions </a:t>
            </a:r>
            <a:r>
              <a:rPr lang="en" sz="1600" dirty="0" smtClean="0">
                <a:latin typeface="Palatino Linotype" pitchFamily="18" charset="0"/>
              </a:rPr>
              <a:t>with increased risk for SBP:</a:t>
            </a:r>
          </a:p>
          <a:p>
            <a:pPr marL="285750" indent="-285750">
              <a:lnSpc>
                <a:spcPct val="150000"/>
              </a:lnSpc>
              <a:buFont typeface="Wingdings" pitchFamily="2" charset="2"/>
              <a:buChar char="§"/>
            </a:pPr>
            <a:r>
              <a:rPr lang="en" sz="1600" dirty="0" smtClean="0">
                <a:latin typeface="Palatino Linotype" pitchFamily="18" charset="0"/>
              </a:rPr>
              <a:t>Gastrointestinal bleeding</a:t>
            </a:r>
          </a:p>
          <a:p>
            <a:pPr marL="285750" indent="-285750">
              <a:lnSpc>
                <a:spcPct val="150000"/>
              </a:lnSpc>
              <a:buFont typeface="Wingdings" pitchFamily="2" charset="2"/>
              <a:buChar char="§"/>
            </a:pPr>
            <a:r>
              <a:rPr lang="en" sz="1600" dirty="0" smtClean="0">
                <a:latin typeface="Palatino Linotype" pitchFamily="18" charset="0"/>
              </a:rPr>
              <a:t>Low protein concentration in </a:t>
            </a:r>
            <a:r>
              <a:rPr lang="en" sz="1600" dirty="0" err="1" smtClean="0">
                <a:latin typeface="Palatino Linotype" pitchFamily="18" charset="0"/>
              </a:rPr>
              <a:t>ascites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Advanced liver disease-high serum </a:t>
            </a:r>
            <a:r>
              <a:rPr lang="en" sz="1600" dirty="0" err="1" smtClean="0">
                <a:latin typeface="Palatino Linotype" pitchFamily="18" charset="0"/>
              </a:rPr>
              <a:t>bilirubin and/or prolonged prothrombin </a:t>
            </a:r>
            <a:r>
              <a:rPr lang="en" sz="1600" dirty="0" smtClean="0">
                <a:latin typeface="Palatino Linotype" pitchFamily="18" charset="0"/>
              </a:rPr>
              <a:t>time</a:t>
            </a:r>
          </a:p>
          <a:p>
            <a:pPr marL="285750" indent="-285750">
              <a:lnSpc>
                <a:spcPct val="150000"/>
              </a:lnSpc>
              <a:buFont typeface="Wingdings" pitchFamily="2" charset="2"/>
              <a:buChar char="§"/>
            </a:pPr>
            <a:r>
              <a:rPr lang="en" sz="1600" dirty="0" smtClean="0">
                <a:latin typeface="Palatino Linotype" pitchFamily="18" charset="0"/>
              </a:rPr>
              <a:t>Previous </a:t>
            </a:r>
            <a:r>
              <a:rPr lang="en" sz="1600" smtClean="0">
                <a:latin typeface="Palatino Linotype" pitchFamily="18" charset="0"/>
              </a:rPr>
              <a:t>episodes of SBP</a:t>
            </a:r>
            <a:endParaRPr lang="x-none" sz="1600" dirty="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And </a:t>
            </a:r>
            <a:r>
              <a:rPr lang="en" sz="1600" smtClean="0">
                <a:latin typeface="Palatino Linotype" pitchFamily="18" charset="0"/>
              </a:rPr>
              <a:t>antibiotics </a:t>
            </a:r>
            <a:r>
              <a:rPr lang="en" sz="1600" dirty="0" smtClean="0">
                <a:latin typeface="Palatino Linotype" pitchFamily="18" charset="0"/>
              </a:rPr>
              <a:t>_</a:t>
            </a:r>
            <a:r>
              <a:rPr lang="en" sz="1600" smtClean="0">
                <a:latin typeface="Palatino Linotype" pitchFamily="18" charset="0"/>
              </a:rPr>
              <a:t> </a:t>
            </a:r>
            <a:r>
              <a:rPr lang="en" sz="1600" dirty="0" smtClean="0">
                <a:latin typeface="Palatino Linotype" pitchFamily="18" charset="0"/>
              </a:rPr>
              <a:t>which selectively </a:t>
            </a:r>
            <a:r>
              <a:rPr lang="en" sz="1600" dirty="0" err="1" smtClean="0">
                <a:latin typeface="Palatino Linotype" pitchFamily="18" charset="0"/>
              </a:rPr>
              <a:t>decontaminate </a:t>
            </a:r>
            <a:r>
              <a:rPr lang="en" sz="1600" dirty="0" smtClean="0">
                <a:latin typeface="Palatino Linotype" pitchFamily="18" charset="0"/>
              </a:rPr>
              <a:t>the digestive tract, while removing aerobic gram-negative bacteria, without affecting aerobic gram-positive bacteria </a:t>
            </a:r>
            <a:r>
              <a:rPr lang="en" sz="1600" smtClean="0">
                <a:latin typeface="Palatino Linotype" pitchFamily="18" charset="0"/>
              </a:rPr>
              <a:t>and anaerobes </a:t>
            </a:r>
            <a:r>
              <a:rPr lang="en" sz="1600" dirty="0" smtClean="0">
                <a:latin typeface="Palatino Linotype" pitchFamily="18" charset="0"/>
              </a:rPr>
              <a:t>(norfloxacin, trimethoprim-sulfamethoxazole).</a:t>
            </a:r>
            <a:endParaRPr lang="x-none" sz="1600" dirty="0" smtClean="0">
              <a:latin typeface="Palatino Linotype" pitchFamily="18" charset="0"/>
            </a:endParaRPr>
          </a:p>
          <a:p>
            <a:pPr>
              <a:lnSpc>
                <a:spcPct val="150000"/>
              </a:lnSpc>
            </a:pPr>
            <a:r>
              <a:rPr lang="en" sz="1600" b="1">
                <a:latin typeface="Palatino Linotype" pitchFamily="18" charset="0"/>
              </a:rPr>
              <a:t>GIT Bleeding:</a:t>
            </a:r>
          </a:p>
          <a:p>
            <a:pPr marL="285750" indent="-285750">
              <a:lnSpc>
                <a:spcPct val="150000"/>
              </a:lnSpc>
              <a:buFont typeface="Wingdings" pitchFamily="2" charset="2"/>
              <a:buChar char="§"/>
            </a:pPr>
            <a:r>
              <a:rPr lang="en" sz="1600">
                <a:latin typeface="Palatino Linotype" pitchFamily="18" charset="0"/>
              </a:rPr>
              <a:t>Parenteral antibiotics, ofloxacin or a combination of ciprofloxacin and amoxicillin-clavulonic acid</a:t>
            </a:r>
          </a:p>
          <a:p>
            <a:pPr>
              <a:lnSpc>
                <a:spcPct val="150000"/>
              </a:lnSpc>
            </a:pPr>
            <a:r>
              <a:rPr lang="en" sz="1600" b="1" smtClean="0">
                <a:latin typeface="Palatino Linotype" pitchFamily="18" charset="0"/>
              </a:rPr>
              <a:t>Low </a:t>
            </a:r>
            <a:r>
              <a:rPr lang="en" sz="1600" b="1">
                <a:latin typeface="Palatino Linotype" pitchFamily="18" charset="0"/>
              </a:rPr>
              <a:t>proteins in ascites </a:t>
            </a:r>
            <a:r>
              <a:rPr lang="en" sz="1600">
                <a:latin typeface="Palatino Linotype" pitchFamily="18" charset="0"/>
              </a:rPr>
              <a:t>(lower than 10-15 g/l) primary prophylaxis:</a:t>
            </a:r>
          </a:p>
          <a:p>
            <a:pPr marL="285750" indent="-285750">
              <a:lnSpc>
                <a:spcPct val="150000"/>
              </a:lnSpc>
              <a:buFont typeface="Wingdings" pitchFamily="2" charset="2"/>
              <a:buChar char="§"/>
            </a:pPr>
            <a:r>
              <a:rPr lang="en" sz="1600">
                <a:latin typeface="Palatino Linotype" pitchFamily="18" charset="0"/>
              </a:rPr>
              <a:t>Norfloxacin, ciprofloxacin or trimethoprim-sulfamethoxazole</a:t>
            </a:r>
          </a:p>
          <a:p>
            <a:pPr>
              <a:lnSpc>
                <a:spcPct val="150000"/>
              </a:lnSpc>
            </a:pPr>
            <a:r>
              <a:rPr lang="en" sz="1600" b="1" smtClean="0">
                <a:latin typeface="Palatino Linotype" pitchFamily="18" charset="0"/>
              </a:rPr>
              <a:t>To </a:t>
            </a:r>
            <a:r>
              <a:rPr lang="en" sz="1600" b="1">
                <a:latin typeface="Palatino Linotype" pitchFamily="18" charset="0"/>
              </a:rPr>
              <a:t>prevent recurrence of SBP:</a:t>
            </a:r>
          </a:p>
          <a:p>
            <a:pPr marL="285750" indent="-285750">
              <a:lnSpc>
                <a:spcPct val="150000"/>
              </a:lnSpc>
              <a:buFont typeface="Wingdings" pitchFamily="2" charset="2"/>
              <a:buChar char="§"/>
            </a:pPr>
            <a:r>
              <a:rPr lang="en" sz="1600">
                <a:latin typeface="Palatino Linotype" pitchFamily="18" charset="0"/>
              </a:rPr>
              <a:t>norfloxacin</a:t>
            </a: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SPONTANEOUS BACTERIAL PERITONITIS</a:t>
            </a:r>
          </a:p>
        </p:txBody>
      </p:sp>
    </p:spTree>
    <p:extLst>
      <p:ext uri="{BB962C8B-B14F-4D97-AF65-F5344CB8AC3E}">
        <p14:creationId xmlns:p14="http://schemas.microsoft.com/office/powerpoint/2010/main" xmlns="" val="62938322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676400"/>
          </a:xfrm>
          <a:solidFill>
            <a:schemeClr val="bg1"/>
          </a:solidFill>
        </p:spPr>
        <p:txBody>
          <a:bodyPr>
            <a:noAutofit/>
          </a:bodyPr>
          <a:lstStyle/>
          <a:p>
            <a:r>
              <a:rPr lang="en" sz="3600" b="1" dirty="0" smtClean="0">
                <a:latin typeface="Palatino Linotype" pitchFamily="18" charset="0"/>
              </a:rPr>
              <a:t>HEPATIC ENCEPHALOPATHY </a:t>
            </a:r>
            <a:r>
              <a:rPr lang="en-US" sz="3600" b="1" dirty="0" smtClean="0">
                <a:latin typeface="Palatino Linotype" pitchFamily="18" charset="0"/>
              </a:rPr>
              <a:t/>
            </a:r>
            <a:br>
              <a:rPr lang="en-US" sz="3600" b="1" dirty="0" smtClean="0">
                <a:latin typeface="Palatino Linotype" pitchFamily="18" charset="0"/>
              </a:rPr>
            </a:br>
            <a:r>
              <a:rPr lang="en" sz="3600" b="1" dirty="0" smtClean="0">
                <a:latin typeface="Palatino Linotype" pitchFamily="18" charset="0"/>
              </a:rPr>
              <a:t>Orange encephalopathy </a:t>
            </a:r>
            <a:r>
              <a:rPr lang="sr-Cyrl-RS" sz="3600" b="1" dirty="0" smtClean="0">
                <a:latin typeface="Palatino Linotype" pitchFamily="18" charset="0"/>
              </a:rPr>
              <a:t/>
            </a:r>
            <a:br>
              <a:rPr lang="sr-Cyrl-RS" sz="3600" b="1" dirty="0" smtClean="0">
                <a:latin typeface="Palatino Linotype" pitchFamily="18" charset="0"/>
              </a:rPr>
            </a:br>
            <a:r>
              <a:rPr lang="en" sz="3600" b="1" dirty="0" smtClean="0">
                <a:latin typeface="Palatino Linotype" pitchFamily="18" charset="0"/>
              </a:rPr>
              <a:t>( </a:t>
            </a:r>
            <a:r>
              <a:rPr lang="en" sz="3600" b="1" dirty="0" err="1" smtClean="0">
                <a:latin typeface="Palatino Linotype" pitchFamily="18" charset="0"/>
              </a:rPr>
              <a:t>Encephalopathy</a:t>
            </a:r>
            <a:r>
              <a:rPr lang="en" sz="3600" b="1" dirty="0" smtClean="0">
                <a:latin typeface="Palatino Linotype" pitchFamily="18" charset="0"/>
              </a:rPr>
              <a:t> </a:t>
            </a:r>
            <a:r>
              <a:rPr lang="en" sz="3600" b="1" dirty="0" err="1" smtClean="0">
                <a:latin typeface="Palatino Linotype" pitchFamily="18" charset="0"/>
              </a:rPr>
              <a:t>portocavalis </a:t>
            </a:r>
            <a:r>
              <a:rPr lang="en" sz="3600" b="1" dirty="0" smtClean="0">
                <a:latin typeface="Palatino Linotype" pitchFamily="18" charset="0"/>
              </a:rPr>
              <a:t>)</a:t>
            </a:r>
            <a:endParaRPr lang="sr-Cyrl-RS" sz="3600" b="1" i="1" dirty="0" smtClean="0">
              <a:latin typeface="Palatino Linotype" pitchFamily="18" charset="0"/>
            </a:endParaRPr>
          </a:p>
        </p:txBody>
      </p:sp>
      <p:pic>
        <p:nvPicPr>
          <p:cNvPr id="41986" name="Picture 2" descr="hepatiÄka encefalopatija Å¡to je to"/>
          <p:cNvPicPr>
            <a:picLocks noChangeAspect="1" noChangeArrowheads="1"/>
          </p:cNvPicPr>
          <p:nvPr/>
        </p:nvPicPr>
        <p:blipFill>
          <a:blip r:embed="rId2" cstate="print"/>
          <a:srcRect/>
          <a:stretch>
            <a:fillRect/>
          </a:stretch>
        </p:blipFill>
        <p:spPr bwMode="auto">
          <a:xfrm>
            <a:off x="990600" y="1847850"/>
            <a:ext cx="6438900" cy="4829175"/>
          </a:xfrm>
          <a:prstGeom prst="rect">
            <a:avLst/>
          </a:prstGeom>
          <a:noFill/>
        </p:spPr>
      </p:pic>
      <p:sp>
        <p:nvSpPr>
          <p:cNvPr id="4" name="TextBox 3"/>
          <p:cNvSpPr txBox="1"/>
          <p:nvPr/>
        </p:nvSpPr>
        <p:spPr>
          <a:xfrm>
            <a:off x="914398" y="1824335"/>
            <a:ext cx="5791202" cy="276999"/>
          </a:xfrm>
          <a:prstGeom prst="rect">
            <a:avLst/>
          </a:prstGeom>
          <a:noFill/>
        </p:spPr>
        <p:txBody>
          <a:bodyPr wrap="square" rtlCol="0">
            <a:spAutoFit/>
          </a:bodyPr>
          <a:lstStyle/>
          <a:p>
            <a:r>
              <a:rPr lang="en" sz="1200" dirty="0" smtClean="0">
                <a:solidFill>
                  <a:schemeClr val="bg1"/>
                </a:solidFill>
                <a:latin typeface="Palatino Linotype" pitchFamily="18" charset="0"/>
              </a:rPr>
              <a:t>Retrieved from: https://hr.puntomarinero.com/what-is-encephalopathy-what-is/</a:t>
            </a:r>
            <a:endParaRPr lang="en-US" sz="1200" dirty="0">
              <a:solidFill>
                <a:schemeClr val="bg1"/>
              </a:solidFill>
              <a:latin typeface="Palatino Linotype"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81000"/>
            <a:ext cx="8763000" cy="6001643"/>
          </a:xfrm>
          <a:prstGeom prst="rect">
            <a:avLst/>
          </a:prstGeom>
          <a:noFill/>
        </p:spPr>
        <p:txBody>
          <a:bodyPr wrap="square" rtlCol="0">
            <a:spAutoFit/>
          </a:bodyPr>
          <a:lstStyle/>
          <a:p>
            <a:pPr>
              <a:lnSpc>
                <a:spcPct val="150000"/>
              </a:lnSpc>
            </a:pPr>
            <a:r>
              <a:rPr lang="en" sz="1400" b="1" smtClean="0">
                <a:latin typeface="Palatino Linotype" pitchFamily="18" charset="0"/>
              </a:rPr>
              <a:t>1 </a:t>
            </a:r>
            <a:r>
              <a:rPr lang="en" sz="1400" b="1" dirty="0" smtClean="0">
                <a:latin typeface="Palatino Linotype" pitchFamily="18" charset="0"/>
              </a:rPr>
              <a:t>. Portal cirrhosis - </a:t>
            </a:r>
            <a:r>
              <a:rPr lang="en" sz="1400" dirty="0" err="1" smtClean="0">
                <a:latin typeface="Palatino Linotype" pitchFamily="18" charset="0"/>
              </a:rPr>
              <a:t>Laennec's </a:t>
            </a:r>
            <a:r>
              <a:rPr lang="en" sz="1400" dirty="0" smtClean="0">
                <a:latin typeface="Palatino Linotype" pitchFamily="18" charset="0"/>
              </a:rPr>
              <a:t>cirrhosis, </a:t>
            </a:r>
            <a:r>
              <a:rPr lang="en" sz="1400" dirty="0" smtClean="0">
                <a:solidFill>
                  <a:srgbClr val="FF0000"/>
                </a:solidFill>
                <a:latin typeface="Palatino Linotype" pitchFamily="18" charset="0"/>
              </a:rPr>
              <a:t>alcoholic cirrhosis </a:t>
            </a:r>
            <a:r>
              <a:rPr lang="en" sz="1400" dirty="0" smtClean="0">
                <a:latin typeface="Palatino Linotype" pitchFamily="18" charset="0"/>
              </a:rPr>
              <a:t>or </a:t>
            </a:r>
            <a:r>
              <a:rPr lang="en" sz="1400" dirty="0" err="1" smtClean="0">
                <a:solidFill>
                  <a:srgbClr val="FF0000"/>
                </a:solidFill>
                <a:latin typeface="Palatino Linotype" pitchFamily="18" charset="0"/>
              </a:rPr>
              <a:t>nutritional </a:t>
            </a:r>
            <a:r>
              <a:rPr lang="en" sz="1400" dirty="0" smtClean="0">
                <a:solidFill>
                  <a:srgbClr val="FF0000"/>
                </a:solidFill>
                <a:latin typeface="Palatino Linotype" pitchFamily="18" charset="0"/>
              </a:rPr>
              <a:t>cirrhosis</a:t>
            </a:r>
          </a:p>
          <a:p>
            <a:pPr marL="285750" indent="-285750">
              <a:lnSpc>
                <a:spcPct val="150000"/>
              </a:lnSpc>
              <a:buFont typeface="Wingdings" pitchFamily="2" charset="2"/>
              <a:buChar char="§"/>
            </a:pPr>
            <a:r>
              <a:rPr lang="en" sz="1400" dirty="0" err="1" smtClean="0">
                <a:latin typeface="Palatino Linotype" pitchFamily="18" charset="0"/>
              </a:rPr>
              <a:t>Micronodular </a:t>
            </a:r>
            <a:r>
              <a:rPr lang="en" sz="1400" dirty="0" smtClean="0">
                <a:latin typeface="Palatino Linotype" pitchFamily="18" charset="0"/>
              </a:rPr>
              <a:t>cirrhosis</a:t>
            </a:r>
          </a:p>
          <a:p>
            <a:pPr>
              <a:lnSpc>
                <a:spcPct val="150000"/>
              </a:lnSpc>
            </a:pPr>
            <a:r>
              <a:rPr lang="en" sz="1400" b="1" smtClean="0">
                <a:latin typeface="Palatino Linotype" pitchFamily="18" charset="0"/>
              </a:rPr>
              <a:t>2 </a:t>
            </a:r>
            <a:r>
              <a:rPr lang="en" sz="1400" b="1" dirty="0" smtClean="0">
                <a:latin typeface="Palatino Linotype" pitchFamily="18" charset="0"/>
              </a:rPr>
              <a:t>. </a:t>
            </a:r>
            <a:r>
              <a:rPr lang="en" sz="1400" b="1" err="1" smtClean="0">
                <a:latin typeface="Palatino Linotype" pitchFamily="18" charset="0"/>
              </a:rPr>
              <a:t>Post-necrotic </a:t>
            </a:r>
            <a:r>
              <a:rPr lang="en" sz="1400" b="1" smtClean="0">
                <a:latin typeface="Palatino Linotype" pitchFamily="18" charset="0"/>
              </a:rPr>
              <a:t>cirrhosis </a:t>
            </a:r>
            <a:r>
              <a:rPr lang="en" sz="1400" b="1" dirty="0" smtClean="0">
                <a:latin typeface="Palatino Linotype" pitchFamily="18" charset="0"/>
              </a:rPr>
              <a:t>- </a:t>
            </a:r>
            <a:r>
              <a:rPr lang="en" sz="1400" dirty="0" smtClean="0">
                <a:latin typeface="Palatino Linotype" pitchFamily="18" charset="0"/>
              </a:rPr>
              <a:t>gross </a:t>
            </a:r>
            <a:r>
              <a:rPr lang="en" sz="1400" smtClean="0">
                <a:latin typeface="Palatino Linotype" pitchFamily="18" charset="0"/>
              </a:rPr>
              <a:t>nodular </a:t>
            </a:r>
            <a:r>
              <a:rPr lang="en" sz="1400" dirty="0" smtClean="0">
                <a:latin typeface="Palatino Linotype" pitchFamily="18" charset="0"/>
              </a:rPr>
              <a:t>cirrhosis </a:t>
            </a:r>
            <a:r>
              <a:rPr lang="en" sz="1400" dirty="0" err="1" smtClean="0">
                <a:latin typeface="Palatino Linotype" pitchFamily="18" charset="0"/>
              </a:rPr>
              <a:t>, multilobular </a:t>
            </a:r>
            <a:r>
              <a:rPr lang="en" sz="1400" dirty="0" smtClean="0">
                <a:latin typeface="Palatino Linotype" pitchFamily="18" charset="0"/>
              </a:rPr>
              <a:t>or </a:t>
            </a:r>
            <a:r>
              <a:rPr lang="en" sz="1400" err="1" smtClean="0">
                <a:latin typeface="Palatino Linotype" pitchFamily="18" charset="0"/>
              </a:rPr>
              <a:t>posthepatic</a:t>
            </a:r>
            <a:r>
              <a:rPr lang="en" sz="1400" smtClean="0">
                <a:latin typeface="Palatino Linotype" pitchFamily="18" charset="0"/>
              </a:rPr>
              <a:t> </a:t>
            </a:r>
            <a:r>
              <a:rPr lang="en" sz="1400" dirty="0" smtClean="0">
                <a:latin typeface="Palatino Linotype" pitchFamily="18" charset="0"/>
              </a:rPr>
              <a:t>qi </a:t>
            </a:r>
            <a:r>
              <a:rPr lang="en" sz="1400" smtClean="0">
                <a:latin typeface="Palatino Linotype" pitchFamily="18" charset="0"/>
              </a:rPr>
              <a:t>rose</a:t>
            </a:r>
            <a:endParaRPr lang="x-none" sz="1400" dirty="0" smtClean="0">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A consequence of </a:t>
            </a:r>
            <a:r>
              <a:rPr lang="en" sz="1400" dirty="0" err="1" smtClean="0">
                <a:solidFill>
                  <a:srgbClr val="FF0000"/>
                </a:solidFill>
                <a:latin typeface="Palatino Linotype" pitchFamily="18" charset="0"/>
              </a:rPr>
              <a:t>viral </a:t>
            </a:r>
            <a:r>
              <a:rPr lang="en" sz="1400" dirty="0" smtClean="0">
                <a:solidFill>
                  <a:srgbClr val="FF0000"/>
                </a:solidFill>
                <a:latin typeface="Palatino Linotype" pitchFamily="18" charset="0"/>
              </a:rPr>
              <a:t>hepatitis and damage to the liver by toxins and drugs</a:t>
            </a:r>
          </a:p>
          <a:p>
            <a:pPr>
              <a:lnSpc>
                <a:spcPct val="150000"/>
              </a:lnSpc>
            </a:pPr>
            <a:r>
              <a:rPr lang="en" sz="1400" b="1" smtClean="0">
                <a:latin typeface="Palatino Linotype" pitchFamily="18" charset="0"/>
              </a:rPr>
              <a:t>3 </a:t>
            </a:r>
            <a:r>
              <a:rPr lang="en" sz="1400" b="1" dirty="0" smtClean="0">
                <a:latin typeface="Palatino Linotype" pitchFamily="18" charset="0"/>
              </a:rPr>
              <a:t>. </a:t>
            </a:r>
            <a:r>
              <a:rPr lang="en" sz="1400" b="1" dirty="0" err="1" smtClean="0">
                <a:latin typeface="Palatino Linotype" pitchFamily="18" charset="0"/>
              </a:rPr>
              <a:t>Biliary </a:t>
            </a:r>
            <a:r>
              <a:rPr lang="en" sz="1400" b="1" dirty="0" smtClean="0">
                <a:latin typeface="Palatino Linotype" pitchFamily="18" charset="0"/>
              </a:rPr>
              <a:t>cirrhosis</a:t>
            </a:r>
          </a:p>
          <a:p>
            <a:pPr marL="285750" indent="-285750">
              <a:lnSpc>
                <a:spcPct val="150000"/>
              </a:lnSpc>
              <a:buFont typeface="Wingdings" pitchFamily="2" charset="2"/>
              <a:buChar char="§"/>
            </a:pPr>
            <a:r>
              <a:rPr lang="en" sz="1400" dirty="0" smtClean="0">
                <a:latin typeface="Palatino Linotype" pitchFamily="18" charset="0"/>
              </a:rPr>
              <a:t>Due to damage and long-term obstruction </a:t>
            </a:r>
            <a:r>
              <a:rPr lang="en" sz="1400" dirty="0" err="1" smtClean="0">
                <a:latin typeface="Palatino Linotype" pitchFamily="18" charset="0"/>
              </a:rPr>
              <a:t>of the intra- </a:t>
            </a:r>
            <a:r>
              <a:rPr lang="en" sz="1400" dirty="0" smtClean="0">
                <a:latin typeface="Palatino Linotype" pitchFamily="18" charset="0"/>
              </a:rPr>
              <a:t>and </a:t>
            </a:r>
            <a:r>
              <a:rPr lang="en" sz="1400" dirty="0" err="1" smtClean="0">
                <a:latin typeface="Palatino Linotype" pitchFamily="18" charset="0"/>
              </a:rPr>
              <a:t>extrahepatic </a:t>
            </a:r>
            <a:r>
              <a:rPr lang="en" sz="1400" dirty="0" smtClean="0">
                <a:latin typeface="Palatino Linotype" pitchFamily="18" charset="0"/>
              </a:rPr>
              <a:t>bile ducts</a:t>
            </a:r>
          </a:p>
          <a:p>
            <a:pPr marL="285750" indent="-285750">
              <a:lnSpc>
                <a:spcPct val="150000"/>
              </a:lnSpc>
              <a:buFont typeface="Wingdings" pitchFamily="2" charset="2"/>
              <a:buChar char="§"/>
            </a:pPr>
            <a:r>
              <a:rPr lang="en" sz="1400" smtClean="0">
                <a:solidFill>
                  <a:srgbClr val="FF0000"/>
                </a:solidFill>
                <a:latin typeface="Palatino Linotype" pitchFamily="18" charset="0"/>
              </a:rPr>
              <a:t>In PB </a:t>
            </a:r>
            <a:r>
              <a:rPr lang="en" sz="1400" dirty="0" smtClean="0">
                <a:solidFill>
                  <a:srgbClr val="FF0000"/>
                </a:solidFill>
                <a:latin typeface="Palatino Linotype" pitchFamily="18" charset="0"/>
              </a:rPr>
              <a:t>C </a:t>
            </a:r>
            <a:r>
              <a:rPr lang="en" sz="1400" smtClean="0">
                <a:solidFill>
                  <a:srgbClr val="FF0000"/>
                </a:solidFill>
                <a:latin typeface="Palatino Linotype" pitchFamily="18" charset="0"/>
              </a:rPr>
              <a:t>, </a:t>
            </a:r>
            <a:r>
              <a:rPr lang="en" sz="1400" dirty="0" smtClean="0">
                <a:solidFill>
                  <a:srgbClr val="FF0000"/>
                </a:solidFill>
                <a:latin typeface="Palatino Linotype" pitchFamily="18" charset="0"/>
              </a:rPr>
              <a:t>PSC, </a:t>
            </a:r>
            <a:r>
              <a:rPr lang="en" sz="1400" dirty="0" err="1" smtClean="0">
                <a:solidFill>
                  <a:srgbClr val="FF0000"/>
                </a:solidFill>
                <a:latin typeface="Palatino Linotype" pitchFamily="18" charset="0"/>
              </a:rPr>
              <a:t>choledocholithiasis </a:t>
            </a:r>
            <a:r>
              <a:rPr lang="en" sz="1400" dirty="0" smtClean="0">
                <a:solidFill>
                  <a:srgbClr val="FF0000"/>
                </a:solidFill>
                <a:latin typeface="Palatino Linotype" pitchFamily="18" charset="0"/>
              </a:rPr>
              <a:t>, chronic </a:t>
            </a:r>
            <a:r>
              <a:rPr lang="en" sz="1400" dirty="0" err="1" smtClean="0">
                <a:solidFill>
                  <a:srgbClr val="FF0000"/>
                </a:solidFill>
                <a:latin typeface="Palatino Linotype" pitchFamily="18" charset="0"/>
              </a:rPr>
              <a:t>pancreatitis</a:t>
            </a:r>
            <a:endParaRPr lang="x-none" sz="1400" dirty="0" smtClean="0">
              <a:solidFill>
                <a:srgbClr val="FF0000"/>
              </a:solidFill>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The liver is dark green, rough, granular</a:t>
            </a:r>
          </a:p>
          <a:p>
            <a:pPr marL="285750" indent="-285750">
              <a:lnSpc>
                <a:spcPct val="150000"/>
              </a:lnSpc>
              <a:buFont typeface="Wingdings" pitchFamily="2" charset="2"/>
              <a:buChar char="§"/>
            </a:pPr>
            <a:r>
              <a:rPr lang="en" sz="1400" dirty="0" smtClean="0">
                <a:latin typeface="Palatino Linotype" pitchFamily="18" charset="0"/>
              </a:rPr>
              <a:t>Dark green color is a sign of secondary </a:t>
            </a:r>
            <a:r>
              <a:rPr lang="en" sz="1400" err="1" smtClean="0">
                <a:latin typeface="Palatino Linotype" pitchFamily="18" charset="0"/>
              </a:rPr>
              <a:t>biliary </a:t>
            </a:r>
            <a:r>
              <a:rPr lang="en" sz="1400" smtClean="0">
                <a:latin typeface="Palatino Linotype" pitchFamily="18" charset="0"/>
              </a:rPr>
              <a:t>cirrhosis</a:t>
            </a:r>
            <a:endParaRPr lang="en-US" sz="1400" dirty="0" smtClean="0">
              <a:latin typeface="Palatino Linotype" pitchFamily="18" charset="0"/>
            </a:endParaRPr>
          </a:p>
          <a:p>
            <a:pPr>
              <a:lnSpc>
                <a:spcPct val="150000"/>
              </a:lnSpc>
            </a:pPr>
            <a:r>
              <a:rPr lang="en" sz="1400" b="1" dirty="0" smtClean="0">
                <a:latin typeface="Palatino Linotype" pitchFamily="18" charset="0"/>
              </a:rPr>
              <a:t>4. </a:t>
            </a:r>
            <a:r>
              <a:rPr lang="en" sz="1400" b="1" smtClean="0">
                <a:latin typeface="Palatino Linotype" pitchFamily="18" charset="0"/>
              </a:rPr>
              <a:t>Cardiac </a:t>
            </a:r>
            <a:r>
              <a:rPr lang="en" sz="1400" b="1">
                <a:latin typeface="Palatino Linotype" pitchFamily="18" charset="0"/>
              </a:rPr>
              <a:t>cirrhosis</a:t>
            </a:r>
          </a:p>
          <a:p>
            <a:pPr marL="285750" indent="-285750">
              <a:lnSpc>
                <a:spcPct val="150000"/>
              </a:lnSpc>
              <a:buFont typeface="Wingdings" pitchFamily="2" charset="2"/>
              <a:buChar char="§"/>
            </a:pPr>
            <a:r>
              <a:rPr lang="en" sz="1400">
                <a:latin typeface="Palatino Linotype" pitchFamily="18" charset="0"/>
              </a:rPr>
              <a:t>In </a:t>
            </a:r>
            <a:r>
              <a:rPr lang="en" sz="1400">
                <a:solidFill>
                  <a:srgbClr val="FF0000"/>
                </a:solidFill>
                <a:latin typeface="Palatino Linotype" pitchFamily="18" charset="0"/>
              </a:rPr>
              <a:t>right heart failure </a:t>
            </a:r>
            <a:r>
              <a:rPr lang="en" sz="1400">
                <a:latin typeface="Palatino Linotype" pitchFamily="18" charset="0"/>
              </a:rPr>
              <a:t>- tricuspid insufficiency, constrictive pericarditis</a:t>
            </a:r>
          </a:p>
          <a:p>
            <a:pPr marL="285750" indent="-285750">
              <a:lnSpc>
                <a:spcPct val="150000"/>
              </a:lnSpc>
              <a:buFont typeface="Wingdings" pitchFamily="2" charset="2"/>
              <a:buChar char="§"/>
            </a:pPr>
            <a:r>
              <a:rPr lang="en" sz="1400" dirty="0" smtClean="0">
                <a:latin typeface="Palatino Linotype" pitchFamily="18" charset="0"/>
              </a:rPr>
              <a:t>Prolonged, passive congestion with ischemia due to reduced cardiac output causes necrosis of centrilobular hepatocytes and consequent fibrosis.</a:t>
            </a:r>
            <a:endParaRPr lang="x-none" sz="1400">
              <a:latin typeface="Palatino Linotype" pitchFamily="18" charset="0"/>
            </a:endParaRPr>
          </a:p>
          <a:p>
            <a:pPr>
              <a:lnSpc>
                <a:spcPct val="150000"/>
              </a:lnSpc>
            </a:pPr>
            <a:r>
              <a:rPr lang="en" sz="1400" b="1" smtClean="0">
                <a:latin typeface="Palatino Linotype" pitchFamily="18" charset="0"/>
              </a:rPr>
              <a:t>5 </a:t>
            </a:r>
            <a:r>
              <a:rPr lang="en" sz="1400" b="1">
                <a:latin typeface="Palatino Linotype" pitchFamily="18" charset="0"/>
              </a:rPr>
              <a:t>. Non-cirrhotic fibrotic liver</a:t>
            </a:r>
          </a:p>
          <a:p>
            <a:pPr marL="285750" indent="-285750">
              <a:lnSpc>
                <a:spcPct val="150000"/>
              </a:lnSpc>
              <a:buFont typeface="Wingdings" pitchFamily="2" charset="2"/>
              <a:buChar char="§"/>
            </a:pPr>
            <a:r>
              <a:rPr lang="en" sz="1400">
                <a:latin typeface="Palatino Linotype" pitchFamily="18" charset="0"/>
              </a:rPr>
              <a:t>Liver fibrosis without significant damage to the parenchyma and without the formation of regenerative nodules</a:t>
            </a:r>
          </a:p>
          <a:p>
            <a:pPr marL="285750" indent="-285750">
              <a:lnSpc>
                <a:spcPct val="150000"/>
              </a:lnSpc>
              <a:buFont typeface="Wingdings" pitchFamily="2" charset="2"/>
              <a:buChar char="§"/>
            </a:pPr>
            <a:r>
              <a:rPr lang="en" sz="1400">
                <a:solidFill>
                  <a:srgbClr val="FF0000"/>
                </a:solidFill>
                <a:latin typeface="Palatino Linotype" pitchFamily="18" charset="0"/>
              </a:rPr>
              <a:t>Schistosomiasis, congenital hepatic fibrosis, idiopathic portal hypertension </a:t>
            </a:r>
            <a:r>
              <a:rPr lang="en" sz="1400">
                <a:latin typeface="Palatino Linotype" pitchFamily="18" charset="0"/>
              </a:rPr>
              <a:t>(Banty's syndrome </a:t>
            </a:r>
            <a:r>
              <a:rPr lang="en" sz="1400" smtClean="0">
                <a:latin typeface="Palatino Linotype" pitchFamily="18" charset="0"/>
              </a:rPr>
              <a:t>) </a:t>
            </a:r>
            <a:r>
              <a:rPr lang="en" sz="1400" dirty="0" smtClean="0">
                <a:latin typeface="Palatino Linotype" pitchFamily="18" charset="0"/>
              </a:rPr>
              <a:t>- fibrosis without the formation of regenerative nodules.</a:t>
            </a:r>
            <a:endParaRPr lang="x-none" sz="1400">
              <a:latin typeface="Palatino Linotype" pitchFamily="18" charset="0"/>
            </a:endParaRPr>
          </a:p>
          <a:p>
            <a:pPr>
              <a:lnSpc>
                <a:spcPct val="150000"/>
              </a:lnSpc>
            </a:pPr>
            <a:endParaRPr lang="x-none" dirty="0">
              <a:latin typeface="Palatino Linotype" pitchFamily="18" charset="0"/>
            </a:endParaRPr>
          </a:p>
        </p:txBody>
      </p:sp>
      <p:sp>
        <p:nvSpPr>
          <p:cNvPr id="6"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Histological classification</a:t>
            </a:r>
          </a:p>
        </p:txBody>
      </p:sp>
    </p:spTree>
    <p:extLst>
      <p:ext uri="{BB962C8B-B14F-4D97-AF65-F5344CB8AC3E}">
        <p14:creationId xmlns:p14="http://schemas.microsoft.com/office/powerpoint/2010/main" xmlns="" val="22368899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04421"/>
            <a:ext cx="8534400" cy="4524315"/>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smtClean="0">
                <a:latin typeface="Palatino Linotype" pitchFamily="18" charset="0"/>
              </a:rPr>
              <a:t>A wide range of psychiatric and neurological abnormalities resulting from acute or chronic liver failure</a:t>
            </a:r>
          </a:p>
          <a:p>
            <a:pPr marL="285750" indent="-285750">
              <a:lnSpc>
                <a:spcPct val="150000"/>
              </a:lnSpc>
              <a:buFont typeface="Wingdings" pitchFamily="2" charset="2"/>
              <a:buChar char="§"/>
            </a:pPr>
            <a:r>
              <a:rPr lang="en" sz="1600" dirty="0" smtClean="0">
                <a:latin typeface="Palatino Linotype" pitchFamily="18" charset="0"/>
              </a:rPr>
              <a:t>Reversible functional disorder</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From minimal changes in sleep and motor function to severe disturbances of intellectual functions, reduced consciousness and coma</a:t>
            </a:r>
          </a:p>
          <a:p>
            <a:pPr marL="285750" indent="-285750">
              <a:lnSpc>
                <a:spcPct val="150000"/>
              </a:lnSpc>
              <a:buFont typeface="Wingdings" pitchFamily="2" charset="2"/>
              <a:buChar char="§"/>
            </a:pPr>
            <a:r>
              <a:rPr lang="en" sz="1600" dirty="0" smtClean="0">
                <a:latin typeface="Palatino Linotype" pitchFamily="18" charset="0"/>
              </a:rPr>
              <a:t>The pathogenesis is still unclear</a:t>
            </a:r>
            <a:endParaRPr lang="sr-Cyrl-RS"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At the root of the disorder are liver weakness and the development of portal hypertension with the creation of collaterals. The disorder results in reduced clearance of substances of intestinal origin, along with altered metabolism of amino acids, which leads to a disorder of brain neurotransmission.</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Increased concentration _ _ _ of potentially neurotoxic substances in the blood</a:t>
            </a:r>
          </a:p>
          <a:p>
            <a:pPr marL="285750" indent="-285750">
              <a:lnSpc>
                <a:spcPct val="150000"/>
              </a:lnSpc>
              <a:buFont typeface="Wingdings" pitchFamily="2" charset="2"/>
              <a:buChar char="§"/>
            </a:pPr>
            <a:r>
              <a:rPr lang="en" sz="1600" dirty="0" smtClean="0">
                <a:latin typeface="Palatino Linotype" pitchFamily="18" charset="0"/>
              </a:rPr>
              <a:t>is no unique metabolic disorder</a:t>
            </a:r>
            <a:endParaRPr lang="x-none" sz="16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Hepatic encephalopathy</a:t>
            </a:r>
          </a:p>
        </p:txBody>
      </p:sp>
    </p:spTree>
    <p:extLst>
      <p:ext uri="{BB962C8B-B14F-4D97-AF65-F5344CB8AC3E}">
        <p14:creationId xmlns:p14="http://schemas.microsoft.com/office/powerpoint/2010/main" xmlns="" val="302374859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Hepatic encephalopathy-pathogenesis</a:t>
            </a:r>
          </a:p>
        </p:txBody>
      </p:sp>
      <p:sp>
        <p:nvSpPr>
          <p:cNvPr id="3" name="Rectangle 2"/>
          <p:cNvSpPr/>
          <p:nvPr/>
        </p:nvSpPr>
        <p:spPr>
          <a:xfrm>
            <a:off x="0" y="685800"/>
            <a:ext cx="9144000" cy="4031873"/>
          </a:xfrm>
          <a:prstGeom prst="rect">
            <a:avLst/>
          </a:prstGeom>
        </p:spPr>
        <p:txBody>
          <a:bodyPr wrap="square">
            <a:spAutoFit/>
          </a:bodyPr>
          <a:lstStyle/>
          <a:p>
            <a:r>
              <a:rPr lang="en" sz="1600" b="1" dirty="0" smtClean="0"/>
              <a:t>CHANGES AT THE LEVEL OF THE BLOOD-ENCEPHALIC BARRIER</a:t>
            </a:r>
          </a:p>
          <a:p>
            <a:pPr algn="just"/>
            <a:r>
              <a:rPr lang="en" sz="1600" dirty="0" smtClean="0"/>
              <a:t>The blood-brain barrier is a complex physiological process that protects the brain from metabolic changes in the body. It is located on the endothelial cells of the brain capillaries. The cells are connected by tight junctions, the substrates must pass through the capillary endothelial cells in order to reach the extracellular fluid in the brain. Passage depends on solubility in lipids or on the mediation of specific transporters present in capillary cell membranes (such as small molecules such as glucose and amino acids).</a:t>
            </a:r>
          </a:p>
          <a:p>
            <a:endParaRPr lang="sr-Cyrl-RS" sz="1600" dirty="0" smtClean="0"/>
          </a:p>
          <a:p>
            <a:pPr marL="342900" indent="-342900">
              <a:buFont typeface="+mj-lt"/>
              <a:buAutoNum type="arabicPeriod"/>
            </a:pPr>
            <a:r>
              <a:rPr lang="en" sz="1600" b="1" dirty="0" smtClean="0"/>
              <a:t>Increasing the permeability of the blood-brain barrier</a:t>
            </a:r>
          </a:p>
          <a:p>
            <a:pPr algn="just">
              <a:buFont typeface="Arial" pitchFamily="34" charset="0"/>
              <a:buChar char="•"/>
            </a:pPr>
            <a:r>
              <a:rPr lang="en" sz="1600" dirty="0" smtClean="0"/>
              <a:t>For an unknown reason in patients with liver failure</a:t>
            </a:r>
          </a:p>
          <a:p>
            <a:pPr algn="just">
              <a:buFont typeface="Arial" pitchFamily="34" charset="0"/>
              <a:buChar char="•"/>
            </a:pPr>
            <a:r>
              <a:rPr lang="en" sz="1600" dirty="0" smtClean="0"/>
              <a:t>Inhibition of Na+/K+/ATPase by circulating toxins facilitates water accumulation and development of brain edema</a:t>
            </a:r>
            <a:endParaRPr lang="en-US" sz="1600" dirty="0" smtClean="0"/>
          </a:p>
          <a:p>
            <a:endParaRPr lang="en-US" sz="1600" dirty="0"/>
          </a:p>
          <a:p>
            <a:pPr marL="342900" indent="-342900">
              <a:buFont typeface="+mj-lt"/>
              <a:buAutoNum type="arabicPeriod" startAt="2"/>
            </a:pPr>
            <a:r>
              <a:rPr lang="en" sz="1600" b="1" dirty="0" smtClean="0"/>
              <a:t>Changes in specific transport compositions</a:t>
            </a:r>
          </a:p>
          <a:p>
            <a:pPr algn="just"/>
            <a:r>
              <a:rPr lang="en" sz="1600" dirty="0" smtClean="0"/>
              <a:t>Hyperammonemia can increase the cerebral uptake of neutral amino acids, tyrosine, phenylalanine and tryptophan, which affects the synthesis of the neurotransmitters dopamine, norepinephrine and serotonin. In addition, the transport of glucose, ketone bodies and basic amino acids is reduced</a:t>
            </a:r>
            <a:endParaRPr lang="sr-Cyrl-RS" sz="16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878806"/>
          </a:xfrm>
          <a:prstGeom prst="rect">
            <a:avLst/>
          </a:prstGeom>
          <a:noFill/>
        </p:spPr>
        <p:txBody>
          <a:bodyPr wrap="square" rtlCol="0">
            <a:spAutoFit/>
          </a:bodyPr>
          <a:lstStyle/>
          <a:p>
            <a:pPr>
              <a:lnSpc>
                <a:spcPct val="150000"/>
              </a:lnSpc>
            </a:pPr>
            <a:endParaRPr lang="sr-Cyrl-RS" sz="1400" b="1" dirty="0" smtClean="0">
              <a:latin typeface="Palatino Linotype" pitchFamily="18" charset="0"/>
            </a:endParaRPr>
          </a:p>
          <a:p>
            <a:pPr>
              <a:lnSpc>
                <a:spcPct val="150000"/>
              </a:lnSpc>
            </a:pPr>
            <a:endParaRPr lang="sr-Cyrl-RS" sz="1400" b="1" dirty="0" smtClean="0">
              <a:latin typeface="Palatino Linotype" pitchFamily="18" charset="0"/>
            </a:endParaRPr>
          </a:p>
          <a:p>
            <a:pPr>
              <a:lnSpc>
                <a:spcPct val="150000"/>
              </a:lnSpc>
            </a:pPr>
            <a:r>
              <a:rPr lang="en" sz="1400" b="1" dirty="0" smtClean="0">
                <a:latin typeface="Palatino Linotype" pitchFamily="18" charset="0"/>
              </a:rPr>
              <a:t>II</a:t>
            </a:r>
            <a:r>
              <a:rPr lang="en" sz="1400" b="1" smtClean="0">
                <a:latin typeface="Palatino Linotype" pitchFamily="18" charset="0"/>
              </a:rPr>
              <a:t> </a:t>
            </a:r>
            <a:r>
              <a:rPr lang="en" sz="1400" b="1" dirty="0" smtClean="0">
                <a:latin typeface="Palatino Linotype" pitchFamily="18" charset="0"/>
              </a:rPr>
              <a:t>NEUROTOXINS</a:t>
            </a:r>
          </a:p>
          <a:p>
            <a:pPr>
              <a:lnSpc>
                <a:spcPct val="150000"/>
              </a:lnSpc>
            </a:pPr>
            <a:r>
              <a:rPr lang="en" sz="1400" b="1" dirty="0" smtClean="0">
                <a:latin typeface="Palatino Linotype" pitchFamily="18" charset="0"/>
              </a:rPr>
              <a:t>1. Ammonia and glutamine (ammonium hypothesis)</a:t>
            </a:r>
          </a:p>
          <a:p>
            <a:pPr marL="285750" indent="-285750">
              <a:lnSpc>
                <a:spcPct val="150000"/>
              </a:lnSpc>
              <a:buFont typeface="Wingdings" pitchFamily="2" charset="2"/>
              <a:buChar char="§"/>
            </a:pPr>
            <a:r>
              <a:rPr lang="en" sz="1400" dirty="0" smtClean="0">
                <a:latin typeface="Palatino Linotype" pitchFamily="18" charset="0"/>
              </a:rPr>
              <a:t>Ammonia is the best </a:t>
            </a:r>
            <a:r>
              <a:rPr lang="en" sz="1400" dirty="0" err="1" smtClean="0">
                <a:latin typeface="Palatino Linotype" pitchFamily="18" charset="0"/>
              </a:rPr>
              <a:t>described </a:t>
            </a:r>
            <a:r>
              <a:rPr lang="en" sz="1400" dirty="0" smtClean="0">
                <a:latin typeface="Palatino Linotype" pitchFamily="18" charset="0"/>
              </a:rPr>
              <a:t>precipitating </a:t>
            </a:r>
            <a:r>
              <a:rPr lang="en" sz="1400" dirty="0" err="1" smtClean="0">
                <a:latin typeface="Palatino Linotype" pitchFamily="18" charset="0"/>
              </a:rPr>
              <a:t>neurotoxin</a:t>
            </a:r>
            <a:r>
              <a:rPr lang="en" sz="1400" dirty="0" smtClean="0">
                <a:latin typeface="Palatino Linotype" pitchFamily="18" charset="0"/>
              </a:rPr>
              <a:t> </a:t>
            </a:r>
            <a:r>
              <a:rPr lang="en" sz="1400" dirty="0" err="1" smtClean="0">
                <a:latin typeface="Palatino Linotype" pitchFamily="18" charset="0"/>
              </a:rPr>
              <a:t>encephalopathy</a:t>
            </a:r>
            <a:endParaRPr lang="x-none" sz="1400" dirty="0" smtClean="0">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The gastrointestinal tract is the primary source of ammonia that enters the bloodstream via the portal vein</a:t>
            </a:r>
          </a:p>
          <a:p>
            <a:pPr marL="285750" indent="-285750">
              <a:lnSpc>
                <a:spcPct val="150000"/>
              </a:lnSpc>
              <a:buFont typeface="Wingdings" pitchFamily="2" charset="2"/>
              <a:buChar char="§"/>
            </a:pPr>
            <a:r>
              <a:rPr lang="en" sz="1400" smtClean="0">
                <a:latin typeface="Palatino Linotype" pitchFamily="18" charset="0"/>
              </a:rPr>
              <a:t>Ammonia </a:t>
            </a:r>
            <a:r>
              <a:rPr lang="en" sz="1400" dirty="0" smtClean="0">
                <a:latin typeface="Palatino Linotype" pitchFamily="18" charset="0"/>
              </a:rPr>
              <a:t>is produced in the intestines from food proteins or glutamine, and its increase is a consequence of liver insufficiency and reduced ureagenesis. After bleeding in the git, blood reaches the large intestine, i.e. egg whites; bacteria split proteins into urea and ammonia .</a:t>
            </a:r>
            <a:endParaRPr lang="x-none" sz="1400" dirty="0" smtClean="0">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A healthy liver removes almost all portal venous ammonia by converting it into glutamine and preventing its entry into </a:t>
            </a:r>
            <a:r>
              <a:rPr lang="en" sz="1400" smtClean="0">
                <a:latin typeface="Palatino Linotype" pitchFamily="18" charset="0"/>
              </a:rPr>
              <a:t>the systemic circulation </a:t>
            </a:r>
            <a:r>
              <a:rPr lang="en" sz="1400" dirty="0" smtClean="0">
                <a:latin typeface="Palatino Linotype" pitchFamily="18" charset="0"/>
              </a:rPr>
              <a:t>. </a:t>
            </a:r>
            <a:r>
              <a:rPr lang="en" sz="1400" smtClean="0">
                <a:latin typeface="Palatino Linotype" pitchFamily="18" charset="0"/>
              </a:rPr>
              <a:t>An increase </a:t>
            </a:r>
            <a:r>
              <a:rPr lang="en" sz="1400" dirty="0" smtClean="0">
                <a:latin typeface="Palatino Linotype" pitchFamily="18" charset="0"/>
              </a:rPr>
              <a:t>in ammonia in the blood in liver disease is a consequence of impaired liver </a:t>
            </a:r>
            <a:r>
              <a:rPr lang="en" sz="1400" dirty="0" err="1" smtClean="0">
                <a:latin typeface="Palatino Linotype" pitchFamily="18" charset="0"/>
              </a:rPr>
              <a:t>function </a:t>
            </a:r>
            <a:r>
              <a:rPr lang="en" sz="1400" dirty="0" smtClean="0">
                <a:latin typeface="Palatino Linotype" pitchFamily="18" charset="0"/>
              </a:rPr>
              <a:t>and diversion of blood </a:t>
            </a:r>
            <a:r>
              <a:rPr lang="en" sz="1400" dirty="0" err="1" smtClean="0">
                <a:latin typeface="Palatino Linotype" pitchFamily="18" charset="0"/>
              </a:rPr>
              <a:t>by collaterals </a:t>
            </a:r>
            <a:r>
              <a:rPr lang="en" sz="1400" dirty="0" smtClean="0">
                <a:latin typeface="Palatino Linotype" pitchFamily="18" charset="0"/>
              </a:rPr>
              <a:t>around the liver.</a:t>
            </a:r>
          </a:p>
          <a:p>
            <a:pPr marL="285750" indent="-285750">
              <a:lnSpc>
                <a:spcPct val="150000"/>
              </a:lnSpc>
              <a:buFont typeface="Wingdings" pitchFamily="2" charset="2"/>
              <a:buChar char="§"/>
            </a:pPr>
            <a:r>
              <a:rPr lang="en" sz="1400" dirty="0" smtClean="0">
                <a:latin typeface="Palatino Linotype" pitchFamily="18" charset="0"/>
              </a:rPr>
              <a:t>Decreased muscle mass in these patients </a:t>
            </a:r>
            <a:r>
              <a:rPr lang="en" sz="1400" smtClean="0">
                <a:latin typeface="Palatino Linotype" pitchFamily="18" charset="0"/>
              </a:rPr>
              <a:t>also </a:t>
            </a:r>
            <a:r>
              <a:rPr lang="en" sz="1400" dirty="0" smtClean="0">
                <a:latin typeface="Palatino Linotype" pitchFamily="18" charset="0"/>
              </a:rPr>
              <a:t>contributes</a:t>
            </a:r>
            <a:r>
              <a:rPr lang="en" sz="1400" smtClean="0">
                <a:latin typeface="Palatino Linotype" pitchFamily="18" charset="0"/>
              </a:rPr>
              <a:t> </a:t>
            </a:r>
            <a:r>
              <a:rPr lang="en" sz="1400" dirty="0" smtClean="0">
                <a:latin typeface="Palatino Linotype" pitchFamily="18" charset="0"/>
              </a:rPr>
              <a:t>increase of ammonia </a:t>
            </a:r>
            <a:r>
              <a:rPr lang="en" sz="1400" smtClean="0">
                <a:latin typeface="Palatino Linotype" pitchFamily="18" charset="0"/>
              </a:rPr>
              <a:t>in the blood</a:t>
            </a:r>
            <a:endParaRPr lang="en-US" sz="1400" dirty="0" smtClean="0">
              <a:latin typeface="Palatino Linotype" pitchFamily="18" charset="0"/>
            </a:endParaRPr>
          </a:p>
          <a:p>
            <a:pPr>
              <a:lnSpc>
                <a:spcPct val="150000"/>
              </a:lnSpc>
            </a:pPr>
            <a:r>
              <a:rPr lang="en" sz="1400" b="1" dirty="0" smtClean="0">
                <a:latin typeface="Palatino Linotype" pitchFamily="18" charset="0"/>
              </a:rPr>
              <a:t>      </a:t>
            </a:r>
            <a:r>
              <a:rPr lang="en" sz="1400" b="1" smtClean="0">
                <a:latin typeface="Palatino Linotype" pitchFamily="18" charset="0"/>
              </a:rPr>
              <a:t>Mechanism </a:t>
            </a:r>
            <a:r>
              <a:rPr lang="en" sz="1400" b="1">
                <a:latin typeface="Palatino Linotype" pitchFamily="18" charset="0"/>
              </a:rPr>
              <a:t>of ammonia toxicity</a:t>
            </a:r>
          </a:p>
          <a:p>
            <a:pPr>
              <a:lnSpc>
                <a:spcPct val="150000"/>
              </a:lnSpc>
            </a:pPr>
            <a:r>
              <a:rPr lang="en" sz="1400">
                <a:latin typeface="Palatino Linotype" pitchFamily="18" charset="0"/>
              </a:rPr>
              <a:t>An increase in intracellular osmolarity in </a:t>
            </a:r>
            <a:r>
              <a:rPr lang="en" sz="1400" smtClean="0">
                <a:latin typeface="Palatino Linotype" pitchFamily="18" charset="0"/>
              </a:rPr>
              <a:t>astrocytes </a:t>
            </a:r>
            <a:r>
              <a:rPr lang="en" sz="1400" dirty="0" smtClean="0">
                <a:latin typeface="Palatino Linotype" pitchFamily="18" charset="0"/>
              </a:rPr>
              <a:t>leads to their hyperhydration and brain </a:t>
            </a:r>
            <a:r>
              <a:rPr lang="en" sz="1400" smtClean="0">
                <a:latin typeface="Palatino Linotype" pitchFamily="18" charset="0"/>
              </a:rPr>
              <a:t>edema . Neuronal </a:t>
            </a:r>
            <a:r>
              <a:rPr lang="en" sz="1400" dirty="0" smtClean="0">
                <a:latin typeface="Palatino Linotype" pitchFamily="18" charset="0"/>
              </a:rPr>
              <a:t>electrical </a:t>
            </a:r>
            <a:r>
              <a:rPr lang="en" sz="1400" smtClean="0">
                <a:latin typeface="Palatino Linotype" pitchFamily="18" charset="0"/>
              </a:rPr>
              <a:t>activity </a:t>
            </a:r>
            <a:r>
              <a:rPr lang="en" sz="1400" dirty="0" smtClean="0">
                <a:latin typeface="Palatino Linotype" pitchFamily="18" charset="0"/>
              </a:rPr>
              <a:t>also changes , thus </a:t>
            </a:r>
            <a:r>
              <a:rPr lang="en" sz="1400" smtClean="0">
                <a:latin typeface="Palatino Linotype" pitchFamily="18" charset="0"/>
              </a:rPr>
              <a:t>inhibiting the creation </a:t>
            </a:r>
            <a:r>
              <a:rPr lang="en" sz="1400">
                <a:latin typeface="Palatino Linotype" pitchFamily="18" charset="0"/>
              </a:rPr>
              <a:t>of </a:t>
            </a:r>
            <a:r>
              <a:rPr lang="en" sz="1400" dirty="0" smtClean="0">
                <a:latin typeface="Palatino Linotype" pitchFamily="18" charset="0"/>
              </a:rPr>
              <a:t>excitatory </a:t>
            </a:r>
            <a:r>
              <a:rPr lang="en" sz="1400" smtClean="0">
                <a:latin typeface="Palatino Linotype" pitchFamily="18" charset="0"/>
              </a:rPr>
              <a:t>impulses</a:t>
            </a:r>
            <a:r>
              <a:rPr lang="en" sz="1400" dirty="0" smtClean="0">
                <a:latin typeface="Palatino Linotype" pitchFamily="18" charset="0"/>
              </a:rPr>
              <a:t> </a:t>
            </a:r>
            <a:r>
              <a:rPr lang="en" sz="1400" smtClean="0">
                <a:latin typeface="Palatino Linotype" pitchFamily="18" charset="0"/>
              </a:rPr>
              <a:t>inhibitory </a:t>
            </a:r>
            <a:r>
              <a:rPr lang="en" sz="1400" dirty="0" smtClean="0">
                <a:latin typeface="Palatino Linotype" pitchFamily="18" charset="0"/>
              </a:rPr>
              <a:t>_</a:t>
            </a:r>
            <a:r>
              <a:rPr lang="en" sz="1400" smtClean="0">
                <a:latin typeface="Palatino Linotype" pitchFamily="18" charset="0"/>
              </a:rPr>
              <a:t> </a:t>
            </a:r>
            <a:r>
              <a:rPr lang="en" sz="1400">
                <a:latin typeface="Palatino Linotype" pitchFamily="18" charset="0"/>
              </a:rPr>
              <a:t>postsynaptic </a:t>
            </a:r>
            <a:r>
              <a:rPr lang="en" sz="1400" smtClean="0">
                <a:latin typeface="Palatino Linotype" pitchFamily="18" charset="0"/>
              </a:rPr>
              <a:t>potentials </a:t>
            </a:r>
            <a:r>
              <a:rPr lang="en" sz="1400" dirty="0" smtClean="0">
                <a:latin typeface="Palatino Linotype" pitchFamily="18" charset="0"/>
              </a:rPr>
              <a:t>.</a:t>
            </a:r>
            <a:r>
              <a:rPr lang="en" sz="1400" b="1" smtClean="0">
                <a:latin typeface="Palatino Linotype" pitchFamily="18" charset="0"/>
              </a:rPr>
              <a:t> </a:t>
            </a:r>
            <a:endParaRPr lang="sr-Cyrl-RS" sz="1400" b="1" dirty="0" smtClean="0">
              <a:latin typeface="Palatino Linotype" pitchFamily="18" charset="0"/>
            </a:endParaRPr>
          </a:p>
          <a:p>
            <a:pPr>
              <a:lnSpc>
                <a:spcPct val="150000"/>
              </a:lnSpc>
            </a:pPr>
            <a:r>
              <a:rPr lang="en" sz="1400" b="1" smtClean="0">
                <a:latin typeface="Palatino Linotype" pitchFamily="18" charset="0"/>
              </a:rPr>
              <a:t> </a:t>
            </a:r>
            <a:r>
              <a:rPr lang="en" sz="1400" b="1" dirty="0" smtClean="0">
                <a:latin typeface="Palatino Linotype" pitchFamily="18" charset="0"/>
              </a:rPr>
              <a:t>2. </a:t>
            </a:r>
            <a:r>
              <a:rPr lang="en" sz="1400" b="1" smtClean="0">
                <a:latin typeface="Palatino Linotype" pitchFamily="18" charset="0"/>
              </a:rPr>
              <a:t>Oxindole </a:t>
            </a:r>
            <a:r>
              <a:rPr lang="en" sz="1400" b="1" dirty="0" smtClean="0">
                <a:latin typeface="Palatino Linotype" pitchFamily="18" charset="0"/>
              </a:rPr>
              <a:t>is </a:t>
            </a:r>
            <a:r>
              <a:rPr lang="en" sz="1400" smtClean="0">
                <a:latin typeface="Palatino Linotype" pitchFamily="18" charset="0"/>
              </a:rPr>
              <a:t>a metabolite of tryptophan and through indole it is created by intestinal bacteria </a:t>
            </a:r>
            <a:r>
              <a:rPr lang="en" sz="1400" dirty="0" smtClean="0">
                <a:latin typeface="Palatino Linotype" pitchFamily="18" charset="0"/>
              </a:rPr>
              <a:t>, </a:t>
            </a:r>
            <a:r>
              <a:rPr lang="en" sz="1400" smtClean="0">
                <a:latin typeface="Palatino Linotype" pitchFamily="18" charset="0"/>
              </a:rPr>
              <a:t>causing sedation, muscle weakness, hypotension and coma.</a:t>
            </a:r>
          </a:p>
          <a:p>
            <a:pPr>
              <a:lnSpc>
                <a:spcPct val="150000"/>
              </a:lnSpc>
            </a:pPr>
            <a:r>
              <a:rPr lang="en" sz="1400" b="1" smtClean="0">
                <a:latin typeface="Palatino Linotype" pitchFamily="18" charset="0"/>
              </a:rPr>
              <a:t>3. Manganese </a:t>
            </a:r>
            <a:r>
              <a:rPr lang="en" sz="1400" b="1" dirty="0" smtClean="0">
                <a:latin typeface="Palatino Linotype" pitchFamily="18" charset="0"/>
              </a:rPr>
              <a:t>- </a:t>
            </a:r>
            <a:r>
              <a:rPr lang="en" sz="1400" smtClean="0">
                <a:latin typeface="Palatino Linotype" pitchFamily="18" charset="0"/>
              </a:rPr>
              <a:t>elevated </a:t>
            </a:r>
            <a:r>
              <a:rPr lang="en" sz="1400" dirty="0" smtClean="0">
                <a:latin typeface="Palatino Linotype" pitchFamily="18" charset="0"/>
              </a:rPr>
              <a:t>concentrations </a:t>
            </a:r>
            <a:r>
              <a:rPr lang="en" sz="1400" smtClean="0">
                <a:latin typeface="Palatino Linotype" pitchFamily="18" charset="0"/>
              </a:rPr>
              <a:t>in patients with liver cirrhosis</a:t>
            </a:r>
            <a:endParaRPr lang="sr-Cyrl-RS" sz="1400" dirty="0" smtClean="0">
              <a:latin typeface="Palatino Linotype" pitchFamily="18" charset="0"/>
            </a:endParaRPr>
          </a:p>
          <a:p>
            <a:pPr marL="285750" indent="-285750">
              <a:lnSpc>
                <a:spcPct val="150000"/>
              </a:lnSpc>
              <a:buFont typeface="Wingdings" pitchFamily="2" charset="2"/>
              <a:buChar char="§"/>
            </a:pPr>
            <a:endParaRPr lang="x-none" sz="140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Hepatic encephalopathy-ptogenesis</a:t>
            </a:r>
          </a:p>
        </p:txBody>
      </p:sp>
    </p:spTree>
    <p:extLst>
      <p:ext uri="{BB962C8B-B14F-4D97-AF65-F5344CB8AC3E}">
        <p14:creationId xmlns:p14="http://schemas.microsoft.com/office/powerpoint/2010/main" xmlns="" val="39636082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38200"/>
            <a:ext cx="8839200" cy="3877985"/>
          </a:xfrm>
          <a:prstGeom prst="rect">
            <a:avLst/>
          </a:prstGeom>
          <a:noFill/>
        </p:spPr>
        <p:txBody>
          <a:bodyPr wrap="square" rtlCol="0">
            <a:spAutoFit/>
          </a:bodyPr>
          <a:lstStyle/>
          <a:p>
            <a:pPr>
              <a:lnSpc>
                <a:spcPct val="150000"/>
              </a:lnSpc>
            </a:pPr>
            <a:endParaRPr lang="x-none" sz="1400" smtClean="0">
              <a:latin typeface="Palatino Linotype" pitchFamily="18" charset="0"/>
            </a:endParaRPr>
          </a:p>
          <a:p>
            <a:pPr>
              <a:lnSpc>
                <a:spcPct val="150000"/>
              </a:lnSpc>
            </a:pPr>
            <a:r>
              <a:rPr lang="en" sz="1600" b="1" dirty="0" smtClean="0">
                <a:latin typeface="Palatino Linotype" pitchFamily="18" charset="0"/>
              </a:rPr>
              <a:t>III </a:t>
            </a:r>
            <a:r>
              <a:rPr lang="en" sz="1600" b="1" smtClean="0">
                <a:latin typeface="Palatino Linotype" pitchFamily="18" charset="0"/>
              </a:rPr>
              <a:t>Disorder </a:t>
            </a:r>
            <a:r>
              <a:rPr lang="en" sz="1600" b="1" dirty="0" smtClean="0">
                <a:latin typeface="Palatino Linotype" pitchFamily="18" charset="0"/>
              </a:rPr>
              <a:t>of neurotransmission</a:t>
            </a:r>
          </a:p>
          <a:p>
            <a:pPr marL="342900" indent="-342900">
              <a:lnSpc>
                <a:spcPct val="150000"/>
              </a:lnSpc>
              <a:buFont typeface="Arial" pitchFamily="34" charset="0"/>
              <a:buChar char="•"/>
            </a:pPr>
            <a:r>
              <a:rPr lang="en" sz="1400" dirty="0" smtClean="0">
                <a:latin typeface="Palatino Linotype" pitchFamily="18" charset="0"/>
              </a:rPr>
              <a:t>Increased activity of inhibitory neurotransmitters (GABA, serotonin), decreased activity of excitatory neurotransmitters (glutamate, catecholamines).</a:t>
            </a:r>
          </a:p>
          <a:p>
            <a:pPr marL="342900" indent="-342900">
              <a:lnSpc>
                <a:spcPct val="150000"/>
              </a:lnSpc>
              <a:buFont typeface="Arial" pitchFamily="34" charset="0"/>
              <a:buChar char="•"/>
            </a:pPr>
            <a:endParaRPr lang="sr-Cyrl-RS" sz="1600" dirty="0" smtClean="0">
              <a:latin typeface="Palatino Linotype" pitchFamily="18" charset="0"/>
            </a:endParaRPr>
          </a:p>
          <a:p>
            <a:pPr>
              <a:lnSpc>
                <a:spcPct val="150000"/>
              </a:lnSpc>
            </a:pPr>
            <a:r>
              <a:rPr lang="en" sz="1600" b="1" dirty="0" smtClean="0">
                <a:latin typeface="Palatino Linotype" pitchFamily="18" charset="0"/>
              </a:rPr>
              <a:t>IV</a:t>
            </a:r>
            <a:r>
              <a:rPr lang="en" sz="1600" b="1" smtClean="0">
                <a:latin typeface="Palatino Linotype" pitchFamily="18" charset="0"/>
              </a:rPr>
              <a:t> </a:t>
            </a:r>
            <a:r>
              <a:rPr lang="en" sz="1600" b="1">
                <a:latin typeface="Palatino Linotype" pitchFamily="18" charset="0"/>
              </a:rPr>
              <a:t>Changed energy metabolism in the brain</a:t>
            </a:r>
          </a:p>
          <a:p>
            <a:pPr marL="285750" indent="-285750">
              <a:lnSpc>
                <a:spcPct val="150000"/>
              </a:lnSpc>
              <a:buFont typeface="Wingdings" pitchFamily="2" charset="2"/>
              <a:buChar char="§"/>
            </a:pPr>
            <a:r>
              <a:rPr lang="en" sz="1400" smtClean="0">
                <a:latin typeface="Palatino Linotype" pitchFamily="18" charset="0"/>
              </a:rPr>
              <a:t>Glucose </a:t>
            </a:r>
            <a:r>
              <a:rPr lang="en" sz="1400">
                <a:latin typeface="Palatino Linotype" pitchFamily="18" charset="0"/>
              </a:rPr>
              <a:t>is the most important source of energy for the brain, and hypoglycemia occurs in the terminal stages of liver damage due to impaired </a:t>
            </a:r>
            <a:r>
              <a:rPr lang="en" sz="1400" smtClean="0">
                <a:latin typeface="Palatino Linotype" pitchFamily="18" charset="0"/>
              </a:rPr>
              <a:t>gluconeogenesis in the liver </a:t>
            </a:r>
            <a:r>
              <a:rPr lang="en" sz="1400" dirty="0" smtClean="0">
                <a:latin typeface="Palatino Linotype" pitchFamily="18" charset="0"/>
              </a:rPr>
              <a:t>. The disorder cannot be adequately treated with glucose.</a:t>
            </a:r>
            <a:endParaRPr lang="x-none" sz="1400">
              <a:latin typeface="Palatino Linotype" pitchFamily="18" charset="0"/>
            </a:endParaRPr>
          </a:p>
          <a:p>
            <a:pPr marL="285750" indent="-285750">
              <a:lnSpc>
                <a:spcPct val="150000"/>
              </a:lnSpc>
            </a:pPr>
            <a:endParaRPr lang="x-none" sz="1400">
              <a:latin typeface="Palatino Linotype" pitchFamily="18" charset="0"/>
            </a:endParaRPr>
          </a:p>
          <a:p>
            <a:pPr marL="285750" indent="-285750">
              <a:lnSpc>
                <a:spcPct val="150000"/>
              </a:lnSpc>
              <a:buFont typeface="Wingdings" pitchFamily="2" charset="2"/>
              <a:buChar char="§"/>
            </a:pP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Hepatic encephalopathy-pathogenesis</a:t>
            </a:r>
          </a:p>
        </p:txBody>
      </p:sp>
    </p:spTree>
    <p:extLst>
      <p:ext uri="{BB962C8B-B14F-4D97-AF65-F5344CB8AC3E}">
        <p14:creationId xmlns:p14="http://schemas.microsoft.com/office/powerpoint/2010/main" xmlns="" val="348907448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4000" y="152400"/>
            <a:ext cx="8305800" cy="923330"/>
          </a:xfrm>
          <a:prstGeom prst="rect">
            <a:avLst/>
          </a:prstGeom>
          <a:noFill/>
        </p:spPr>
        <p:txBody>
          <a:bodyPr wrap="square" rtlCol="0">
            <a:spAutoFit/>
          </a:bodyPr>
          <a:lstStyle/>
          <a:p>
            <a:pPr>
              <a:lnSpc>
                <a:spcPct val="150000"/>
              </a:lnSpc>
            </a:pPr>
            <a:endParaRPr lang="x-none" b="1" dirty="0" smtClean="0">
              <a:latin typeface="Palatino Linotype" pitchFamily="18" charset="0"/>
            </a:endParaRPr>
          </a:p>
          <a:p>
            <a:pPr>
              <a:lnSpc>
                <a:spcPct val="150000"/>
              </a:lnSpc>
            </a:pPr>
            <a:endParaRPr lang="x-none" dirty="0">
              <a:latin typeface="Palatino Linotype" pitchFamily="18" charset="0"/>
            </a:endParaRPr>
          </a:p>
        </p:txBody>
      </p:sp>
      <p:sp>
        <p:nvSpPr>
          <p:cNvPr id="7"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Hepatic encephalopathy-stages</a:t>
            </a:r>
          </a:p>
        </p:txBody>
      </p:sp>
      <p:sp>
        <p:nvSpPr>
          <p:cNvPr id="9" name="Rectangle 8"/>
          <p:cNvSpPr/>
          <p:nvPr/>
        </p:nvSpPr>
        <p:spPr>
          <a:xfrm>
            <a:off x="381000" y="609600"/>
            <a:ext cx="8534400" cy="4247317"/>
          </a:xfrm>
          <a:prstGeom prst="rect">
            <a:avLst/>
          </a:prstGeom>
        </p:spPr>
        <p:txBody>
          <a:bodyPr wrap="square">
            <a:spAutoFit/>
          </a:bodyPr>
          <a:lstStyle/>
          <a:p>
            <a:pPr marL="285750" indent="-285750">
              <a:lnSpc>
                <a:spcPct val="150000"/>
              </a:lnSpc>
            </a:pPr>
            <a:r>
              <a:rPr lang="en" b="1" dirty="0" smtClean="0">
                <a:latin typeface="Palatino Linotype" pitchFamily="18" charset="0"/>
              </a:rPr>
              <a:t>Stages in the development of hepatic encephalopathy:</a:t>
            </a:r>
          </a:p>
          <a:p>
            <a:pPr marL="285750" indent="-285750">
              <a:lnSpc>
                <a:spcPct val="150000"/>
              </a:lnSpc>
            </a:pPr>
            <a:endParaRPr lang="sr-Cyrl-RS" dirty="0" smtClean="0">
              <a:latin typeface="Palatino Linotype" pitchFamily="18" charset="0"/>
            </a:endParaRPr>
          </a:p>
          <a:p>
            <a:pPr marL="285750" indent="-285750">
              <a:lnSpc>
                <a:spcPct val="150000"/>
              </a:lnSpc>
            </a:pPr>
            <a:r>
              <a:rPr lang="en" b="1" dirty="0" smtClean="0">
                <a:latin typeface="Palatino Linotype" pitchFamily="18" charset="0"/>
              </a:rPr>
              <a:t>I : </a:t>
            </a:r>
            <a:r>
              <a:rPr lang="en" dirty="0" smtClean="0">
                <a:latin typeface="Palatino Linotype" pitchFamily="18" charset="0"/>
              </a:rPr>
              <a:t>rapid changes in mood and behavior, sleep rhythm disturbance, light tremors, confusion</a:t>
            </a:r>
          </a:p>
          <a:p>
            <a:pPr marL="285750" indent="-285750">
              <a:lnSpc>
                <a:spcPct val="150000"/>
              </a:lnSpc>
            </a:pPr>
            <a:r>
              <a:rPr lang="en" b="1" dirty="0" smtClean="0">
                <a:latin typeface="Palatino Linotype" pitchFamily="18" charset="0"/>
              </a:rPr>
              <a:t>II c tadium </a:t>
            </a:r>
            <a:r>
              <a:rPr lang="en" dirty="0" smtClean="0">
                <a:latin typeface="Palatino Linotype" pitchFamily="18" charset="0"/>
              </a:rPr>
              <a:t>: inadequate behavior, confusion, pronounced confusion, pronounced drowsiness, lethargy</a:t>
            </a:r>
          </a:p>
          <a:p>
            <a:pPr marL="285750" indent="-285750">
              <a:lnSpc>
                <a:spcPct val="150000"/>
              </a:lnSpc>
            </a:pPr>
            <a:r>
              <a:rPr lang="en" b="1" dirty="0" smtClean="0">
                <a:latin typeface="Palatino Linotype" pitchFamily="18" charset="0"/>
              </a:rPr>
              <a:t>III c tadium: </a:t>
            </a:r>
            <a:r>
              <a:rPr lang="en" dirty="0" smtClean="0">
                <a:latin typeface="Palatino Linotype" pitchFamily="18" charset="0"/>
              </a:rPr>
              <a:t>expressed confusion, slurred speech, strong tremor, disorientation, sopor</a:t>
            </a:r>
          </a:p>
          <a:p>
            <a:pPr marL="285750" indent="-285750">
              <a:lnSpc>
                <a:spcPct val="150000"/>
              </a:lnSpc>
            </a:pPr>
            <a:r>
              <a:rPr lang="en" b="1" dirty="0" smtClean="0">
                <a:latin typeface="Palatino Linotype" pitchFamily="18" charset="0"/>
              </a:rPr>
              <a:t>IV c tidium: </a:t>
            </a:r>
            <a:r>
              <a:rPr lang="en" dirty="0" smtClean="0">
                <a:latin typeface="Palatino Linotype" pitchFamily="18" charset="0"/>
              </a:rPr>
              <a:t>Coma. The patient does not respond to rough stimuli. Mydriasis. A deep sleep from which the patient does not wake up</a:t>
            </a:r>
            <a:endParaRPr lang="en-US" dirty="0"/>
          </a:p>
        </p:txBody>
      </p:sp>
    </p:spTree>
    <p:extLst>
      <p:ext uri="{BB962C8B-B14F-4D97-AF65-F5344CB8AC3E}">
        <p14:creationId xmlns:p14="http://schemas.microsoft.com/office/powerpoint/2010/main" xmlns="" val="83589638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85800"/>
            <a:ext cx="9067800" cy="5216813"/>
          </a:xfrm>
          <a:prstGeom prst="rect">
            <a:avLst/>
          </a:prstGeom>
          <a:noFill/>
        </p:spPr>
        <p:txBody>
          <a:bodyPr wrap="square" rtlCol="0">
            <a:spAutoFit/>
          </a:bodyPr>
          <a:lstStyle/>
          <a:p>
            <a:pPr>
              <a:lnSpc>
                <a:spcPct val="150000"/>
              </a:lnSpc>
            </a:pPr>
            <a:r>
              <a:rPr lang="en" sz="1400" b="1" dirty="0" smtClean="0">
                <a:latin typeface="Palatino Linotype" pitchFamily="18" charset="0"/>
              </a:rPr>
              <a:t>PSYCHOMETRIC TESTS</a:t>
            </a:r>
          </a:p>
          <a:p>
            <a:pPr marL="285750" indent="-285750">
              <a:lnSpc>
                <a:spcPct val="150000"/>
              </a:lnSpc>
              <a:buFont typeface="Wingdings" pitchFamily="2" charset="2"/>
              <a:buChar char="§"/>
            </a:pPr>
            <a:r>
              <a:rPr lang="en" sz="1600" dirty="0" smtClean="0">
                <a:latin typeface="Palatino Linotype" pitchFamily="18" charset="0"/>
              </a:rPr>
              <a:t>Writing, drawing characters, recalling current events, subtracting weeks in a row….</a:t>
            </a:r>
          </a:p>
          <a:p>
            <a:pPr marL="285750" indent="-285750">
              <a:lnSpc>
                <a:spcPct val="150000"/>
              </a:lnSpc>
              <a:buFont typeface="Wingdings" pitchFamily="2" charset="2"/>
              <a:buChar char="§"/>
            </a:pPr>
            <a:r>
              <a:rPr lang="en" sz="1600" dirty="0" smtClean="0">
                <a:latin typeface="Palatino Linotype" pitchFamily="18" charset="0"/>
              </a:rPr>
              <a:t>The most commonly used test is the number merging test ( </a:t>
            </a:r>
            <a:r>
              <a:rPr lang="en" sz="1600" dirty="0" err="1" smtClean="0">
                <a:latin typeface="Palatino Linotype" pitchFamily="18" charset="0"/>
              </a:rPr>
              <a:t>nimber</a:t>
            </a:r>
            <a:r>
              <a:rPr lang="en" sz="1600" dirty="0" smtClean="0">
                <a:latin typeface="Palatino Linotype" pitchFamily="18" charset="0"/>
              </a:rPr>
              <a:t> </a:t>
            </a:r>
            <a:r>
              <a:rPr lang="en" sz="1600" dirty="0" err="1" smtClean="0">
                <a:latin typeface="Palatino Linotype" pitchFamily="18" charset="0"/>
              </a:rPr>
              <a:t>connection </a:t>
            </a:r>
            <a:r>
              <a:rPr lang="en" sz="1600" dirty="0" smtClean="0">
                <a:latin typeface="Palatino Linotype" pitchFamily="18" charset="0"/>
              </a:rPr>
              <a:t>test, NCT or </a:t>
            </a:r>
            <a:r>
              <a:rPr lang="en" sz="1600" dirty="0" err="1" smtClean="0">
                <a:latin typeface="Palatino Linotype" pitchFamily="18" charset="0"/>
              </a:rPr>
              <a:t>Reitan's </a:t>
            </a:r>
            <a:r>
              <a:rPr lang="en" sz="1600" dirty="0" smtClean="0">
                <a:latin typeface="Palatino Linotype" pitchFamily="18" charset="0"/>
              </a:rPr>
              <a:t>test)</a:t>
            </a:r>
          </a:p>
          <a:p>
            <a:pPr marL="285750" indent="-285750">
              <a:lnSpc>
                <a:spcPct val="150000"/>
              </a:lnSpc>
              <a:buFont typeface="Wingdings" pitchFamily="2" charset="2"/>
              <a:buChar char="§"/>
            </a:pPr>
            <a:r>
              <a:rPr lang="en" sz="1600" dirty="0" smtClean="0">
                <a:latin typeface="Palatino Linotype" pitchFamily="18" charset="0"/>
              </a:rPr>
              <a:t>Measurement of reaction time to auditory and </a:t>
            </a:r>
            <a:r>
              <a:rPr lang="en" sz="1600" smtClean="0">
                <a:latin typeface="Palatino Linotype" pitchFamily="18" charset="0"/>
              </a:rPr>
              <a:t>visual stimuli</a:t>
            </a:r>
            <a:endParaRPr lang="x-none" sz="1600" dirty="0">
              <a:latin typeface="Palatino Linotype" pitchFamily="18" charset="0"/>
            </a:endParaRPr>
          </a:p>
          <a:p>
            <a:pPr>
              <a:lnSpc>
                <a:spcPct val="150000"/>
              </a:lnSpc>
            </a:pPr>
            <a:r>
              <a:rPr lang="en" sz="1600" b="1" smtClean="0">
                <a:latin typeface="Palatino Linotype" pitchFamily="18" charset="0"/>
              </a:rPr>
              <a:t>LABORATORY </a:t>
            </a:r>
            <a:r>
              <a:rPr lang="en" sz="1600" b="1" dirty="0" smtClean="0">
                <a:latin typeface="Palatino Linotype" pitchFamily="18" charset="0"/>
              </a:rPr>
              <a:t>TESTS</a:t>
            </a:r>
          </a:p>
          <a:p>
            <a:pPr marL="285750" indent="-285750">
              <a:lnSpc>
                <a:spcPct val="150000"/>
              </a:lnSpc>
              <a:buFont typeface="Wingdings" pitchFamily="2" charset="2"/>
              <a:buChar char="§"/>
            </a:pPr>
            <a:r>
              <a:rPr lang="en" sz="1600" smtClean="0">
                <a:latin typeface="Palatino Linotype" pitchFamily="18" charset="0"/>
              </a:rPr>
              <a:t>Nor</a:t>
            </a:r>
            <a:r>
              <a:rPr lang="en" sz="1600" dirty="0" smtClean="0">
                <a:latin typeface="Palatino Linotype" pitchFamily="18" charset="0"/>
              </a:rPr>
              <a:t> </a:t>
            </a:r>
            <a:r>
              <a:rPr lang="en" sz="1600" smtClean="0">
                <a:latin typeface="Palatino Linotype" pitchFamily="18" charset="0"/>
              </a:rPr>
              <a:t>one is not </a:t>
            </a:r>
            <a:r>
              <a:rPr lang="en" sz="1600" dirty="0" smtClean="0">
                <a:latin typeface="Palatino Linotype" pitchFamily="18" charset="0"/>
              </a:rPr>
              <a:t>specific </a:t>
            </a:r>
            <a:r>
              <a:rPr lang="en" sz="1600" smtClean="0">
                <a:latin typeface="Palatino Linotype" pitchFamily="18" charset="0"/>
              </a:rPr>
              <a:t>, </a:t>
            </a:r>
            <a:r>
              <a:rPr lang="en" sz="1600" dirty="0" smtClean="0">
                <a:latin typeface="Palatino Linotype" pitchFamily="18" charset="0"/>
              </a:rPr>
              <a:t>essential in the differential diagnosis of other </a:t>
            </a:r>
            <a:r>
              <a:rPr lang="en" sz="1600" dirty="0" err="1" smtClean="0">
                <a:latin typeface="Palatino Linotype" pitchFamily="18" charset="0"/>
              </a:rPr>
              <a:t>metabolic ones</a:t>
            </a:r>
            <a:r>
              <a:rPr lang="en" sz="1600" dirty="0" smtClean="0">
                <a:latin typeface="Palatino Linotype" pitchFamily="18" charset="0"/>
              </a:rPr>
              <a:t> </a:t>
            </a:r>
            <a:r>
              <a:rPr lang="en" sz="1600" dirty="0" err="1" smtClean="0">
                <a:latin typeface="Palatino Linotype" pitchFamily="18" charset="0"/>
              </a:rPr>
              <a:t>encephalopathy </a:t>
            </a:r>
            <a:r>
              <a:rPr lang="en" sz="1600" dirty="0" smtClean="0">
                <a:latin typeface="Palatino Linotype" pitchFamily="18" charset="0"/>
              </a:rPr>
              <a:t>( </a:t>
            </a:r>
            <a:r>
              <a:rPr lang="en" sz="1600" dirty="0" err="1" smtClean="0">
                <a:latin typeface="Palatino Linotype" pitchFamily="18" charset="0"/>
              </a:rPr>
              <a:t>hypoglycemia </a:t>
            </a:r>
            <a:r>
              <a:rPr lang="en" sz="1600" dirty="0" smtClean="0">
                <a:latin typeface="Palatino Linotype" pitchFamily="18" charset="0"/>
              </a:rPr>
              <a:t>, uremia, electrolyte </a:t>
            </a:r>
            <a:r>
              <a:rPr lang="en" sz="1600" dirty="0" err="1" smtClean="0">
                <a:latin typeface="Palatino Linotype" pitchFamily="18" charset="0"/>
              </a:rPr>
              <a:t>imbalance </a:t>
            </a:r>
            <a:r>
              <a:rPr lang="en" sz="1600" dirty="0" smtClean="0">
                <a:latin typeface="Palatino Linotype" pitchFamily="18" charset="0"/>
              </a:rPr>
              <a:t>, </a:t>
            </a:r>
            <a:r>
              <a:rPr lang="en" sz="1600" dirty="0" err="1" smtClean="0">
                <a:latin typeface="Palatino Linotype" pitchFamily="18" charset="0"/>
              </a:rPr>
              <a:t>intoxication </a:t>
            </a:r>
            <a:r>
              <a:rPr lang="en" sz="1600" dirty="0" smtClean="0">
                <a:latin typeface="Palatino Linotype" pitchFamily="18" charset="0"/>
              </a:rPr>
              <a:t>)</a:t>
            </a:r>
          </a:p>
          <a:p>
            <a:pPr marL="285750" indent="-285750">
              <a:lnSpc>
                <a:spcPct val="150000"/>
              </a:lnSpc>
              <a:buFont typeface="Wingdings" pitchFamily="2" charset="2"/>
              <a:buChar char="§"/>
            </a:pPr>
            <a:r>
              <a:rPr lang="en" sz="1600" smtClean="0">
                <a:latin typeface="Palatino Linotype" pitchFamily="18" charset="0"/>
              </a:rPr>
              <a:t>Ammonia levels </a:t>
            </a:r>
            <a:r>
              <a:rPr lang="en" sz="1600" dirty="0" smtClean="0">
                <a:latin typeface="Palatino Linotype" pitchFamily="18" charset="0"/>
              </a:rPr>
              <a:t>twice as high </a:t>
            </a:r>
            <a:r>
              <a:rPr lang="en" sz="1600" smtClean="0">
                <a:latin typeface="Palatino Linotype" pitchFamily="18" charset="0"/>
              </a:rPr>
              <a:t>as normal</a:t>
            </a:r>
            <a:endParaRPr lang="en-US" sz="1600" dirty="0" smtClean="0">
              <a:latin typeface="Palatino Linotype" pitchFamily="18" charset="0"/>
            </a:endParaRPr>
          </a:p>
          <a:p>
            <a:pPr>
              <a:lnSpc>
                <a:spcPct val="150000"/>
              </a:lnSpc>
            </a:pPr>
            <a:r>
              <a:rPr lang="en" sz="1600" b="1">
                <a:latin typeface="Palatino Linotype" pitchFamily="18" charset="0"/>
              </a:rPr>
              <a:t>Electrophysiological tests</a:t>
            </a:r>
          </a:p>
          <a:p>
            <a:pPr marL="285750" indent="-285750">
              <a:lnSpc>
                <a:spcPct val="150000"/>
              </a:lnSpc>
              <a:buFont typeface="Wingdings" pitchFamily="2" charset="2"/>
              <a:buChar char="§"/>
            </a:pPr>
            <a:r>
              <a:rPr lang="en" sz="1600" smtClean="0">
                <a:latin typeface="Palatino Linotype" pitchFamily="18" charset="0"/>
              </a:rPr>
              <a:t>EEG </a:t>
            </a:r>
            <a:r>
              <a:rPr lang="en" sz="1600" dirty="0" smtClean="0">
                <a:latin typeface="Palatino Linotype" pitchFamily="18" charset="0"/>
              </a:rPr>
              <a:t>changes appear from the second stage of hepatic encephalopathy</a:t>
            </a:r>
            <a:endParaRPr lang="x-none" sz="1600">
              <a:latin typeface="Palatino Linotype" pitchFamily="18" charset="0"/>
            </a:endParaRPr>
          </a:p>
          <a:p>
            <a:pPr>
              <a:lnSpc>
                <a:spcPct val="150000"/>
              </a:lnSpc>
            </a:pPr>
            <a:r>
              <a:rPr lang="en" sz="1600" b="1">
                <a:latin typeface="Palatino Linotype" pitchFamily="18" charset="0"/>
              </a:rPr>
              <a:t>CT or MR</a:t>
            </a:r>
          </a:p>
          <a:p>
            <a:pPr marL="285750" indent="-285750">
              <a:lnSpc>
                <a:spcPct val="150000"/>
              </a:lnSpc>
              <a:buFont typeface="Wingdings" pitchFamily="2" charset="2"/>
              <a:buChar char="§"/>
            </a:pPr>
            <a:r>
              <a:rPr lang="en" sz="1600" dirty="0" smtClean="0">
                <a:latin typeface="Palatino Linotype" pitchFamily="18" charset="0"/>
              </a:rPr>
              <a:t>atrophic changes; importance in differential diagnosis, especially in </a:t>
            </a:r>
            <a:r>
              <a:rPr lang="en" sz="1600" smtClean="0">
                <a:latin typeface="Palatino Linotype" pitchFamily="18" charset="0"/>
              </a:rPr>
              <a:t>patients </a:t>
            </a:r>
            <a:r>
              <a:rPr lang="en" sz="1600" dirty="0" smtClean="0">
                <a:latin typeface="Palatino Linotype" pitchFamily="18" charset="0"/>
              </a:rPr>
              <a:t>in coma</a:t>
            </a:r>
            <a:endParaRPr lang="x-none" sz="1600">
              <a:latin typeface="Palatino Linotype" pitchFamily="18" charset="0"/>
            </a:endParaRPr>
          </a:p>
          <a:p>
            <a:pPr>
              <a:lnSpc>
                <a:spcPct val="150000"/>
              </a:lnSpc>
            </a:pP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Hepatic encephalopathy-diagnosis</a:t>
            </a:r>
          </a:p>
        </p:txBody>
      </p:sp>
    </p:spTree>
    <p:extLst>
      <p:ext uri="{BB962C8B-B14F-4D97-AF65-F5344CB8AC3E}">
        <p14:creationId xmlns:p14="http://schemas.microsoft.com/office/powerpoint/2010/main" xmlns="" val="39491737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524000"/>
            <a:ext cx="8458200" cy="423962"/>
          </a:xfrm>
          <a:prstGeom prst="rect">
            <a:avLst/>
          </a:prstGeom>
          <a:noFill/>
        </p:spPr>
        <p:txBody>
          <a:bodyPr wrap="square" rtlCol="0">
            <a:spAutoFit/>
          </a:bodyPr>
          <a:lstStyle/>
          <a:p>
            <a:pPr>
              <a:lnSpc>
                <a:spcPct val="150000"/>
              </a:lnSpc>
            </a:pPr>
            <a:r>
              <a:rPr lang="en" sz="1400" b="1" smtClean="0">
                <a:latin typeface="Palatino Linotype" pitchFamily="18" charset="0"/>
              </a:rPr>
              <a:t>1. </a:t>
            </a:r>
            <a:r>
              <a:rPr lang="en" sz="1600" b="1" smtClean="0">
                <a:latin typeface="Palatino Linotype" pitchFamily="18" charset="0"/>
              </a:rPr>
              <a:t>Therapy based on the ammonium hypothesis</a:t>
            </a:r>
            <a:endParaRPr lang="x-none" sz="1600" b="1" dirty="0">
              <a:latin typeface="Palatino Linotype" pitchFamily="18" charset="0"/>
            </a:endParaRPr>
          </a:p>
        </p:txBody>
      </p:sp>
      <p:sp>
        <p:nvSpPr>
          <p:cNvPr id="3" name="Rectangle 2"/>
          <p:cNvSpPr/>
          <p:nvPr/>
        </p:nvSpPr>
        <p:spPr>
          <a:xfrm>
            <a:off x="304800" y="2057400"/>
            <a:ext cx="8534400" cy="2308324"/>
          </a:xfrm>
          <a:prstGeom prst="rect">
            <a:avLst/>
          </a:prstGeom>
        </p:spPr>
        <p:txBody>
          <a:bodyPr wrap="square">
            <a:spAutoFit/>
          </a:bodyPr>
          <a:lstStyle/>
          <a:p>
            <a:pPr marL="285750" indent="-285750">
              <a:lnSpc>
                <a:spcPct val="150000"/>
              </a:lnSpc>
              <a:buFont typeface="Wingdings" pitchFamily="2" charset="2"/>
              <a:buChar char="§"/>
            </a:pPr>
            <a:r>
              <a:rPr lang="en" sz="1600" smtClean="0">
                <a:latin typeface="Palatino Linotype" pitchFamily="18" charset="0"/>
              </a:rPr>
              <a:t>A healthy </a:t>
            </a:r>
            <a:r>
              <a:rPr lang="en" sz="1600" dirty="0" smtClean="0">
                <a:latin typeface="Palatino Linotype" pitchFamily="18" charset="0"/>
              </a:rPr>
              <a:t>liver removes almost all portal venous ammonia by converting it to glutamine and preventing it from entering the systemic circulation</a:t>
            </a:r>
          </a:p>
          <a:p>
            <a:pPr marL="285750" indent="-285750">
              <a:lnSpc>
                <a:spcPct val="150000"/>
              </a:lnSpc>
              <a:buFont typeface="Wingdings" pitchFamily="2" charset="2"/>
              <a:buChar char="§"/>
            </a:pPr>
            <a:r>
              <a:rPr lang="en" sz="1600" dirty="0" smtClean="0">
                <a:latin typeface="Palatino Linotype" pitchFamily="18" charset="0"/>
              </a:rPr>
              <a:t>The therapy is aimed at reducing or inhibiting the intestinal production of ammonia or at increasing the removal of ammonia</a:t>
            </a:r>
          </a:p>
          <a:p>
            <a:pPr marL="285750" indent="-285750">
              <a:lnSpc>
                <a:spcPct val="150000"/>
              </a:lnSpc>
              <a:buFont typeface="Wingdings" pitchFamily="2" charset="2"/>
              <a:buChar char="§"/>
            </a:pPr>
            <a:r>
              <a:rPr lang="en" sz="1600" dirty="0" smtClean="0">
                <a:latin typeface="Palatino Linotype" pitchFamily="18" charset="0"/>
              </a:rPr>
              <a:t>Correction </a:t>
            </a:r>
            <a:r>
              <a:rPr lang="en" sz="1600" dirty="0" err="1" smtClean="0">
                <a:latin typeface="Palatino Linotype" pitchFamily="18" charset="0"/>
              </a:rPr>
              <a:t>of hypokalemia </a:t>
            </a:r>
            <a:r>
              <a:rPr lang="en" sz="1600" dirty="0" smtClean="0">
                <a:latin typeface="Palatino Linotype" pitchFamily="18" charset="0"/>
              </a:rPr>
              <a:t>is </a:t>
            </a:r>
            <a:r>
              <a:rPr lang="en" sz="1600" dirty="0" err="1" smtClean="0">
                <a:latin typeface="Palatino Linotype" pitchFamily="18" charset="0"/>
              </a:rPr>
              <a:t>unnecessary </a:t>
            </a:r>
            <a:r>
              <a:rPr lang="en" sz="1600" dirty="0" smtClean="0">
                <a:latin typeface="Palatino Linotype" pitchFamily="18" charset="0"/>
              </a:rPr>
              <a:t>, because </a:t>
            </a:r>
            <a:r>
              <a:rPr lang="en" sz="1600" dirty="0" err="1" smtClean="0">
                <a:latin typeface="Palatino Linotype" pitchFamily="18" charset="0"/>
              </a:rPr>
              <a:t>hypokalemia </a:t>
            </a:r>
            <a:r>
              <a:rPr lang="en" sz="1600" dirty="0" smtClean="0">
                <a:latin typeface="Palatino Linotype" pitchFamily="18" charset="0"/>
              </a:rPr>
              <a:t>increases the renal production of ammonia</a:t>
            </a: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Hepatic encephalopathy-therapy</a:t>
            </a:r>
          </a:p>
        </p:txBody>
      </p:sp>
      <p:sp>
        <p:nvSpPr>
          <p:cNvPr id="5" name="Rectangle 4"/>
          <p:cNvSpPr/>
          <p:nvPr/>
        </p:nvSpPr>
        <p:spPr>
          <a:xfrm>
            <a:off x="457200" y="381000"/>
            <a:ext cx="4572000" cy="793294"/>
          </a:xfrm>
          <a:prstGeom prst="rect">
            <a:avLst/>
          </a:prstGeom>
        </p:spPr>
        <p:txBody>
          <a:bodyPr>
            <a:spAutoFit/>
          </a:bodyPr>
          <a:lstStyle/>
          <a:p>
            <a:pPr>
              <a:lnSpc>
                <a:spcPct val="150000"/>
              </a:lnSpc>
            </a:pPr>
            <a:r>
              <a:rPr lang="en" sz="1600" b="1" smtClean="0">
                <a:latin typeface="Palatino Linotype" pitchFamily="18" charset="0"/>
              </a:rPr>
              <a:t>THERAPY </a:t>
            </a:r>
            <a:r>
              <a:rPr lang="en" sz="1600" b="1" dirty="0" smtClean="0">
                <a:latin typeface="Palatino Linotype" pitchFamily="18" charset="0"/>
              </a:rPr>
              <a:t>_</a:t>
            </a:r>
            <a:endParaRPr lang="x-none" sz="1600" b="1"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Determine the precipitating factor</a:t>
            </a:r>
            <a:endParaRPr lang="x-none" sz="1600" dirty="0" smtClean="0">
              <a:latin typeface="Palatino Linotype" pitchFamily="18" charset="0"/>
            </a:endParaRPr>
          </a:p>
        </p:txBody>
      </p:sp>
    </p:spTree>
    <p:extLst>
      <p:ext uri="{BB962C8B-B14F-4D97-AF65-F5344CB8AC3E}">
        <p14:creationId xmlns:p14="http://schemas.microsoft.com/office/powerpoint/2010/main" xmlns="" val="118490101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0"/>
            <a:ext cx="8991600" cy="6878806"/>
          </a:xfrm>
          <a:prstGeom prst="rect">
            <a:avLst/>
          </a:prstGeom>
          <a:noFill/>
        </p:spPr>
        <p:txBody>
          <a:bodyPr wrap="square" rtlCol="0">
            <a:spAutoFit/>
          </a:bodyPr>
          <a:lstStyle/>
          <a:p>
            <a:pPr>
              <a:lnSpc>
                <a:spcPct val="150000"/>
              </a:lnSpc>
            </a:pPr>
            <a:endParaRPr lang="sr-Latn-RS" sz="1400" b="1" dirty="0" smtClean="0">
              <a:latin typeface="Palatino Linotype" pitchFamily="18" charset="0"/>
            </a:endParaRPr>
          </a:p>
          <a:p>
            <a:pPr>
              <a:lnSpc>
                <a:spcPct val="150000"/>
              </a:lnSpc>
            </a:pPr>
            <a:r>
              <a:rPr lang="en" sz="1400" b="1" smtClean="0">
                <a:latin typeface="Palatino Linotype" pitchFamily="18" charset="0"/>
              </a:rPr>
              <a:t>A. </a:t>
            </a:r>
            <a:r>
              <a:rPr lang="en" sz="1400" b="1" dirty="0" smtClean="0">
                <a:latin typeface="Palatino Linotype" pitchFamily="18" charset="0"/>
              </a:rPr>
              <a:t>_ Reduction </a:t>
            </a:r>
            <a:r>
              <a:rPr lang="en" sz="1400" b="1" dirty="0" err="1" smtClean="0">
                <a:latin typeface="Palatino Linotype" pitchFamily="18" charset="0"/>
              </a:rPr>
              <a:t>of ammonium </a:t>
            </a:r>
            <a:r>
              <a:rPr lang="en" sz="1400" b="1" dirty="0" smtClean="0">
                <a:latin typeface="Palatino Linotype" pitchFamily="18" charset="0"/>
              </a:rPr>
              <a:t>substrates</a:t>
            </a:r>
          </a:p>
          <a:p>
            <a:pPr>
              <a:lnSpc>
                <a:spcPct val="150000"/>
              </a:lnSpc>
            </a:pPr>
            <a:r>
              <a:rPr lang="en" sz="1400" dirty="0" smtClean="0">
                <a:latin typeface="Palatino Linotype" pitchFamily="18" charset="0"/>
              </a:rPr>
              <a:t>Removal of the source of ammonia from the GIT</a:t>
            </a:r>
          </a:p>
          <a:p>
            <a:pPr marL="285750" indent="-285750">
              <a:lnSpc>
                <a:spcPct val="150000"/>
              </a:lnSpc>
              <a:buFont typeface="Wingdings" pitchFamily="2" charset="2"/>
              <a:buChar char="§"/>
            </a:pPr>
            <a:r>
              <a:rPr lang="en" sz="1400" dirty="0" smtClean="0">
                <a:latin typeface="Palatino Linotype" pitchFamily="18" charset="0"/>
              </a:rPr>
              <a:t>In patients with bleeding from the upper parts of the GIT - </a:t>
            </a:r>
            <a:r>
              <a:rPr lang="en" sz="1400" dirty="0" err="1" smtClean="0">
                <a:latin typeface="Palatino Linotype" pitchFamily="18" charset="0"/>
              </a:rPr>
              <a:t>nasogastric</a:t>
            </a:r>
            <a:r>
              <a:rPr lang="en" sz="1400" dirty="0" smtClean="0">
                <a:latin typeface="Palatino Linotype" pitchFamily="18" charset="0"/>
              </a:rPr>
              <a:t> </a:t>
            </a:r>
            <a:r>
              <a:rPr lang="en" sz="1400" dirty="0" err="1" smtClean="0">
                <a:latin typeface="Palatino Linotype" pitchFamily="18" charset="0"/>
              </a:rPr>
              <a:t>lavage</a:t>
            </a:r>
            <a:endParaRPr lang="x-none" sz="1400" dirty="0" smtClean="0">
              <a:latin typeface="Palatino Linotype" pitchFamily="18" charset="0"/>
            </a:endParaRPr>
          </a:p>
          <a:p>
            <a:pPr marL="285750" indent="-285750">
              <a:lnSpc>
                <a:spcPct val="150000"/>
              </a:lnSpc>
              <a:buFont typeface="Wingdings" pitchFamily="2" charset="2"/>
              <a:buChar char="§"/>
            </a:pPr>
            <a:r>
              <a:rPr lang="en" sz="1400" dirty="0" err="1" smtClean="0">
                <a:latin typeface="Palatino Linotype" pitchFamily="18" charset="0"/>
              </a:rPr>
              <a:t>Enemas acidify </a:t>
            </a:r>
            <a:r>
              <a:rPr lang="en" sz="1400" dirty="0" smtClean="0">
                <a:latin typeface="Palatino Linotype" pitchFamily="18" charset="0"/>
              </a:rPr>
              <a:t>the colon</a:t>
            </a:r>
          </a:p>
          <a:p>
            <a:pPr marL="285750" indent="-285750">
              <a:lnSpc>
                <a:spcPct val="150000"/>
              </a:lnSpc>
              <a:buFont typeface="Wingdings" pitchFamily="2" charset="2"/>
              <a:buChar char="§"/>
            </a:pPr>
            <a:r>
              <a:rPr lang="en" sz="1400" dirty="0" smtClean="0">
                <a:latin typeface="Palatino Linotype" pitchFamily="18" charset="0"/>
              </a:rPr>
              <a:t>Reduction of proteins in the diet - allowed 40-70 grams per day</a:t>
            </a:r>
          </a:p>
          <a:p>
            <a:pPr>
              <a:lnSpc>
                <a:spcPct val="150000"/>
              </a:lnSpc>
            </a:pPr>
            <a:r>
              <a:rPr lang="en" sz="1400" b="1" dirty="0" smtClean="0">
                <a:latin typeface="Palatino Linotype" pitchFamily="18" charset="0"/>
              </a:rPr>
              <a:t>B. Suppression of intestinal production and absorption of ammonia</a:t>
            </a:r>
          </a:p>
          <a:p>
            <a:pPr marL="285750" indent="-285750">
              <a:lnSpc>
                <a:spcPct val="150000"/>
              </a:lnSpc>
              <a:buFont typeface="Wingdings" pitchFamily="2" charset="2"/>
              <a:buChar char="v"/>
            </a:pPr>
            <a:r>
              <a:rPr lang="en" sz="1400" dirty="0" smtClean="0">
                <a:latin typeface="Palatino Linotype" pitchFamily="18" charset="0"/>
              </a:rPr>
              <a:t>Antibiotics, synthetic </a:t>
            </a:r>
            <a:r>
              <a:rPr lang="en" sz="1400" dirty="0" err="1" smtClean="0">
                <a:latin typeface="Palatino Linotype" pitchFamily="18" charset="0"/>
              </a:rPr>
              <a:t>disaccharides </a:t>
            </a:r>
            <a:r>
              <a:rPr lang="en" sz="1400" dirty="0" smtClean="0">
                <a:latin typeface="Palatino Linotype" pitchFamily="18" charset="0"/>
              </a:rPr>
              <a:t>( </a:t>
            </a:r>
            <a:r>
              <a:rPr lang="en" sz="1400" dirty="0" err="1" smtClean="0">
                <a:latin typeface="Palatino Linotype" pitchFamily="18" charset="0"/>
              </a:rPr>
              <a:t>lactulose </a:t>
            </a:r>
            <a:r>
              <a:rPr lang="en" sz="1400" dirty="0" smtClean="0">
                <a:latin typeface="Palatino Linotype" pitchFamily="18" charset="0"/>
              </a:rPr>
              <a:t>), bacteria that do not produce </a:t>
            </a:r>
            <a:r>
              <a:rPr lang="en" sz="1400" dirty="0" err="1" smtClean="0">
                <a:latin typeface="Palatino Linotype" pitchFamily="18" charset="0"/>
              </a:rPr>
              <a:t>urease</a:t>
            </a:r>
            <a:endParaRPr lang="x-none" sz="1400" dirty="0" smtClean="0">
              <a:latin typeface="Palatino Linotype" pitchFamily="18" charset="0"/>
            </a:endParaRPr>
          </a:p>
          <a:p>
            <a:pPr marL="285750" indent="-285750">
              <a:lnSpc>
                <a:spcPct val="150000"/>
              </a:lnSpc>
              <a:buFont typeface="Wingdings" pitchFamily="2" charset="2"/>
              <a:buChar char="§"/>
            </a:pPr>
            <a:r>
              <a:rPr lang="en" sz="1400" b="1" dirty="0" err="1" smtClean="0">
                <a:latin typeface="Palatino Linotype" pitchFamily="18" charset="0"/>
              </a:rPr>
              <a:t>Oral </a:t>
            </a:r>
            <a:r>
              <a:rPr lang="en" sz="1400" b="1" dirty="0" smtClean="0">
                <a:latin typeface="Palatino Linotype" pitchFamily="18" charset="0"/>
              </a:rPr>
              <a:t>antibiotics </a:t>
            </a:r>
            <a:r>
              <a:rPr lang="en" sz="1400" dirty="0" smtClean="0">
                <a:latin typeface="Palatino Linotype" pitchFamily="18" charset="0"/>
              </a:rPr>
              <a:t>- </a:t>
            </a:r>
            <a:r>
              <a:rPr lang="en" sz="1400" dirty="0" err="1" smtClean="0">
                <a:latin typeface="Palatino Linotype" pitchFamily="18" charset="0"/>
              </a:rPr>
              <a:t>aminoglycosides </a:t>
            </a:r>
            <a:r>
              <a:rPr lang="en" sz="1400" dirty="0" smtClean="0">
                <a:latin typeface="Palatino Linotype" pitchFamily="18" charset="0"/>
              </a:rPr>
              <a:t>( </a:t>
            </a:r>
            <a:r>
              <a:rPr lang="en" sz="1400" dirty="0" err="1" smtClean="0">
                <a:latin typeface="Palatino Linotype" pitchFamily="18" charset="0"/>
              </a:rPr>
              <a:t>neomycin </a:t>
            </a:r>
            <a:r>
              <a:rPr lang="en" sz="1400" dirty="0" smtClean="0">
                <a:latin typeface="Palatino Linotype" pitchFamily="18" charset="0"/>
              </a:rPr>
              <a:t>or </a:t>
            </a:r>
            <a:r>
              <a:rPr lang="en" sz="1400" dirty="0" err="1" smtClean="0">
                <a:latin typeface="Palatino Linotype" pitchFamily="18" charset="0"/>
              </a:rPr>
              <a:t>paromomycin </a:t>
            </a:r>
            <a:r>
              <a:rPr lang="en" sz="1400" dirty="0" smtClean="0">
                <a:latin typeface="Palatino Linotype" pitchFamily="18" charset="0"/>
              </a:rPr>
              <a:t>), alternatives: </a:t>
            </a:r>
            <a:r>
              <a:rPr lang="en" sz="1400" dirty="0" err="1" smtClean="0">
                <a:latin typeface="Palatino Linotype" pitchFamily="18" charset="0"/>
              </a:rPr>
              <a:t>metronidazole </a:t>
            </a:r>
            <a:r>
              <a:rPr lang="en" sz="1400" dirty="0" smtClean="0">
                <a:latin typeface="Palatino Linotype" pitchFamily="18" charset="0"/>
              </a:rPr>
              <a:t>, </a:t>
            </a:r>
            <a:r>
              <a:rPr lang="en" sz="1400" dirty="0" err="1" smtClean="0">
                <a:latin typeface="Palatino Linotype" pitchFamily="18" charset="0"/>
              </a:rPr>
              <a:t>vancomycin </a:t>
            </a:r>
            <a:r>
              <a:rPr lang="en" sz="1400" smtClean="0">
                <a:latin typeface="Palatino Linotype" pitchFamily="18" charset="0"/>
              </a:rPr>
              <a:t>, rifaximin </a:t>
            </a:r>
            <a:r>
              <a:rPr lang="en" sz="1400" dirty="0" smtClean="0">
                <a:latin typeface="Palatino Linotype" pitchFamily="18" charset="0"/>
              </a:rPr>
              <a:t>. Antibiotics lower the level of ammonia in the blood by reducing the number of bacteria in the intestine and thus reduce the activity of their urease and protease, responsible for the synthesis of ammonia.</a:t>
            </a:r>
            <a:endParaRPr lang="en-US" sz="1400" dirty="0" smtClean="0">
              <a:latin typeface="Palatino Linotype" pitchFamily="18" charset="0"/>
            </a:endParaRPr>
          </a:p>
          <a:p>
            <a:pPr marL="285750" indent="-285750">
              <a:lnSpc>
                <a:spcPct val="150000"/>
              </a:lnSpc>
              <a:buFont typeface="Wingdings" pitchFamily="2" charset="2"/>
              <a:buChar char="§"/>
            </a:pPr>
            <a:r>
              <a:rPr lang="en" sz="1400" b="1">
                <a:latin typeface="Palatino Linotype" pitchFamily="18" charset="0"/>
              </a:rPr>
              <a:t>Synthetic disaccharides </a:t>
            </a:r>
            <a:r>
              <a:rPr lang="en" sz="1400">
                <a:latin typeface="Palatino Linotype" pitchFamily="18" charset="0"/>
              </a:rPr>
              <a:t>(lactulose, lactotol...) therapy of choice</a:t>
            </a:r>
          </a:p>
          <a:p>
            <a:pPr marL="285750" indent="-285750">
              <a:lnSpc>
                <a:spcPct val="150000"/>
              </a:lnSpc>
              <a:buFont typeface="Wingdings" pitchFamily="2" charset="2"/>
              <a:buChar char="Ø"/>
            </a:pPr>
            <a:r>
              <a:rPr lang="en" sz="1400" dirty="0" smtClean="0">
                <a:latin typeface="Palatino Linotype" pitchFamily="18" charset="0"/>
              </a:rPr>
              <a:t>Bacteria in the intestine convert lactulose into organic acids and thereby acidify the intestinal contents, which keeps the ammonium ion in the lumen of the intestine and prevents its absorption. An acidic environment also adversely affects the growth of bacteria, and by increasing the volume of the stool, it affects the increased fecal excretion of nitrogenous compounds. </a:t>
            </a:r>
            <a:r>
              <a:rPr lang="en" sz="1400" smtClean="0">
                <a:latin typeface="Palatino Linotype" pitchFamily="18" charset="0"/>
              </a:rPr>
              <a:t>Dose of </a:t>
            </a:r>
            <a:r>
              <a:rPr lang="en" sz="1400">
                <a:latin typeface="Palatino Linotype" pitchFamily="18" charset="0"/>
              </a:rPr>
              <a:t>lactulose from 45 to 90 grams per day, two to three soft stools per day, with </a:t>
            </a:r>
            <a:r>
              <a:rPr lang="en" sz="1400" smtClean="0">
                <a:latin typeface="Palatino Linotype" pitchFamily="18" charset="0"/>
              </a:rPr>
              <a:t>PH</a:t>
            </a:r>
            <a:r>
              <a:rPr lang="en" sz="1400" dirty="0" smtClean="0">
                <a:latin typeface="Palatino Linotype" pitchFamily="18" charset="0"/>
              </a:rPr>
              <a:t> in the intestines</a:t>
            </a:r>
            <a:r>
              <a:rPr lang="en" sz="1400" smtClean="0">
                <a:latin typeface="Palatino Linotype" pitchFamily="18" charset="0"/>
              </a:rPr>
              <a:t> </a:t>
            </a:r>
            <a:r>
              <a:rPr lang="en" sz="1400" dirty="0" smtClean="0">
                <a:latin typeface="Palatino Linotype" pitchFamily="18" charset="0"/>
              </a:rPr>
              <a:t>&lt;</a:t>
            </a:r>
            <a:r>
              <a:rPr lang="en" sz="1400" smtClean="0">
                <a:latin typeface="Palatino Linotype" pitchFamily="18" charset="0"/>
              </a:rPr>
              <a:t> </a:t>
            </a:r>
            <a:r>
              <a:rPr lang="en" sz="1400" dirty="0" smtClean="0">
                <a:latin typeface="Palatino Linotype" pitchFamily="18" charset="0"/>
              </a:rPr>
              <a:t>6</a:t>
            </a:r>
            <a:endParaRPr lang="x-none" sz="1400">
              <a:latin typeface="Palatino Linotype" pitchFamily="18" charset="0"/>
            </a:endParaRPr>
          </a:p>
          <a:p>
            <a:pPr marL="285750" indent="-285750">
              <a:lnSpc>
                <a:spcPct val="150000"/>
              </a:lnSpc>
              <a:buFont typeface="Wingdings" pitchFamily="2" charset="2"/>
              <a:buChar char="§"/>
            </a:pPr>
            <a:r>
              <a:rPr lang="en" sz="1400" b="1">
                <a:latin typeface="Palatino Linotype" pitchFamily="18" charset="0"/>
              </a:rPr>
              <a:t>Change in </a:t>
            </a:r>
            <a:r>
              <a:rPr lang="en" sz="1400" b="1" smtClean="0">
                <a:latin typeface="Palatino Linotype" pitchFamily="18" charset="0"/>
              </a:rPr>
              <a:t>columnar flora</a:t>
            </a:r>
          </a:p>
          <a:p>
            <a:pPr marL="285750" indent="-285750">
              <a:lnSpc>
                <a:spcPct val="150000"/>
              </a:lnSpc>
              <a:buFont typeface="Wingdings" pitchFamily="2" charset="2"/>
              <a:buChar char="Ø"/>
            </a:pPr>
            <a:r>
              <a:rPr lang="en" sz="1400">
                <a:latin typeface="Palatino Linotype" pitchFamily="18" charset="0"/>
              </a:rPr>
              <a:t>With an increase in saccharolytic bacteria, oral administration of other lactic acid-producing bacteria inhibits the replication of other intestinal </a:t>
            </a:r>
            <a:r>
              <a:rPr lang="en" sz="1400" smtClean="0">
                <a:latin typeface="Palatino Linotype" pitchFamily="18" charset="0"/>
              </a:rPr>
              <a:t>bacteria</a:t>
            </a:r>
            <a:endParaRPr lang="x-none" sz="14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algn="ctr">
              <a:spcBef>
                <a:spcPct val="0"/>
              </a:spcBef>
            </a:pPr>
            <a:r>
              <a:rPr lang="en" sz="2000" b="1" dirty="0" smtClean="0">
                <a:latin typeface="Palatino Linotype" pitchFamily="18" charset="0"/>
              </a:rPr>
              <a:t>Hepatic encephalopathy-therapy</a:t>
            </a:r>
          </a:p>
          <a:p>
            <a:pPr lvl="0" algn="ctr">
              <a:spcBef>
                <a:spcPct val="0"/>
              </a:spcBef>
            </a:pPr>
            <a:endParaRPr lang="sr-Cyrl-RS" sz="2000" b="1" dirty="0" smtClean="0">
              <a:latin typeface="Palatino Linotype" pitchFamily="18" charset="0"/>
            </a:endParaRPr>
          </a:p>
        </p:txBody>
      </p:sp>
    </p:spTree>
    <p:extLst>
      <p:ext uri="{BB962C8B-B14F-4D97-AF65-F5344CB8AC3E}">
        <p14:creationId xmlns:p14="http://schemas.microsoft.com/office/powerpoint/2010/main" xmlns="" val="96966705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77589"/>
            <a:ext cx="8229600" cy="5770811"/>
          </a:xfrm>
          <a:prstGeom prst="rect">
            <a:avLst/>
          </a:prstGeom>
          <a:noFill/>
        </p:spPr>
        <p:txBody>
          <a:bodyPr wrap="square" rtlCol="0">
            <a:spAutoFit/>
          </a:bodyPr>
          <a:lstStyle/>
          <a:p>
            <a:pPr>
              <a:lnSpc>
                <a:spcPct val="150000"/>
              </a:lnSpc>
            </a:pPr>
            <a:r>
              <a:rPr lang="en" sz="1600" b="1" smtClean="0">
                <a:latin typeface="Palatino Linotype" pitchFamily="18" charset="0"/>
              </a:rPr>
              <a:t>C. Stimulation of ammonia metabolism</a:t>
            </a:r>
          </a:p>
          <a:p>
            <a:pPr marL="285750" indent="-285750">
              <a:lnSpc>
                <a:spcPct val="150000"/>
              </a:lnSpc>
              <a:buFont typeface="Wingdings" pitchFamily="2" charset="2"/>
              <a:buChar char="§"/>
            </a:pPr>
            <a:r>
              <a:rPr lang="en" sz="1600" smtClean="0">
                <a:latin typeface="Palatino Linotype" pitchFamily="18" charset="0"/>
              </a:rPr>
              <a:t>Ammonia </a:t>
            </a:r>
            <a:r>
              <a:rPr lang="en" sz="1600" dirty="0" smtClean="0">
                <a:latin typeface="Palatino Linotype" pitchFamily="18" charset="0"/>
              </a:rPr>
              <a:t>is removed by the formation </a:t>
            </a:r>
            <a:r>
              <a:rPr lang="en" sz="1600" dirty="0" err="1" smtClean="0">
                <a:latin typeface="Palatino Linotype" pitchFamily="18" charset="0"/>
              </a:rPr>
              <a:t>of urea </a:t>
            </a:r>
            <a:r>
              <a:rPr lang="en" sz="1600" dirty="0" smtClean="0">
                <a:latin typeface="Palatino Linotype" pitchFamily="18" charset="0"/>
              </a:rPr>
              <a:t>in </a:t>
            </a:r>
            <a:r>
              <a:rPr lang="en" sz="1600" dirty="0" err="1" smtClean="0">
                <a:latin typeface="Palatino Linotype" pitchFamily="18" charset="0"/>
              </a:rPr>
              <a:t>the periportal</a:t>
            </a:r>
            <a:r>
              <a:rPr lang="en" sz="1600" dirty="0" smtClean="0">
                <a:latin typeface="Palatino Linotype" pitchFamily="18" charset="0"/>
              </a:rPr>
              <a:t> </a:t>
            </a:r>
            <a:r>
              <a:rPr lang="en" sz="1600" dirty="0" err="1" smtClean="0">
                <a:latin typeface="Palatino Linotype" pitchFamily="18" charset="0"/>
              </a:rPr>
              <a:t>hepatocytes </a:t>
            </a:r>
            <a:r>
              <a:rPr lang="en" sz="1600" dirty="0" smtClean="0">
                <a:latin typeface="Palatino Linotype" pitchFamily="18" charset="0"/>
              </a:rPr>
              <a:t>and/or synthesis of glutamine from </a:t>
            </a:r>
            <a:r>
              <a:rPr lang="en" sz="1600" dirty="0" err="1" smtClean="0">
                <a:latin typeface="Palatino Linotype" pitchFamily="18" charset="0"/>
              </a:rPr>
              <a:t>glutamate </a:t>
            </a:r>
            <a:r>
              <a:rPr lang="en" sz="1600" dirty="0" smtClean="0">
                <a:latin typeface="Palatino Linotype" pitchFamily="18" charset="0"/>
              </a:rPr>
              <a:t>in </a:t>
            </a:r>
            <a:r>
              <a:rPr lang="en" sz="1600" dirty="0" err="1" smtClean="0">
                <a:latin typeface="Palatino Linotype" pitchFamily="18" charset="0"/>
              </a:rPr>
              <a:t>the perivenous</a:t>
            </a:r>
            <a:r>
              <a:rPr lang="en" sz="1600" dirty="0" smtClean="0">
                <a:latin typeface="Palatino Linotype" pitchFamily="18" charset="0"/>
              </a:rPr>
              <a:t> </a:t>
            </a:r>
            <a:r>
              <a:rPr lang="en" sz="1600" dirty="0" err="1" smtClean="0">
                <a:latin typeface="Palatino Linotype" pitchFamily="18" charset="0"/>
              </a:rPr>
              <a:t>hepatocytes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In cirrhosis of the liver, the activity </a:t>
            </a:r>
            <a:r>
              <a:rPr lang="en" sz="1600" dirty="0" err="1" smtClean="0">
                <a:latin typeface="Palatino Linotype" pitchFamily="18" charset="0"/>
              </a:rPr>
              <a:t>of carbamylphosphate</a:t>
            </a:r>
            <a:r>
              <a:rPr lang="en" sz="1600" dirty="0" smtClean="0">
                <a:latin typeface="Palatino Linotype" pitchFamily="18" charset="0"/>
              </a:rPr>
              <a:t> </a:t>
            </a:r>
            <a:r>
              <a:rPr lang="en" sz="1600" dirty="0" err="1" smtClean="0">
                <a:latin typeface="Palatino Linotype" pitchFamily="18" charset="0"/>
              </a:rPr>
              <a:t>synthetases </a:t>
            </a:r>
            <a:r>
              <a:rPr lang="en" sz="1600" dirty="0" smtClean="0">
                <a:latin typeface="Palatino Linotype" pitchFamily="18" charset="0"/>
              </a:rPr>
              <a:t>and glutamine </a:t>
            </a:r>
            <a:r>
              <a:rPr lang="en" sz="1600" dirty="0" err="1" smtClean="0">
                <a:latin typeface="Palatino Linotype" pitchFamily="18" charset="0"/>
              </a:rPr>
              <a:t>synthetases </a:t>
            </a:r>
            <a:r>
              <a:rPr lang="en" sz="1600" dirty="0" smtClean="0">
                <a:latin typeface="Palatino Linotype" pitchFamily="18" charset="0"/>
              </a:rPr>
              <a:t>(key enzymes for the synthesis </a:t>
            </a:r>
            <a:r>
              <a:rPr lang="en" sz="1600" dirty="0" err="1" smtClean="0">
                <a:latin typeface="Palatino Linotype" pitchFamily="18" charset="0"/>
              </a:rPr>
              <a:t>of urea </a:t>
            </a:r>
            <a:r>
              <a:rPr lang="en" sz="1600" dirty="0" smtClean="0">
                <a:latin typeface="Palatino Linotype" pitchFamily="18" charset="0"/>
              </a:rPr>
              <a:t>and glutamine) are disturbed, and the flux </a:t>
            </a:r>
            <a:r>
              <a:rPr lang="en" sz="1600" dirty="0" err="1" smtClean="0">
                <a:latin typeface="Palatino Linotype" pitchFamily="18" charset="0"/>
              </a:rPr>
              <a:t>of glutaminase</a:t>
            </a:r>
            <a:r>
              <a:rPr lang="en" sz="1600" dirty="0" smtClean="0">
                <a:latin typeface="Palatino Linotype" pitchFamily="18" charset="0"/>
              </a:rPr>
              <a:t> it is </a:t>
            </a:r>
            <a:r>
              <a:rPr lang="en" sz="1600" dirty="0" err="1" smtClean="0">
                <a:latin typeface="Palatino Linotype" pitchFamily="18" charset="0"/>
              </a:rPr>
              <a:t>compensatory </a:t>
            </a:r>
            <a:r>
              <a:rPr lang="en" sz="1600" dirty="0" smtClean="0">
                <a:latin typeface="Palatino Linotype" pitchFamily="18" charset="0"/>
              </a:rPr>
              <a:t>increased, which leads to </a:t>
            </a:r>
            <a:r>
              <a:rPr lang="en" sz="1600" dirty="0" err="1" smtClean="0">
                <a:latin typeface="Palatino Linotype" pitchFamily="18" charset="0"/>
              </a:rPr>
              <a:t>hyperammonemia</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Ornithine </a:t>
            </a:r>
            <a:r>
              <a:rPr lang="en" sz="1600" dirty="0" smtClean="0">
                <a:latin typeface="Palatino Linotype" pitchFamily="18" charset="0"/>
              </a:rPr>
              <a:t>was administered </a:t>
            </a:r>
            <a:r>
              <a:rPr lang="en" sz="1600" dirty="0" err="1" smtClean="0">
                <a:latin typeface="Palatino Linotype" pitchFamily="18" charset="0"/>
              </a:rPr>
              <a:t>aspartate </a:t>
            </a:r>
            <a:r>
              <a:rPr lang="en" sz="1600" dirty="0" smtClean="0">
                <a:latin typeface="Palatino Linotype" pitchFamily="18" charset="0"/>
              </a:rPr>
              <a:t>and </a:t>
            </a:r>
            <a:r>
              <a:rPr lang="en" sz="1600" dirty="0" err="1" smtClean="0">
                <a:latin typeface="Palatino Linotype" pitchFamily="18" charset="0"/>
              </a:rPr>
              <a:t>benzoate </a:t>
            </a:r>
            <a:r>
              <a:rPr lang="en" sz="1600" dirty="0" smtClean="0">
                <a:latin typeface="Palatino Linotype" pitchFamily="18" charset="0"/>
              </a:rPr>
              <a:t>to lower the concentration of ammonia in the plasma, by increasing the metabolism of ammonia into glutamine, i.e. </a:t>
            </a:r>
            <a:r>
              <a:rPr lang="en" sz="1600" dirty="0" err="1" smtClean="0">
                <a:latin typeface="Palatino Linotype" pitchFamily="18" charset="0"/>
              </a:rPr>
              <a:t>hippurate</a:t>
            </a:r>
            <a:endParaRPr lang="x-none" sz="1600" dirty="0" smtClean="0">
              <a:latin typeface="Palatino Linotype" pitchFamily="18" charset="0"/>
            </a:endParaRPr>
          </a:p>
          <a:p>
            <a:pPr marL="285750" indent="-285750">
              <a:lnSpc>
                <a:spcPct val="150000"/>
              </a:lnSpc>
              <a:buFont typeface="Wingdings" pitchFamily="2" charset="2"/>
              <a:buChar char="§"/>
            </a:pPr>
            <a:r>
              <a:rPr lang="en" sz="1600" b="1" dirty="0" err="1" smtClean="0">
                <a:latin typeface="Palatino Linotype" pitchFamily="18" charset="0"/>
              </a:rPr>
              <a:t>Ornithine </a:t>
            </a:r>
            <a:r>
              <a:rPr lang="en" sz="1600" b="1" dirty="0" smtClean="0">
                <a:latin typeface="Palatino Linotype" pitchFamily="18" charset="0"/>
              </a:rPr>
              <a:t>- </a:t>
            </a:r>
            <a:r>
              <a:rPr lang="en" sz="1600" b="1" dirty="0" err="1" smtClean="0">
                <a:latin typeface="Palatino Linotype" pitchFamily="18" charset="0"/>
              </a:rPr>
              <a:t>aspartate </a:t>
            </a:r>
            <a:r>
              <a:rPr lang="en" sz="1600" dirty="0" smtClean="0">
                <a:latin typeface="Palatino Linotype" pitchFamily="18" charset="0"/>
              </a:rPr>
              <a:t>- in </a:t>
            </a:r>
            <a:r>
              <a:rPr lang="en" sz="1600" dirty="0" err="1" smtClean="0">
                <a:latin typeface="Palatino Linotype" pitchFamily="18" charset="0"/>
              </a:rPr>
              <a:t>periportal</a:t>
            </a:r>
            <a:r>
              <a:rPr lang="en" sz="1600" dirty="0" smtClean="0">
                <a:latin typeface="Palatino Linotype" pitchFamily="18" charset="0"/>
              </a:rPr>
              <a:t> </a:t>
            </a:r>
            <a:r>
              <a:rPr lang="en" sz="1600" dirty="0" err="1" smtClean="0">
                <a:latin typeface="Palatino Linotype" pitchFamily="18" charset="0"/>
              </a:rPr>
              <a:t>hepatocytes</a:t>
            </a:r>
            <a:r>
              <a:rPr lang="en" sz="1600" dirty="0" smtClean="0">
                <a:latin typeface="Palatino Linotype" pitchFamily="18" charset="0"/>
              </a:rPr>
              <a:t> </a:t>
            </a:r>
            <a:r>
              <a:rPr lang="en" sz="1600" dirty="0" err="1" smtClean="0">
                <a:latin typeface="Palatino Linotype" pitchFamily="18" charset="0"/>
              </a:rPr>
              <a:t>ornithine </a:t>
            </a:r>
            <a:r>
              <a:rPr lang="en" sz="1600" dirty="0" smtClean="0">
                <a:latin typeface="Palatino Linotype" pitchFamily="18" charset="0"/>
              </a:rPr>
              <a:t>serves as </a:t>
            </a:r>
            <a:r>
              <a:rPr lang="en" sz="1600" dirty="0" err="1" smtClean="0">
                <a:latin typeface="Palatino Linotype" pitchFamily="18" charset="0"/>
              </a:rPr>
              <a:t>an activator</a:t>
            </a:r>
            <a:r>
              <a:rPr lang="en" sz="1600" dirty="0" smtClean="0">
                <a:latin typeface="Palatino Linotype" pitchFamily="18" charset="0"/>
              </a:rPr>
              <a:t> </a:t>
            </a:r>
            <a:r>
              <a:rPr lang="en" sz="1600" dirty="0" err="1" smtClean="0">
                <a:latin typeface="Palatino Linotype" pitchFamily="18" charset="0"/>
              </a:rPr>
              <a:t>carbamyl phosphate</a:t>
            </a:r>
            <a:r>
              <a:rPr lang="en" sz="1600" dirty="0" smtClean="0">
                <a:latin typeface="Palatino Linotype" pitchFamily="18" charset="0"/>
              </a:rPr>
              <a:t> </a:t>
            </a:r>
            <a:r>
              <a:rPr lang="en" sz="1600" dirty="0" err="1" smtClean="0">
                <a:latin typeface="Palatino Linotype" pitchFamily="18" charset="0"/>
              </a:rPr>
              <a:t>synthetases </a:t>
            </a:r>
            <a:r>
              <a:rPr lang="en" sz="1600" dirty="0" smtClean="0">
                <a:latin typeface="Palatino Linotype" pitchFamily="18" charset="0"/>
              </a:rPr>
              <a:t>and </a:t>
            </a:r>
            <a:r>
              <a:rPr lang="en" sz="1600" dirty="0" err="1" smtClean="0">
                <a:latin typeface="Palatino Linotype" pitchFamily="18" charset="0"/>
              </a:rPr>
              <a:t>ornithine </a:t>
            </a:r>
            <a:r>
              <a:rPr lang="en" sz="1600" dirty="0" smtClean="0">
                <a:latin typeface="Palatino Linotype" pitchFamily="18" charset="0"/>
              </a:rPr>
              <a:t>- </a:t>
            </a:r>
            <a:r>
              <a:rPr lang="en" sz="1600" dirty="0" err="1" smtClean="0">
                <a:latin typeface="Palatino Linotype" pitchFamily="18" charset="0"/>
              </a:rPr>
              <a:t>carbamyltransverases </a:t>
            </a:r>
            <a:r>
              <a:rPr lang="en" sz="1600" dirty="0" smtClean="0">
                <a:latin typeface="Palatino Linotype" pitchFamily="18" charset="0"/>
              </a:rPr>
              <a:t>and as a substrate for </a:t>
            </a:r>
            <a:r>
              <a:rPr lang="en" sz="1600" dirty="0" err="1" smtClean="0">
                <a:latin typeface="Palatino Linotype" pitchFamily="18" charset="0"/>
              </a:rPr>
              <a:t>ureagenesis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Ornithine </a:t>
            </a:r>
            <a:r>
              <a:rPr lang="en" sz="1600" dirty="0" smtClean="0">
                <a:latin typeface="Palatino Linotype" pitchFamily="18" charset="0"/>
              </a:rPr>
              <a:t>and </a:t>
            </a:r>
            <a:r>
              <a:rPr lang="en" sz="1600" dirty="0" err="1" smtClean="0">
                <a:latin typeface="Palatino Linotype" pitchFamily="18" charset="0"/>
              </a:rPr>
              <a:t>aspartate </a:t>
            </a:r>
            <a:r>
              <a:rPr lang="en" sz="1600" dirty="0" smtClean="0">
                <a:latin typeface="Palatino Linotype" pitchFamily="18" charset="0"/>
              </a:rPr>
              <a:t>increase ammonia removal </a:t>
            </a:r>
            <a:r>
              <a:rPr lang="en" sz="1600" dirty="0" err="1" smtClean="0">
                <a:latin typeface="Palatino Linotype" pitchFamily="18" charset="0"/>
              </a:rPr>
              <a:t>by promoting </a:t>
            </a:r>
            <a:r>
              <a:rPr lang="en" sz="1600" dirty="0" smtClean="0">
                <a:latin typeface="Palatino Linotype" pitchFamily="18" charset="0"/>
              </a:rPr>
              <a:t>glutamine synthesis</a:t>
            </a:r>
          </a:p>
          <a:p>
            <a:pPr marL="285750" indent="-285750">
              <a:lnSpc>
                <a:spcPct val="150000"/>
              </a:lnSpc>
              <a:buFont typeface="Wingdings" pitchFamily="2" charset="2"/>
              <a:buChar char="§"/>
            </a:pPr>
            <a:r>
              <a:rPr lang="en" sz="1600" b="1" dirty="0" err="1" smtClean="0">
                <a:latin typeface="Palatino Linotype" pitchFamily="18" charset="0"/>
              </a:rPr>
              <a:t>Benzoate </a:t>
            </a:r>
            <a:r>
              <a:rPr lang="en" sz="1600" dirty="0" smtClean="0">
                <a:latin typeface="Palatino Linotype" pitchFamily="18" charset="0"/>
              </a:rPr>
              <a:t>- reacts with </a:t>
            </a:r>
            <a:r>
              <a:rPr lang="en" sz="1600" dirty="0" err="1" smtClean="0">
                <a:latin typeface="Palatino Linotype" pitchFamily="18" charset="0"/>
              </a:rPr>
              <a:t>glycine </a:t>
            </a:r>
            <a:r>
              <a:rPr lang="en" sz="1600" dirty="0" smtClean="0">
                <a:latin typeface="Palatino Linotype" pitchFamily="18" charset="0"/>
              </a:rPr>
              <a:t>and </a:t>
            </a:r>
            <a:r>
              <a:rPr lang="en" sz="1600" dirty="0" err="1" smtClean="0">
                <a:latin typeface="Palatino Linotype" pitchFamily="18" charset="0"/>
              </a:rPr>
              <a:t>hippurate</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algn="ctr">
              <a:spcBef>
                <a:spcPct val="0"/>
              </a:spcBef>
            </a:pPr>
            <a:r>
              <a:rPr lang="en" sz="2000" b="1" dirty="0" smtClean="0">
                <a:latin typeface="Palatino Linotype" pitchFamily="18" charset="0"/>
              </a:rPr>
              <a:t>Hepatic encephalopathy-therapy</a:t>
            </a:r>
          </a:p>
          <a:p>
            <a:pPr lvl="0" algn="ctr">
              <a:spcBef>
                <a:spcPct val="0"/>
              </a:spcBef>
            </a:pPr>
            <a:endParaRPr lang="sr-Cyrl-RS" sz="2000" b="1" dirty="0" smtClean="0">
              <a:latin typeface="Palatino Linotype" pitchFamily="18" charset="0"/>
            </a:endParaRPr>
          </a:p>
        </p:txBody>
      </p:sp>
    </p:spTree>
    <p:extLst>
      <p:ext uri="{BB962C8B-B14F-4D97-AF65-F5344CB8AC3E}">
        <p14:creationId xmlns:p14="http://schemas.microsoft.com/office/powerpoint/2010/main" xmlns="" val="4581824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533400"/>
            <a:ext cx="8077200" cy="5632311"/>
          </a:xfrm>
          <a:prstGeom prst="rect">
            <a:avLst/>
          </a:prstGeom>
          <a:noFill/>
        </p:spPr>
        <p:txBody>
          <a:bodyPr wrap="square" rtlCol="0">
            <a:spAutoFit/>
          </a:bodyPr>
          <a:lstStyle/>
          <a:p>
            <a:pPr>
              <a:lnSpc>
                <a:spcPct val="150000"/>
              </a:lnSpc>
            </a:pPr>
            <a:r>
              <a:rPr lang="en" sz="1600" b="1" dirty="0" smtClean="0">
                <a:latin typeface="Palatino Linotype" pitchFamily="18" charset="0"/>
              </a:rPr>
              <a:t>2. Therapy based on the hypothesis of false </a:t>
            </a:r>
            <a:r>
              <a:rPr lang="en" sz="1600" b="1" dirty="0" err="1" smtClean="0">
                <a:latin typeface="Palatino Linotype" pitchFamily="18" charset="0"/>
              </a:rPr>
              <a:t>neurotransmitters</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The assumption that the increase in the ratio of aromatic </a:t>
            </a:r>
            <a:r>
              <a:rPr lang="en" sz="1600" dirty="0" err="1" smtClean="0">
                <a:latin typeface="Palatino Linotype" pitchFamily="18" charset="0"/>
              </a:rPr>
              <a:t>amino acids </a:t>
            </a:r>
            <a:r>
              <a:rPr lang="en" sz="1600" dirty="0" smtClean="0">
                <a:latin typeface="Palatino Linotype" pitchFamily="18" charset="0"/>
              </a:rPr>
              <a:t>( </a:t>
            </a:r>
            <a:r>
              <a:rPr lang="en" sz="1600" dirty="0" err="1" smtClean="0">
                <a:latin typeface="Palatino Linotype" pitchFamily="18" charset="0"/>
              </a:rPr>
              <a:t>aromatic</a:t>
            </a:r>
            <a:r>
              <a:rPr lang="en" sz="1600" dirty="0" smtClean="0">
                <a:latin typeface="Palatino Linotype" pitchFamily="18" charset="0"/>
              </a:rPr>
              <a:t> </a:t>
            </a:r>
            <a:r>
              <a:rPr lang="en" sz="1600" dirty="0" err="1" smtClean="0">
                <a:latin typeface="Palatino Linotype" pitchFamily="18" charset="0"/>
              </a:rPr>
              <a:t>amino</a:t>
            </a:r>
            <a:r>
              <a:rPr lang="en" sz="1600" dirty="0" smtClean="0">
                <a:latin typeface="Palatino Linotype" pitchFamily="18" charset="0"/>
              </a:rPr>
              <a:t> </a:t>
            </a:r>
            <a:r>
              <a:rPr lang="en" sz="1600" dirty="0" err="1" smtClean="0">
                <a:latin typeface="Palatino Linotype" pitchFamily="18" charset="0"/>
              </a:rPr>
              <a:t>acids </a:t>
            </a:r>
            <a:r>
              <a:rPr lang="en" sz="1600" dirty="0" smtClean="0">
                <a:latin typeface="Palatino Linotype" pitchFamily="18" charset="0"/>
              </a:rPr>
              <a:t>, AAA) according to </a:t>
            </a:r>
            <a:r>
              <a:rPr lang="en" sz="1600" dirty="0" err="1" smtClean="0">
                <a:latin typeface="Palatino Linotype" pitchFamily="18" charset="0"/>
              </a:rPr>
              <a:t>amino acids </a:t>
            </a:r>
            <a:r>
              <a:rPr lang="en" sz="1600" dirty="0" smtClean="0">
                <a:latin typeface="Palatino Linotype" pitchFamily="18" charset="0"/>
              </a:rPr>
              <a:t>of branched chains ( </a:t>
            </a:r>
            <a:r>
              <a:rPr lang="en" sz="1600" dirty="0" err="1" smtClean="0">
                <a:latin typeface="Palatino Linotype" pitchFamily="18" charset="0"/>
              </a:rPr>
              <a:t>branched </a:t>
            </a:r>
            <a:r>
              <a:rPr lang="en" sz="1600" dirty="0" smtClean="0">
                <a:latin typeface="Palatino Linotype" pitchFamily="18" charset="0"/>
              </a:rPr>
              <a:t>- </a:t>
            </a:r>
            <a:r>
              <a:rPr lang="en" sz="1600" dirty="0" err="1" smtClean="0">
                <a:latin typeface="Palatino Linotype" pitchFamily="18" charset="0"/>
              </a:rPr>
              <a:t>chain</a:t>
            </a:r>
            <a:r>
              <a:rPr lang="en" sz="1600" dirty="0" smtClean="0">
                <a:latin typeface="Palatino Linotype" pitchFamily="18" charset="0"/>
              </a:rPr>
              <a:t> </a:t>
            </a:r>
            <a:r>
              <a:rPr lang="en" sz="1600" dirty="0" err="1" smtClean="0">
                <a:latin typeface="Palatino Linotype" pitchFamily="18" charset="0"/>
              </a:rPr>
              <a:t>ammonia</a:t>
            </a:r>
            <a:r>
              <a:rPr lang="en" sz="1600" dirty="0" smtClean="0">
                <a:latin typeface="Palatino Linotype" pitchFamily="18" charset="0"/>
              </a:rPr>
              <a:t> </a:t>
            </a:r>
            <a:r>
              <a:rPr lang="en" sz="1600" dirty="0" err="1" smtClean="0">
                <a:latin typeface="Palatino Linotype" pitchFamily="18" charset="0"/>
              </a:rPr>
              <a:t>acids </a:t>
            </a:r>
            <a:r>
              <a:rPr lang="en" sz="1600" dirty="0" smtClean="0">
                <a:latin typeface="Palatino Linotype" pitchFamily="18" charset="0"/>
              </a:rPr>
              <a:t>, BCAA) that occur as a result of liver </a:t>
            </a:r>
            <a:r>
              <a:rPr lang="en" sz="1600" dirty="0" err="1" smtClean="0">
                <a:latin typeface="Palatino Linotype" pitchFamily="18" charset="0"/>
              </a:rPr>
              <a:t>insufficiency </a:t>
            </a:r>
            <a:r>
              <a:rPr lang="en" sz="1600" dirty="0" smtClean="0">
                <a:latin typeface="Palatino Linotype" pitchFamily="18" charset="0"/>
              </a:rPr>
              <a:t>, contribute to </a:t>
            </a:r>
            <a:r>
              <a:rPr lang="en" sz="1600" smtClean="0">
                <a:latin typeface="Palatino Linotype" pitchFamily="18" charset="0"/>
              </a:rPr>
              <a:t>the development of encephalopathy </a:t>
            </a:r>
            <a:r>
              <a:rPr lang="en" sz="1600" dirty="0" smtClean="0">
                <a:latin typeface="Palatino Linotype" pitchFamily="18" charset="0"/>
              </a:rPr>
              <a:t>. </a:t>
            </a:r>
            <a:r>
              <a:rPr lang="en" sz="1600" smtClean="0">
                <a:latin typeface="Palatino Linotype" pitchFamily="18" charset="0"/>
              </a:rPr>
              <a:t>Therapy </a:t>
            </a:r>
            <a:r>
              <a:rPr lang="en" sz="1600" dirty="0" smtClean="0">
                <a:latin typeface="Palatino Linotype" pitchFamily="18" charset="0"/>
              </a:rPr>
              <a:t>is based on BCAA </a:t>
            </a:r>
            <a:r>
              <a:rPr lang="en" sz="1600" smtClean="0">
                <a:latin typeface="Palatino Linotype" pitchFamily="18" charset="0"/>
              </a:rPr>
              <a:t>infusions </a:t>
            </a:r>
            <a:r>
              <a:rPr lang="en" sz="1600" dirty="0" smtClean="0">
                <a:latin typeface="Palatino Linotype" pitchFamily="18" charset="0"/>
              </a:rPr>
              <a:t>and </a:t>
            </a:r>
            <a:r>
              <a:rPr lang="en" sz="1600" smtClean="0">
                <a:latin typeface="Palatino Linotype" pitchFamily="18" charset="0"/>
              </a:rPr>
              <a:t>oral supplements </a:t>
            </a:r>
            <a:r>
              <a:rPr lang="en" sz="1600" dirty="0" smtClean="0">
                <a:latin typeface="Palatino Linotype" pitchFamily="18" charset="0"/>
              </a:rPr>
              <a:t>BCAA</a:t>
            </a:r>
          </a:p>
          <a:p>
            <a:pPr>
              <a:lnSpc>
                <a:spcPct val="150000"/>
              </a:lnSpc>
            </a:pPr>
            <a:r>
              <a:rPr lang="en" sz="1600" b="1" dirty="0" smtClean="0">
                <a:latin typeface="Palatino Linotype" pitchFamily="18" charset="0"/>
              </a:rPr>
              <a:t>3. Therapy based on the GABA hypothesis</a:t>
            </a:r>
          </a:p>
          <a:p>
            <a:pPr marL="285750" indent="-285750">
              <a:lnSpc>
                <a:spcPct val="150000"/>
              </a:lnSpc>
              <a:buFont typeface="Wingdings" pitchFamily="2" charset="2"/>
              <a:buChar char="§"/>
            </a:pPr>
            <a:r>
              <a:rPr lang="en" sz="1600" dirty="0" err="1" smtClean="0">
                <a:latin typeface="Palatino Linotype" pitchFamily="18" charset="0"/>
              </a:rPr>
              <a:t>Flumanesil </a:t>
            </a:r>
            <a:r>
              <a:rPr lang="en" sz="1600" dirty="0" smtClean="0">
                <a:latin typeface="Palatino Linotype" pitchFamily="18" charset="0"/>
              </a:rPr>
              <a:t>, </a:t>
            </a:r>
            <a:r>
              <a:rPr lang="en" sz="1600" dirty="0" err="1" smtClean="0">
                <a:latin typeface="Palatino Linotype" pitchFamily="18" charset="0"/>
              </a:rPr>
              <a:t>a benzodiazepine receptor antagonist</a:t>
            </a:r>
            <a:endParaRPr lang="x-none" sz="1600" dirty="0" smtClean="0">
              <a:latin typeface="Palatino Linotype" pitchFamily="18" charset="0"/>
            </a:endParaRPr>
          </a:p>
          <a:p>
            <a:pPr>
              <a:lnSpc>
                <a:spcPct val="150000"/>
              </a:lnSpc>
            </a:pPr>
            <a:r>
              <a:rPr lang="en" sz="1600" b="1" dirty="0" smtClean="0">
                <a:latin typeface="Palatino Linotype" pitchFamily="18" charset="0"/>
              </a:rPr>
              <a:t>4. Other therapy</a:t>
            </a:r>
          </a:p>
          <a:p>
            <a:pPr marL="285750" indent="-285750">
              <a:lnSpc>
                <a:spcPct val="150000"/>
              </a:lnSpc>
              <a:buFont typeface="Wingdings" pitchFamily="2" charset="2"/>
              <a:buChar char="§"/>
            </a:pPr>
            <a:r>
              <a:rPr lang="en" sz="1600" dirty="0" smtClean="0">
                <a:latin typeface="Palatino Linotype" pitchFamily="18" charset="0"/>
              </a:rPr>
              <a:t>Zinc-zinc deficiency common in cirrhosis and </a:t>
            </a:r>
            <a:r>
              <a:rPr lang="en" sz="1600" dirty="0" err="1" smtClean="0">
                <a:latin typeface="Palatino Linotype" pitchFamily="18" charset="0"/>
              </a:rPr>
              <a:t>encephalopathy </a:t>
            </a:r>
            <a:r>
              <a:rPr lang="en" sz="1600" dirty="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Melatonin</a:t>
            </a:r>
            <a:endParaRPr lang="x-none" sz="1600" dirty="0" smtClean="0">
              <a:latin typeface="Palatino Linotype" pitchFamily="18" charset="0"/>
            </a:endParaRPr>
          </a:p>
          <a:p>
            <a:pPr marL="285750" indent="-285750">
              <a:lnSpc>
                <a:spcPct val="150000"/>
              </a:lnSpc>
              <a:buFont typeface="Wingdings" pitchFamily="2" charset="2"/>
              <a:buChar char="Ø"/>
            </a:pPr>
            <a:r>
              <a:rPr lang="en" sz="1600" dirty="0" smtClean="0">
                <a:latin typeface="Palatino Linotype" pitchFamily="18" charset="0"/>
              </a:rPr>
              <a:t>Sleep abnormalities could be caused by changes in the 24-hour rhythm of the hormone </a:t>
            </a:r>
            <a:r>
              <a:rPr lang="en" sz="1600" dirty="0" err="1" smtClean="0">
                <a:latin typeface="Palatino Linotype" pitchFamily="18" charset="0"/>
              </a:rPr>
              <a:t>melatonin </a:t>
            </a:r>
            <a:r>
              <a:rPr lang="en" sz="1600" dirty="0" smtClean="0">
                <a:latin typeface="Palatino Linotype" pitchFamily="18" charset="0"/>
              </a:rPr>
              <a:t>, which is considered the output signal of the biological clock.</a:t>
            </a:r>
          </a:p>
          <a:p>
            <a:pPr>
              <a:lnSpc>
                <a:spcPct val="150000"/>
              </a:lnSpc>
            </a:pPr>
            <a:endParaRPr lang="x-none" sz="1600" b="1"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algn="ctr">
              <a:spcBef>
                <a:spcPct val="0"/>
              </a:spcBef>
            </a:pPr>
            <a:r>
              <a:rPr lang="en" sz="2000" b="1" dirty="0" smtClean="0">
                <a:latin typeface="Palatino Linotype" pitchFamily="18" charset="0"/>
              </a:rPr>
              <a:t>Hepatic encephalopathy-therapy</a:t>
            </a:r>
          </a:p>
          <a:p>
            <a:pPr lvl="0" algn="ctr">
              <a:spcBef>
                <a:spcPct val="0"/>
              </a:spcBef>
            </a:pPr>
            <a:endParaRPr lang="sr-Cyrl-RS" sz="2000" b="1" dirty="0" smtClean="0">
              <a:latin typeface="Palatino Linotype" pitchFamily="18" charset="0"/>
            </a:endParaRPr>
          </a:p>
        </p:txBody>
      </p:sp>
    </p:spTree>
    <p:extLst>
      <p:ext uri="{BB962C8B-B14F-4D97-AF65-F5344CB8AC3E}">
        <p14:creationId xmlns:p14="http://schemas.microsoft.com/office/powerpoint/2010/main" xmlns="" val="3319939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Cirrhosis LIVER - Etiology</a:t>
            </a:r>
          </a:p>
        </p:txBody>
      </p:sp>
      <p:sp>
        <p:nvSpPr>
          <p:cNvPr id="7" name="Rectangle 6"/>
          <p:cNvSpPr/>
          <p:nvPr/>
        </p:nvSpPr>
        <p:spPr>
          <a:xfrm>
            <a:off x="0" y="394692"/>
            <a:ext cx="9144000" cy="6494085"/>
          </a:xfrm>
          <a:prstGeom prst="rect">
            <a:avLst/>
          </a:prstGeom>
        </p:spPr>
        <p:txBody>
          <a:bodyPr wrap="square">
            <a:spAutoFit/>
          </a:bodyPr>
          <a:lstStyle/>
          <a:p>
            <a:r>
              <a:rPr lang="en" sz="1600" b="1" dirty="0" smtClean="0"/>
              <a:t>Viral hepatitis ( B, C, D)</a:t>
            </a:r>
          </a:p>
          <a:p>
            <a:endParaRPr lang="en-US" sz="1600" b="1" dirty="0" smtClean="0"/>
          </a:p>
          <a:p>
            <a:r>
              <a:rPr lang="en" sz="1600" b="1" dirty="0" smtClean="0"/>
              <a:t>Alcoholic liver disease</a:t>
            </a:r>
            <a:endParaRPr lang="en-US" sz="1600" b="1" dirty="0" smtClean="0"/>
          </a:p>
          <a:p>
            <a:endParaRPr lang="sr-Cyrl-RS" sz="1600" b="1" dirty="0" smtClean="0"/>
          </a:p>
          <a:p>
            <a:r>
              <a:rPr lang="en" sz="1600" b="1" dirty="0" smtClean="0"/>
              <a:t>Metabolic diseases _</a:t>
            </a:r>
          </a:p>
          <a:p>
            <a:r>
              <a:rPr lang="en" sz="1600" dirty="0" smtClean="0"/>
              <a:t>Hemochromatosis</a:t>
            </a:r>
          </a:p>
          <a:p>
            <a:r>
              <a:rPr lang="en" sz="1600" dirty="0" smtClean="0"/>
              <a:t>Wilson's disease</a:t>
            </a:r>
          </a:p>
          <a:p>
            <a:r>
              <a:rPr lang="en" sz="1600" dirty="0" smtClean="0"/>
              <a:t>Alpha-1-antitrypsin deficiency</a:t>
            </a:r>
          </a:p>
          <a:p>
            <a:r>
              <a:rPr lang="en" sz="1600" dirty="0" smtClean="0"/>
              <a:t>Cystic fibrosis, galactosemia, glycogenosis...</a:t>
            </a:r>
            <a:endParaRPr lang="en-US" sz="1600" dirty="0" smtClean="0"/>
          </a:p>
          <a:p>
            <a:endParaRPr lang="en-US" sz="1600" b="1" dirty="0" smtClean="0"/>
          </a:p>
          <a:p>
            <a:r>
              <a:rPr lang="en" sz="1600" b="1" dirty="0" smtClean="0"/>
              <a:t>Biliary diseases</a:t>
            </a:r>
          </a:p>
          <a:p>
            <a:r>
              <a:rPr lang="en" sz="1600" dirty="0" smtClean="0"/>
              <a:t>Primary biliary cirrhosis</a:t>
            </a:r>
          </a:p>
          <a:p>
            <a:r>
              <a:rPr lang="en" sz="1600" dirty="0" smtClean="0"/>
              <a:t>Primary sclerosing cholangitis</a:t>
            </a:r>
          </a:p>
          <a:p>
            <a:r>
              <a:rPr lang="en" sz="1600" dirty="0" smtClean="0"/>
              <a:t>Extrahepatic biliary obstruction</a:t>
            </a:r>
          </a:p>
          <a:p>
            <a:endParaRPr lang="en-US" sz="1600" dirty="0" smtClean="0"/>
          </a:p>
          <a:p>
            <a:r>
              <a:rPr lang="en" sz="1600" b="1" dirty="0" smtClean="0"/>
              <a:t>Vein obstruction</a:t>
            </a:r>
          </a:p>
          <a:p>
            <a:r>
              <a:rPr lang="en" sz="1600" dirty="0" smtClean="0"/>
              <a:t>Veno-occlusive disease</a:t>
            </a:r>
          </a:p>
          <a:p>
            <a:r>
              <a:rPr lang="en" sz="1600" dirty="0" smtClean="0"/>
              <a:t>Budd-Chiari syndrome</a:t>
            </a:r>
            <a:endParaRPr lang="en-US" sz="1600" dirty="0" smtClean="0"/>
          </a:p>
          <a:p>
            <a:endParaRPr lang="sr-Cyrl-RS" sz="1600" dirty="0" smtClean="0"/>
          </a:p>
          <a:p>
            <a:r>
              <a:rPr lang="en" sz="1600" b="1" dirty="0" smtClean="0"/>
              <a:t>Right heart failure</a:t>
            </a:r>
          </a:p>
          <a:p>
            <a:r>
              <a:rPr lang="en" sz="1600" b="1" dirty="0" smtClean="0"/>
              <a:t>Medicines and toxins</a:t>
            </a:r>
          </a:p>
          <a:p>
            <a:r>
              <a:rPr lang="en" sz="1600" b="1" dirty="0" smtClean="0"/>
              <a:t>Immunological diseases</a:t>
            </a:r>
          </a:p>
          <a:p>
            <a:r>
              <a:rPr lang="en" sz="1600" dirty="0" smtClean="0"/>
              <a:t>Autoimmune hepatitis</a:t>
            </a:r>
          </a:p>
          <a:p>
            <a:r>
              <a:rPr lang="en" sz="1600" b="1" dirty="0" smtClean="0"/>
              <a:t>Other causes</a:t>
            </a:r>
          </a:p>
          <a:p>
            <a:r>
              <a:rPr lang="en" sz="1600" dirty="0" smtClean="0"/>
              <a:t>Non-alcoholic steato-hepatitis</a:t>
            </a:r>
          </a:p>
          <a:p>
            <a:r>
              <a:rPr lang="en" sz="1600" dirty="0" smtClean="0"/>
              <a:t>Cryptogenic cirrhosis</a:t>
            </a:r>
            <a:endParaRPr lang="sr-Cyrl-RS" sz="16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706189"/>
            <a:ext cx="8382000" cy="5770811"/>
          </a:xfrm>
          <a:prstGeom prst="rect">
            <a:avLst/>
          </a:prstGeom>
          <a:noFill/>
        </p:spPr>
        <p:txBody>
          <a:bodyPr wrap="square" rtlCol="0">
            <a:spAutoFit/>
          </a:bodyPr>
          <a:lstStyle/>
          <a:p>
            <a:pPr>
              <a:lnSpc>
                <a:spcPct val="150000"/>
              </a:lnSpc>
            </a:pPr>
            <a:r>
              <a:rPr lang="en" sz="1600" b="1" dirty="0" smtClean="0">
                <a:latin typeface="Palatino Linotype" pitchFamily="18" charset="0"/>
              </a:rPr>
              <a:t>RECOMMENDATIONS</a:t>
            </a:r>
          </a:p>
          <a:p>
            <a:pPr>
              <a:lnSpc>
                <a:spcPct val="150000"/>
              </a:lnSpc>
            </a:pPr>
            <a:r>
              <a:rPr lang="en" sz="1600" b="1" dirty="0" smtClean="0">
                <a:latin typeface="Palatino Linotype" pitchFamily="18" charset="0"/>
              </a:rPr>
              <a:t>Acute </a:t>
            </a:r>
            <a:r>
              <a:rPr lang="en" sz="1600" b="1" dirty="0" err="1" smtClean="0">
                <a:latin typeface="Palatino Linotype" pitchFamily="18" charset="0"/>
              </a:rPr>
              <a:t>hepatic</a:t>
            </a:r>
            <a:r>
              <a:rPr lang="en" sz="1600" b="1" dirty="0" smtClean="0">
                <a:latin typeface="Palatino Linotype" pitchFamily="18" charset="0"/>
              </a:rPr>
              <a:t> </a:t>
            </a:r>
            <a:r>
              <a:rPr lang="en" sz="1600" b="1" dirty="0" err="1" smtClean="0">
                <a:latin typeface="Palatino Linotype" pitchFamily="18" charset="0"/>
              </a:rPr>
              <a:t>encephalopathy</a:t>
            </a:r>
            <a:endParaRPr lang="x-none" sz="1600" b="1" dirty="0" smtClean="0">
              <a:latin typeface="Palatino Linotype" pitchFamily="18" charset="0"/>
            </a:endParaRPr>
          </a:p>
          <a:p>
            <a:pPr>
              <a:lnSpc>
                <a:spcPct val="150000"/>
              </a:lnSpc>
            </a:pPr>
            <a:r>
              <a:rPr lang="en" sz="1600" dirty="0" smtClean="0">
                <a:latin typeface="Palatino Linotype" pitchFamily="18" charset="0"/>
              </a:rPr>
              <a:t>Phase I - determination and correction </a:t>
            </a:r>
            <a:r>
              <a:rPr lang="en" sz="1600" dirty="0" err="1" smtClean="0">
                <a:latin typeface="Palatino Linotype" pitchFamily="18" charset="0"/>
              </a:rPr>
              <a:t>of precipitating </a:t>
            </a:r>
            <a:r>
              <a:rPr lang="en" sz="1600" dirty="0" smtClean="0">
                <a:latin typeface="Palatino Linotype" pitchFamily="18" charset="0"/>
              </a:rPr>
              <a:t>factors</a:t>
            </a:r>
          </a:p>
          <a:p>
            <a:pPr>
              <a:lnSpc>
                <a:spcPct val="150000"/>
              </a:lnSpc>
            </a:pPr>
            <a:r>
              <a:rPr lang="en" sz="1600" dirty="0" smtClean="0">
                <a:latin typeface="Palatino Linotype" pitchFamily="18" charset="0"/>
              </a:rPr>
              <a:t>Phase II - introduction of measures to lower ammonia concentration</a:t>
            </a:r>
          </a:p>
          <a:p>
            <a:pPr marL="342900" indent="-342900">
              <a:lnSpc>
                <a:spcPct val="150000"/>
              </a:lnSpc>
              <a:buAutoNum type="arabicPeriod"/>
            </a:pPr>
            <a:r>
              <a:rPr lang="en" sz="1600" dirty="0" err="1" smtClean="0">
                <a:latin typeface="Palatino Linotype" pitchFamily="18" charset="0"/>
              </a:rPr>
              <a:t>Nasogastric</a:t>
            </a:r>
            <a:r>
              <a:rPr lang="en" sz="1600" dirty="0" smtClean="0">
                <a:latin typeface="Palatino Linotype" pitchFamily="18" charset="0"/>
              </a:rPr>
              <a:t> </a:t>
            </a:r>
            <a:r>
              <a:rPr lang="en" sz="1600" dirty="0" err="1" smtClean="0">
                <a:latin typeface="Palatino Linotype" pitchFamily="18" charset="0"/>
              </a:rPr>
              <a:t>lavage </a:t>
            </a:r>
            <a:r>
              <a:rPr lang="en" sz="1600" dirty="0" smtClean="0">
                <a:latin typeface="Palatino Linotype" pitchFamily="18" charset="0"/>
              </a:rPr>
              <a:t>in case of bleeding from the upper parts of the GIT</a:t>
            </a:r>
          </a:p>
          <a:p>
            <a:pPr marL="342900" indent="-342900">
              <a:lnSpc>
                <a:spcPct val="150000"/>
              </a:lnSpc>
              <a:buAutoNum type="arabicPeriod"/>
            </a:pPr>
            <a:r>
              <a:rPr lang="en" sz="1600" dirty="0" err="1" smtClean="0">
                <a:latin typeface="Palatino Linotype" pitchFamily="18" charset="0"/>
              </a:rPr>
              <a:t>Oral</a:t>
            </a:r>
            <a:r>
              <a:rPr lang="en" sz="1600" dirty="0" smtClean="0">
                <a:latin typeface="Palatino Linotype" pitchFamily="18" charset="0"/>
              </a:rPr>
              <a:t> </a:t>
            </a:r>
            <a:r>
              <a:rPr lang="en" sz="1600" dirty="0" err="1" smtClean="0">
                <a:latin typeface="Palatino Linotype" pitchFamily="18" charset="0"/>
              </a:rPr>
              <a:t>lactulose </a:t>
            </a:r>
            <a:r>
              <a:rPr lang="en" sz="1600" dirty="0" smtClean="0">
                <a:latin typeface="Palatino Linotype" pitchFamily="18" charset="0"/>
              </a:rPr>
              <a:t>, </a:t>
            </a:r>
            <a:r>
              <a:rPr lang="en" sz="1600" dirty="0" err="1" smtClean="0">
                <a:latin typeface="Palatino Linotype" pitchFamily="18" charset="0"/>
              </a:rPr>
              <a:t>lactulose</a:t>
            </a:r>
            <a:r>
              <a:rPr lang="en" sz="1600" dirty="0" smtClean="0">
                <a:latin typeface="Palatino Linotype" pitchFamily="18" charset="0"/>
              </a:rPr>
              <a:t> </a:t>
            </a:r>
            <a:r>
              <a:rPr lang="en" sz="1600" dirty="0" err="1" smtClean="0">
                <a:latin typeface="Palatino Linotype" pitchFamily="18" charset="0"/>
              </a:rPr>
              <a:t>enemas </a:t>
            </a:r>
            <a:r>
              <a:rPr lang="en" sz="1600" dirty="0" smtClean="0">
                <a:latin typeface="Palatino Linotype" pitchFamily="18" charset="0"/>
              </a:rPr>
              <a:t>if the patient does not swallow</a:t>
            </a:r>
          </a:p>
          <a:p>
            <a:pPr marL="342900" indent="-342900">
              <a:lnSpc>
                <a:spcPct val="150000"/>
              </a:lnSpc>
              <a:buAutoNum type="arabicPeriod"/>
            </a:pPr>
            <a:r>
              <a:rPr lang="en" sz="1600" dirty="0" smtClean="0">
                <a:latin typeface="Palatino Linotype" pitchFamily="18" charset="0"/>
              </a:rPr>
              <a:t>Limitation of protein intake</a:t>
            </a:r>
          </a:p>
          <a:p>
            <a:pPr marL="342900" indent="-342900">
              <a:lnSpc>
                <a:spcPct val="150000"/>
              </a:lnSpc>
              <a:buAutoNum type="arabicPeriod"/>
            </a:pPr>
            <a:r>
              <a:rPr lang="en" sz="1600" dirty="0" err="1" smtClean="0">
                <a:latin typeface="Palatino Linotype" pitchFamily="18" charset="0"/>
              </a:rPr>
              <a:t>Oral</a:t>
            </a:r>
            <a:r>
              <a:rPr lang="en" sz="1600" dirty="0" smtClean="0">
                <a:latin typeface="Palatino Linotype" pitchFamily="18" charset="0"/>
              </a:rPr>
              <a:t> </a:t>
            </a:r>
            <a:r>
              <a:rPr lang="en" sz="1600" dirty="0" err="1" smtClean="0">
                <a:latin typeface="Palatino Linotype" pitchFamily="18" charset="0"/>
              </a:rPr>
              <a:t>neomycin </a:t>
            </a:r>
            <a:r>
              <a:rPr lang="en" sz="1600" dirty="0" smtClean="0">
                <a:latin typeface="Palatino Linotype" pitchFamily="18" charset="0"/>
              </a:rPr>
              <a:t>if there is no response to </a:t>
            </a:r>
            <a:r>
              <a:rPr lang="en" sz="1600" dirty="0" err="1" smtClean="0">
                <a:latin typeface="Palatino Linotype" pitchFamily="18" charset="0"/>
              </a:rPr>
              <a:t>lactulose </a:t>
            </a:r>
            <a:r>
              <a:rPr lang="en" sz="1600" dirty="0" smtClean="0">
                <a:latin typeface="Palatino Linotype" pitchFamily="18" charset="0"/>
              </a:rPr>
              <a:t>during 48 h</a:t>
            </a:r>
          </a:p>
          <a:p>
            <a:pPr marL="342900" indent="-342900">
              <a:lnSpc>
                <a:spcPct val="150000"/>
              </a:lnSpc>
              <a:buAutoNum type="arabicPeriod"/>
            </a:pPr>
            <a:r>
              <a:rPr lang="en" sz="1600" dirty="0" err="1" smtClean="0">
                <a:latin typeface="Palatino Linotype" pitchFamily="18" charset="0"/>
              </a:rPr>
              <a:t>Flumazenil </a:t>
            </a:r>
            <a:r>
              <a:rPr lang="en" sz="1600" dirty="0" smtClean="0">
                <a:latin typeface="Palatino Linotype" pitchFamily="18" charset="0"/>
              </a:rPr>
              <a:t>if the patient has been given </a:t>
            </a:r>
            <a:r>
              <a:rPr lang="en" sz="1600" dirty="0" err="1" smtClean="0">
                <a:latin typeface="Palatino Linotype" pitchFamily="18" charset="0"/>
              </a:rPr>
              <a:t>benzodiazepines</a:t>
            </a:r>
            <a:endParaRPr lang="x-none" sz="1600" dirty="0" smtClean="0">
              <a:latin typeface="Palatino Linotype" pitchFamily="18" charset="0"/>
            </a:endParaRPr>
          </a:p>
          <a:p>
            <a:pPr marL="342900" indent="-342900">
              <a:lnSpc>
                <a:spcPct val="150000"/>
              </a:lnSpc>
              <a:buAutoNum type="arabicPeriod"/>
            </a:pPr>
            <a:endParaRPr lang="x-none" sz="1600" dirty="0">
              <a:latin typeface="Palatino Linotype" pitchFamily="18" charset="0"/>
            </a:endParaRPr>
          </a:p>
          <a:p>
            <a:pPr>
              <a:lnSpc>
                <a:spcPct val="150000"/>
              </a:lnSpc>
            </a:pPr>
            <a:r>
              <a:rPr lang="en" sz="1600" b="1" dirty="0" smtClean="0">
                <a:latin typeface="Palatino Linotype" pitchFamily="18" charset="0"/>
              </a:rPr>
              <a:t>Chronic therapy</a:t>
            </a:r>
          </a:p>
          <a:p>
            <a:pPr>
              <a:lnSpc>
                <a:spcPct val="150000"/>
              </a:lnSpc>
            </a:pPr>
            <a:r>
              <a:rPr lang="en" sz="1600" dirty="0" smtClean="0">
                <a:latin typeface="Palatino Linotype" pitchFamily="18" charset="0"/>
              </a:rPr>
              <a:t>In case of recurrent or </a:t>
            </a:r>
            <a:r>
              <a:rPr lang="en" sz="1600" dirty="0" err="1" smtClean="0">
                <a:latin typeface="Palatino Linotype" pitchFamily="18" charset="0"/>
              </a:rPr>
              <a:t>subclinical encephalopathies</a:t>
            </a:r>
            <a:r>
              <a:rPr lang="en" sz="1600" dirty="0" smtClean="0">
                <a:latin typeface="Palatino Linotype" pitchFamily="18" charset="0"/>
              </a:rPr>
              <a:t> </a:t>
            </a:r>
            <a:r>
              <a:rPr lang="en" sz="1600" dirty="0" err="1" smtClean="0">
                <a:latin typeface="Palatino Linotype" pitchFamily="18" charset="0"/>
              </a:rPr>
              <a:t>encephalopathy</a:t>
            </a:r>
            <a:endParaRPr lang="x-none" sz="1600" dirty="0" smtClean="0">
              <a:latin typeface="Palatino Linotype" pitchFamily="18" charset="0"/>
            </a:endParaRPr>
          </a:p>
          <a:p>
            <a:pPr marL="342900" indent="-342900">
              <a:lnSpc>
                <a:spcPct val="150000"/>
              </a:lnSpc>
              <a:buAutoNum type="arabicPeriod"/>
            </a:pPr>
            <a:r>
              <a:rPr lang="en" sz="1600" dirty="0" smtClean="0">
                <a:latin typeface="Palatino Linotype" pitchFamily="18" charset="0"/>
              </a:rPr>
              <a:t>Continuous administration of </a:t>
            </a:r>
            <a:r>
              <a:rPr lang="en" sz="1600" dirty="0" err="1" smtClean="0">
                <a:latin typeface="Palatino Linotype" pitchFamily="18" charset="0"/>
              </a:rPr>
              <a:t>lactulose</a:t>
            </a:r>
            <a:endParaRPr lang="x-none" sz="1600" dirty="0" smtClean="0">
              <a:latin typeface="Palatino Linotype" pitchFamily="18" charset="0"/>
            </a:endParaRPr>
          </a:p>
          <a:p>
            <a:pPr marL="342900" indent="-342900">
              <a:lnSpc>
                <a:spcPct val="150000"/>
              </a:lnSpc>
              <a:buAutoNum type="arabicPeriod"/>
            </a:pPr>
            <a:r>
              <a:rPr lang="en" sz="1600" dirty="0" smtClean="0">
                <a:latin typeface="Palatino Linotype" pitchFamily="18" charset="0"/>
              </a:rPr>
              <a:t>Limiting protein intake</a:t>
            </a:r>
          </a:p>
          <a:p>
            <a:pPr marL="342900" indent="-342900">
              <a:lnSpc>
                <a:spcPct val="150000"/>
              </a:lnSpc>
              <a:buAutoNum type="arabicPeriod"/>
            </a:pPr>
            <a:endParaRPr lang="x-none" sz="16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algn="ctr">
              <a:spcBef>
                <a:spcPct val="0"/>
              </a:spcBef>
            </a:pPr>
            <a:r>
              <a:rPr lang="en" sz="2000" b="1" dirty="0" smtClean="0">
                <a:latin typeface="Palatino Linotype" pitchFamily="18" charset="0"/>
              </a:rPr>
              <a:t>Hepatic encephalopathy-therapy</a:t>
            </a:r>
          </a:p>
          <a:p>
            <a:pPr lvl="0" algn="ctr">
              <a:spcBef>
                <a:spcPct val="0"/>
              </a:spcBef>
            </a:pPr>
            <a:endParaRPr lang="sr-Cyrl-RS" sz="2000" b="1" dirty="0" smtClean="0">
              <a:latin typeface="Palatino Linotype" pitchFamily="18" charset="0"/>
            </a:endParaRPr>
          </a:p>
        </p:txBody>
      </p:sp>
    </p:spTree>
    <p:extLst>
      <p:ext uri="{BB962C8B-B14F-4D97-AF65-F5344CB8AC3E}">
        <p14:creationId xmlns:p14="http://schemas.microsoft.com/office/powerpoint/2010/main" xmlns="" val="241789889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0" y="0"/>
            <a:ext cx="9144000" cy="1676400"/>
          </a:xfrm>
          <a:solidFill>
            <a:schemeClr val="bg1"/>
          </a:solidFill>
        </p:spPr>
        <p:txBody>
          <a:bodyPr>
            <a:noAutofit/>
          </a:bodyPr>
          <a:lstStyle/>
          <a:p>
            <a:r>
              <a:rPr lang="en" sz="3600" b="1" dirty="0" smtClean="0">
                <a:latin typeface="Palatino Linotype" pitchFamily="18" charset="0"/>
              </a:rPr>
              <a:t>LIVER TUMORS</a:t>
            </a:r>
            <a:r>
              <a:rPr lang="en-US" sz="3600" b="1" dirty="0" smtClean="0">
                <a:latin typeface="Palatino Linotype" pitchFamily="18" charset="0"/>
              </a:rPr>
              <a:t/>
            </a:r>
            <a:br>
              <a:rPr lang="en-US" sz="3600" b="1" dirty="0" smtClean="0">
                <a:latin typeface="Palatino Linotype" pitchFamily="18" charset="0"/>
              </a:rPr>
            </a:br>
            <a:r>
              <a:rPr lang="en" sz="3600" b="1" dirty="0" smtClean="0">
                <a:latin typeface="Palatino Linotype" pitchFamily="18" charset="0"/>
              </a:rPr>
              <a:t> </a:t>
            </a:r>
            <a:r>
              <a:rPr lang="en" sz="2800" b="1" dirty="0" smtClean="0">
                <a:latin typeface="Palatino Linotype" pitchFamily="18" charset="0"/>
              </a:rPr>
              <a:t>BENIGN LIVER TUMORS </a:t>
            </a:r>
            <a:r>
              <a:rPr lang="ru-RU" sz="2800" b="1" dirty="0" smtClean="0">
                <a:latin typeface="Palatino Linotype" pitchFamily="18" charset="0"/>
              </a:rPr>
              <a:t/>
            </a:r>
            <a:br>
              <a:rPr lang="ru-RU" sz="2800" b="1" dirty="0" smtClean="0">
                <a:latin typeface="Palatino Linotype" pitchFamily="18" charset="0"/>
              </a:rPr>
            </a:br>
            <a:r>
              <a:rPr lang="en" sz="2800" b="1" dirty="0" smtClean="0">
                <a:latin typeface="Palatino Linotype" pitchFamily="18" charset="0"/>
              </a:rPr>
              <a:t>MALIGNANT LIVER TUMORS</a:t>
            </a:r>
            <a:endParaRPr lang="sr-Cyrl-RS" sz="3600" b="1" i="1" dirty="0" smtClean="0">
              <a:latin typeface="Palatino Linotype" pitchFamily="18" charset="0"/>
            </a:endParaRPr>
          </a:p>
        </p:txBody>
      </p:sp>
      <p:pic>
        <p:nvPicPr>
          <p:cNvPr id="108546" name="Picture 2" descr="https://cdn.prod-carehubs.net/n1/802899ec472ea3d8/uploads/2016/12/a-medical-illustration-of-a-normal-liver-a-cirrhotic-liver-and-one-with-end-stage-cirrhosis-and-hepatocellular-carcinoma-original.jpg"/>
          <p:cNvPicPr>
            <a:picLocks noChangeAspect="1" noChangeArrowheads="1"/>
          </p:cNvPicPr>
          <p:nvPr/>
        </p:nvPicPr>
        <p:blipFill>
          <a:blip r:embed="rId2" cstate="print"/>
          <a:srcRect l="2446" t="2292" r="966" b="3725"/>
          <a:stretch>
            <a:fillRect/>
          </a:stretch>
        </p:blipFill>
        <p:spPr bwMode="auto">
          <a:xfrm>
            <a:off x="210015" y="1905000"/>
            <a:ext cx="8781585" cy="4800600"/>
          </a:xfrm>
          <a:prstGeom prst="rect">
            <a:avLst/>
          </a:prstGeom>
          <a:noFill/>
        </p:spPr>
      </p:pic>
      <p:sp>
        <p:nvSpPr>
          <p:cNvPr id="4" name="TextBox 3"/>
          <p:cNvSpPr txBox="1"/>
          <p:nvPr/>
        </p:nvSpPr>
        <p:spPr>
          <a:xfrm>
            <a:off x="838200" y="1978223"/>
            <a:ext cx="1752600" cy="307777"/>
          </a:xfrm>
          <a:prstGeom prst="rect">
            <a:avLst/>
          </a:prstGeom>
          <a:solidFill>
            <a:schemeClr val="bg1"/>
          </a:solidFill>
        </p:spPr>
        <p:txBody>
          <a:bodyPr wrap="square" rtlCol="0">
            <a:spAutoFit/>
          </a:bodyPr>
          <a:lstStyle/>
          <a:p>
            <a:r>
              <a:rPr lang="en" sz="1400" b="1" dirty="0" smtClean="0">
                <a:latin typeface="Palatino Linotype" pitchFamily="18" charset="0"/>
              </a:rPr>
              <a:t>normal liver</a:t>
            </a:r>
            <a:endParaRPr lang="en-US" sz="1400" b="1" dirty="0">
              <a:latin typeface="Palatino Linotype" pitchFamily="18" charset="0"/>
            </a:endParaRPr>
          </a:p>
        </p:txBody>
      </p:sp>
      <p:sp>
        <p:nvSpPr>
          <p:cNvPr id="5" name="TextBox 4"/>
          <p:cNvSpPr txBox="1"/>
          <p:nvPr/>
        </p:nvSpPr>
        <p:spPr>
          <a:xfrm>
            <a:off x="3581400" y="2895600"/>
            <a:ext cx="1752600" cy="307777"/>
          </a:xfrm>
          <a:prstGeom prst="rect">
            <a:avLst/>
          </a:prstGeom>
          <a:solidFill>
            <a:schemeClr val="bg1"/>
          </a:solidFill>
        </p:spPr>
        <p:txBody>
          <a:bodyPr wrap="square" rtlCol="0">
            <a:spAutoFit/>
          </a:bodyPr>
          <a:lstStyle/>
          <a:p>
            <a:r>
              <a:rPr lang="en" sz="1400" b="1" dirty="0" smtClean="0">
                <a:latin typeface="Palatino Linotype" pitchFamily="18" charset="0"/>
              </a:rPr>
              <a:t>liver cirrhosis</a:t>
            </a:r>
            <a:endParaRPr lang="en-US" sz="1400" b="1" dirty="0">
              <a:latin typeface="Palatino Linotype" pitchFamily="18" charset="0"/>
            </a:endParaRPr>
          </a:p>
        </p:txBody>
      </p:sp>
      <p:sp>
        <p:nvSpPr>
          <p:cNvPr id="6" name="TextBox 5"/>
          <p:cNvSpPr txBox="1"/>
          <p:nvPr/>
        </p:nvSpPr>
        <p:spPr>
          <a:xfrm>
            <a:off x="6019800" y="3733800"/>
            <a:ext cx="3124200" cy="523220"/>
          </a:xfrm>
          <a:prstGeom prst="rect">
            <a:avLst/>
          </a:prstGeom>
          <a:solidFill>
            <a:schemeClr val="bg1"/>
          </a:solidFill>
        </p:spPr>
        <p:txBody>
          <a:bodyPr wrap="square" rtlCol="0">
            <a:spAutoFit/>
          </a:bodyPr>
          <a:lstStyle/>
          <a:p>
            <a:r>
              <a:rPr lang="en" sz="1400" b="1" dirty="0" smtClean="0">
                <a:latin typeface="Palatino Linotype" pitchFamily="18" charset="0"/>
              </a:rPr>
              <a:t>End-stage cirrhosis with hepatocellular carcinoma</a:t>
            </a:r>
            <a:endParaRPr lang="en-US" sz="1400" b="1" dirty="0">
              <a:latin typeface="Palatino Linotype" pitchFamily="18" charset="0"/>
            </a:endParaRPr>
          </a:p>
        </p:txBody>
      </p:sp>
      <p:sp>
        <p:nvSpPr>
          <p:cNvPr id="7" name="TextBox 6"/>
          <p:cNvSpPr txBox="1"/>
          <p:nvPr/>
        </p:nvSpPr>
        <p:spPr>
          <a:xfrm>
            <a:off x="457200" y="5026223"/>
            <a:ext cx="2133600" cy="307777"/>
          </a:xfrm>
          <a:prstGeom prst="rect">
            <a:avLst/>
          </a:prstGeom>
          <a:solidFill>
            <a:schemeClr val="bg1"/>
          </a:solidFill>
        </p:spPr>
        <p:txBody>
          <a:bodyPr wrap="square" rtlCol="0">
            <a:spAutoFit/>
          </a:bodyPr>
          <a:lstStyle/>
          <a:p>
            <a:r>
              <a:rPr lang="en" sz="1400" b="1" dirty="0" smtClean="0">
                <a:latin typeface="Palatino Linotype" pitchFamily="18" charset="0"/>
              </a:rPr>
              <a:t>hepatitis S virus</a:t>
            </a:r>
            <a:endParaRPr lang="en-US" sz="1400" b="1" dirty="0">
              <a:latin typeface="Palatino Linotype"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 sz="2800" dirty="0" smtClean="0">
                <a:solidFill>
                  <a:srgbClr val="FF0000"/>
                </a:solidFill>
                <a:latin typeface="Palatino Linotype" pitchFamily="18" charset="0"/>
              </a:rPr>
              <a:t>PRIMARY</a:t>
            </a:r>
          </a:p>
          <a:p>
            <a:r>
              <a:rPr lang="en" sz="2400" dirty="0" smtClean="0">
                <a:latin typeface="Palatino Linotype" pitchFamily="18" charset="0"/>
              </a:rPr>
              <a:t>Benign (epithelial, mesenchymal, mixed)</a:t>
            </a:r>
          </a:p>
          <a:p>
            <a:r>
              <a:rPr lang="en" sz="2400" dirty="0" smtClean="0">
                <a:latin typeface="Palatino Linotype" pitchFamily="18" charset="0"/>
              </a:rPr>
              <a:t>Malignant (epithelial, mesenchymal, mixed)</a:t>
            </a:r>
          </a:p>
          <a:p>
            <a:endParaRPr lang="sr-Cyrl-RS" sz="1800" dirty="0" smtClean="0">
              <a:latin typeface="Palatino Linotype" pitchFamily="18" charset="0"/>
            </a:endParaRPr>
          </a:p>
          <a:p>
            <a:endParaRPr lang="sr-Cyrl-RS" sz="1800" dirty="0" smtClean="0">
              <a:latin typeface="Palatino Linotype" pitchFamily="18" charset="0"/>
            </a:endParaRPr>
          </a:p>
          <a:p>
            <a:endParaRPr lang="sr-Cyrl-RS" sz="1800" dirty="0" smtClean="0">
              <a:latin typeface="Palatino Linotype" pitchFamily="18" charset="0"/>
            </a:endParaRPr>
          </a:p>
          <a:p>
            <a:endParaRPr lang="sr-Cyrl-RS" sz="1800" dirty="0" smtClean="0">
              <a:latin typeface="Palatino Linotype" pitchFamily="18" charset="0"/>
            </a:endParaRPr>
          </a:p>
          <a:p>
            <a:r>
              <a:rPr lang="en" sz="2800" dirty="0" smtClean="0">
                <a:solidFill>
                  <a:srgbClr val="FF0000"/>
                </a:solidFill>
                <a:latin typeface="Palatino Linotype" pitchFamily="18" charset="0"/>
              </a:rPr>
              <a:t>SECONDARY</a:t>
            </a:r>
          </a:p>
          <a:p>
            <a:r>
              <a:rPr lang="en" sz="2400" dirty="0" smtClean="0">
                <a:latin typeface="Palatino Linotype" pitchFamily="18" charset="0"/>
              </a:rPr>
              <a:t>metastases</a:t>
            </a:r>
          </a:p>
          <a:p>
            <a:endParaRPr lang="sr-Cyrl-RS" sz="1800" dirty="0" smtClean="0">
              <a:latin typeface="Palatino Linotype" pitchFamily="18" charset="0"/>
            </a:endParaRPr>
          </a:p>
          <a:p>
            <a:endParaRPr lang="sr-Cyrl-RS" sz="1800" dirty="0" smtClean="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LIVER TUMORS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LIVER TUMORS</a:t>
            </a:r>
          </a:p>
        </p:txBody>
      </p:sp>
      <p:sp>
        <p:nvSpPr>
          <p:cNvPr id="3" name="Rectangle 2"/>
          <p:cNvSpPr/>
          <p:nvPr/>
        </p:nvSpPr>
        <p:spPr>
          <a:xfrm>
            <a:off x="304800" y="762000"/>
            <a:ext cx="6553200" cy="5139869"/>
          </a:xfrm>
          <a:prstGeom prst="rect">
            <a:avLst/>
          </a:prstGeom>
        </p:spPr>
        <p:txBody>
          <a:bodyPr wrap="square">
            <a:spAutoFit/>
          </a:bodyPr>
          <a:lstStyle/>
          <a:p>
            <a:r>
              <a:rPr lang="en" b="1" dirty="0" smtClean="0"/>
              <a:t>BENIGN TUMORS OF THE LIVER</a:t>
            </a:r>
          </a:p>
          <a:p>
            <a:endParaRPr lang="en" b="1" dirty="0" smtClean="0"/>
          </a:p>
          <a:p>
            <a:pPr algn="ctr"/>
            <a:r>
              <a:rPr lang="en" b="1" dirty="0" smtClean="0"/>
              <a:t>pathohistological division</a:t>
            </a:r>
          </a:p>
          <a:p>
            <a:endParaRPr lang="sr-Cyrl-RS" sz="1600" dirty="0" smtClean="0"/>
          </a:p>
          <a:p>
            <a:pPr marL="342900" indent="-342900">
              <a:buFont typeface="+mj-lt"/>
              <a:buAutoNum type="arabicPeriod"/>
            </a:pPr>
            <a:r>
              <a:rPr lang="en" sz="1600" b="1" dirty="0" smtClean="0"/>
              <a:t>MESENHYMAL TUMORS</a:t>
            </a:r>
          </a:p>
          <a:p>
            <a:pPr>
              <a:buFont typeface="Arial" pitchFamily="34" charset="0"/>
              <a:buChar char="•"/>
            </a:pPr>
            <a:r>
              <a:rPr lang="en" sz="1600" dirty="0" smtClean="0"/>
              <a:t>Lipomas</a:t>
            </a:r>
          </a:p>
          <a:p>
            <a:pPr>
              <a:buFont typeface="Arial" pitchFamily="34" charset="0"/>
              <a:buChar char="•"/>
            </a:pPr>
            <a:r>
              <a:rPr lang="en" sz="1600" dirty="0" smtClean="0"/>
              <a:t>Hemangiomas</a:t>
            </a:r>
          </a:p>
          <a:p>
            <a:pPr>
              <a:buFont typeface="Arial" pitchFamily="34" charset="0"/>
              <a:buChar char="•"/>
            </a:pPr>
            <a:r>
              <a:rPr lang="en" sz="1600" dirty="0" smtClean="0"/>
              <a:t>Hemangiotheliomas</a:t>
            </a:r>
          </a:p>
          <a:p>
            <a:pPr>
              <a:buFont typeface="Arial" pitchFamily="34" charset="0"/>
              <a:buChar char="•"/>
            </a:pPr>
            <a:r>
              <a:rPr lang="en" sz="1600" dirty="0" smtClean="0"/>
              <a:t>Peliosis of the liver</a:t>
            </a:r>
          </a:p>
          <a:p>
            <a:pPr marL="342900" indent="-342900">
              <a:buFont typeface="+mj-lt"/>
              <a:buAutoNum type="arabicPeriod" startAt="2"/>
            </a:pPr>
            <a:r>
              <a:rPr lang="en" sz="1600" b="1" dirty="0" smtClean="0"/>
              <a:t>EPITHELIAL TUMORS</a:t>
            </a:r>
          </a:p>
          <a:p>
            <a:pPr>
              <a:buFont typeface="Arial" pitchFamily="34" charset="0"/>
              <a:buChar char="•"/>
            </a:pPr>
            <a:r>
              <a:rPr lang="en" sz="1600" dirty="0" smtClean="0"/>
              <a:t>Hepatocellular adenoma</a:t>
            </a:r>
          </a:p>
          <a:p>
            <a:pPr>
              <a:buFont typeface="Arial" pitchFamily="34" charset="0"/>
              <a:buChar char="•"/>
            </a:pPr>
            <a:r>
              <a:rPr lang="en" sz="1600" dirty="0" smtClean="0"/>
              <a:t>Focal nodular hyperplasia</a:t>
            </a:r>
          </a:p>
          <a:p>
            <a:r>
              <a:rPr lang="en" sz="1600" dirty="0" smtClean="0"/>
              <a:t>Regenerative nodular hyperplasia</a:t>
            </a:r>
            <a:endParaRPr lang="en-US" sz="1600" dirty="0" smtClean="0"/>
          </a:p>
          <a:p>
            <a:r>
              <a:rPr lang="en" sz="1600" b="1" dirty="0" smtClean="0"/>
              <a:t>3.   MIXED TISSUE TUMORS</a:t>
            </a:r>
          </a:p>
          <a:p>
            <a:pPr>
              <a:buFont typeface="Arial" pitchFamily="34" charset="0"/>
              <a:buChar char="•"/>
            </a:pPr>
            <a:r>
              <a:rPr lang="en" sz="1600" dirty="0" smtClean="0"/>
              <a:t>Benign teratomas</a:t>
            </a:r>
          </a:p>
          <a:p>
            <a:pPr>
              <a:buFont typeface="Arial" pitchFamily="34" charset="0"/>
              <a:buChar char="•"/>
            </a:pPr>
            <a:r>
              <a:rPr lang="en" sz="1600" dirty="0" smtClean="0"/>
              <a:t>Mesenchymal hamartomas</a:t>
            </a:r>
          </a:p>
          <a:p>
            <a:r>
              <a:rPr lang="en" sz="1600" b="1" dirty="0" smtClean="0"/>
              <a:t>4.    MISCELLANEOUS</a:t>
            </a:r>
          </a:p>
          <a:p>
            <a:pPr>
              <a:buFont typeface="Arial" pitchFamily="34" charset="0"/>
              <a:buChar char="•"/>
            </a:pPr>
            <a:r>
              <a:rPr lang="en" sz="1600" dirty="0" smtClean="0"/>
              <a:t>Inflammatory pseudotumors</a:t>
            </a:r>
          </a:p>
          <a:p>
            <a:pPr>
              <a:buFont typeface="Arial" pitchFamily="34" charset="0"/>
              <a:buChar char="•"/>
            </a:pPr>
            <a:r>
              <a:rPr lang="en" sz="1600" dirty="0" smtClean="0"/>
              <a:t>Liver cysts</a:t>
            </a:r>
          </a:p>
          <a:p>
            <a:endParaRPr lang="sr-Cyrl-R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33400"/>
            <a:ext cx="8915401" cy="4031873"/>
          </a:xfrm>
          <a:prstGeom prst="rect">
            <a:avLst/>
          </a:prstGeom>
          <a:noFill/>
        </p:spPr>
        <p:txBody>
          <a:bodyPr wrap="square" rtlCol="0">
            <a:spAutoFit/>
          </a:bodyPr>
          <a:lstStyle/>
          <a:p>
            <a:r>
              <a:rPr lang="en" sz="1600" b="1" dirty="0" smtClean="0">
                <a:latin typeface="Palatino Linotype" pitchFamily="18" charset="0"/>
              </a:rPr>
              <a:t>MESENHYMAL TUMORS OF THE LIVER</a:t>
            </a:r>
          </a:p>
          <a:p>
            <a:endParaRPr lang="x-none" sz="1600" b="1" dirty="0">
              <a:latin typeface="Palatino Linotype" pitchFamily="18" charset="0"/>
            </a:endParaRPr>
          </a:p>
          <a:p>
            <a:r>
              <a:rPr lang="en" sz="1600" b="1" dirty="0" smtClean="0">
                <a:latin typeface="Palatino Linotype" pitchFamily="18" charset="0"/>
              </a:rPr>
              <a:t>LIPOM</a:t>
            </a:r>
          </a:p>
          <a:p>
            <a:endParaRPr lang="x-none" sz="1600" dirty="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Rare</a:t>
            </a:r>
          </a:p>
          <a:p>
            <a:pPr marL="285750" indent="-285750">
              <a:lnSpc>
                <a:spcPct val="150000"/>
              </a:lnSpc>
              <a:buFont typeface="Wingdings" pitchFamily="2" charset="2"/>
              <a:buChar char="§"/>
            </a:pPr>
            <a:r>
              <a:rPr lang="en" sz="1600" dirty="0" smtClean="0">
                <a:latin typeface="Palatino Linotype" pitchFamily="18" charset="0"/>
              </a:rPr>
              <a:t>They consist of pure </a:t>
            </a:r>
            <a:r>
              <a:rPr lang="en" sz="1600" dirty="0" err="1" smtClean="0">
                <a:latin typeface="Palatino Linotype" pitchFamily="18" charset="0"/>
              </a:rPr>
              <a:t>accumulations </a:t>
            </a:r>
            <a:r>
              <a:rPr lang="en" sz="1600" dirty="0" smtClean="0">
                <a:latin typeface="Palatino Linotype" pitchFamily="18" charset="0"/>
              </a:rPr>
              <a:t>of mature </a:t>
            </a:r>
            <a:r>
              <a:rPr lang="en" sz="1600" dirty="0" err="1" smtClean="0">
                <a:latin typeface="Palatino Linotype" pitchFamily="18" charset="0"/>
              </a:rPr>
              <a:t>adipocytes </a:t>
            </a:r>
            <a:r>
              <a:rPr lang="en" sz="1600" dirty="0" smtClean="0">
                <a:latin typeface="Palatino Linotype" pitchFamily="18" charset="0"/>
              </a:rPr>
              <a:t>and brown fat </a:t>
            </a:r>
            <a:r>
              <a:rPr lang="en" sz="1600" dirty="0" err="1" smtClean="0">
                <a:latin typeface="Palatino Linotype" pitchFamily="18" charset="0"/>
              </a:rPr>
              <a:t>accumulations - hibernomas </a:t>
            </a:r>
            <a:r>
              <a:rPr lang="en" sz="1600" dirty="0" smtClean="0">
                <a:latin typeface="Palatino Linotype" pitchFamily="18" charset="0"/>
              </a:rPr>
              <a:t>or of a mixture </a:t>
            </a:r>
            <a:r>
              <a:rPr lang="en" sz="1600" dirty="0" err="1" smtClean="0">
                <a:latin typeface="Palatino Linotype" pitchFamily="18" charset="0"/>
              </a:rPr>
              <a:t>of adipocytes </a:t>
            </a:r>
            <a:r>
              <a:rPr lang="en" sz="1600" dirty="0" smtClean="0">
                <a:latin typeface="Palatino Linotype" pitchFamily="18" charset="0"/>
              </a:rPr>
              <a:t>and mature smooth muscle cells with vascular elements - </a:t>
            </a:r>
            <a:r>
              <a:rPr lang="en" sz="1600" dirty="0" err="1" smtClean="0">
                <a:latin typeface="Palatino Linotype" pitchFamily="18" charset="0"/>
              </a:rPr>
              <a:t>angiomyolipomas </a:t>
            </a:r>
            <a:r>
              <a:rPr lang="en" sz="1600" dirty="0" smtClean="0">
                <a:latin typeface="Palatino Linotype" pitchFamily="18" charset="0"/>
              </a:rPr>
              <a:t>(clinically significant)</a:t>
            </a:r>
          </a:p>
          <a:p>
            <a:pPr marL="285750" indent="-285750">
              <a:lnSpc>
                <a:spcPct val="150000"/>
              </a:lnSpc>
              <a:buFont typeface="Wingdings" pitchFamily="2" charset="2"/>
              <a:buChar char="§"/>
            </a:pPr>
            <a:r>
              <a:rPr lang="en" sz="1600" dirty="0" err="1" smtClean="0">
                <a:latin typeface="Palatino Linotype" pitchFamily="18" charset="0"/>
              </a:rPr>
              <a:t>Angiomyolipomas </a:t>
            </a:r>
            <a:r>
              <a:rPr lang="en" sz="1600" dirty="0" smtClean="0">
                <a:latin typeface="Palatino Linotype" pitchFamily="18" charset="0"/>
              </a:rPr>
              <a:t>have a growth </a:t>
            </a:r>
            <a:r>
              <a:rPr lang="en" sz="1600" dirty="0" err="1" smtClean="0">
                <a:latin typeface="Palatino Linotype" pitchFamily="18" charset="0"/>
              </a:rPr>
              <a:t>tendency </a:t>
            </a:r>
            <a:r>
              <a:rPr lang="en" sz="1600" dirty="0" smtClean="0">
                <a:latin typeface="Palatino Linotype" pitchFamily="18" charset="0"/>
              </a:rPr>
              <a:t>and malignant alteration</a:t>
            </a:r>
          </a:p>
          <a:p>
            <a:pPr marL="285750" indent="-285750">
              <a:lnSpc>
                <a:spcPct val="150000"/>
              </a:lnSpc>
              <a:buFont typeface="Wingdings" pitchFamily="2" charset="2"/>
              <a:buChar char="§"/>
            </a:pPr>
            <a:r>
              <a:rPr lang="en" sz="1600" dirty="0" err="1" smtClean="0">
                <a:latin typeface="Palatino Linotype" pitchFamily="18" charset="0"/>
              </a:rPr>
              <a:t>Asymptomatic </a:t>
            </a:r>
            <a:r>
              <a:rPr lang="en" sz="1600" dirty="0" smtClean="0">
                <a:latin typeface="Palatino Linotype" pitchFamily="18" charset="0"/>
              </a:rPr>
              <a:t>, discovered accidentally during routine ultrasound or </a:t>
            </a:r>
            <a:r>
              <a:rPr lang="en" sz="1600" dirty="0" err="1" smtClean="0">
                <a:latin typeface="Palatino Linotype" pitchFamily="18" charset="0"/>
              </a:rPr>
              <a:t>scanner </a:t>
            </a:r>
            <a:r>
              <a:rPr lang="en" sz="1600" dirty="0" smtClean="0">
                <a:latin typeface="Palatino Linotype" pitchFamily="18" charset="0"/>
              </a:rPr>
              <a:t>examinations, confirmed histologically by targeted biopsy</a:t>
            </a:r>
          </a:p>
          <a:p>
            <a:pPr marL="285750" indent="-285750">
              <a:lnSpc>
                <a:spcPct val="150000"/>
              </a:lnSpc>
              <a:buFont typeface="Wingdings" pitchFamily="2" charset="2"/>
              <a:buChar char="§"/>
            </a:pPr>
            <a:r>
              <a:rPr lang="en" sz="1600" dirty="0" smtClean="0">
                <a:latin typeface="Palatino Linotype" pitchFamily="18" charset="0"/>
              </a:rPr>
              <a:t>No treatment is required</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LIVER TUMORS</a:t>
            </a:r>
          </a:p>
        </p:txBody>
      </p:sp>
    </p:spTree>
    <p:extLst>
      <p:ext uri="{BB962C8B-B14F-4D97-AF65-F5344CB8AC3E}">
        <p14:creationId xmlns:p14="http://schemas.microsoft.com/office/powerpoint/2010/main" xmlns="" val="97423369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718323"/>
            <a:ext cx="8686800" cy="4524315"/>
          </a:xfrm>
          <a:prstGeom prst="rect">
            <a:avLst/>
          </a:prstGeom>
          <a:noFill/>
        </p:spPr>
        <p:txBody>
          <a:bodyPr wrap="square" rtlCol="0">
            <a:spAutoFit/>
          </a:bodyPr>
          <a:lstStyle/>
          <a:p>
            <a:pPr>
              <a:lnSpc>
                <a:spcPct val="150000"/>
              </a:lnSpc>
            </a:pPr>
            <a:r>
              <a:rPr lang="en" sz="1600" b="1" dirty="0" smtClean="0">
                <a:latin typeface="Palatino Linotype" pitchFamily="18" charset="0"/>
              </a:rPr>
              <a:t>HEMANGIOMA</a:t>
            </a:r>
          </a:p>
          <a:p>
            <a:pPr marL="285750" indent="-285750">
              <a:lnSpc>
                <a:spcPct val="150000"/>
              </a:lnSpc>
              <a:buFont typeface="Wingdings" pitchFamily="2" charset="2"/>
              <a:buChar char="§"/>
            </a:pPr>
            <a:r>
              <a:rPr lang="en" sz="1600" smtClean="0">
                <a:latin typeface="Palatino Linotype" pitchFamily="18" charset="0"/>
              </a:rPr>
              <a:t>Honor </a:t>
            </a:r>
            <a:r>
              <a:rPr lang="en" sz="1600" dirty="0" smtClean="0">
                <a:latin typeface="Palatino Linotype" pitchFamily="18" charset="0"/>
              </a:rPr>
              <a:t>and</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Clinically </a:t>
            </a:r>
            <a:r>
              <a:rPr lang="en" sz="1600" dirty="0" err="1" smtClean="0">
                <a:latin typeface="Palatino Linotype" pitchFamily="18" charset="0"/>
              </a:rPr>
              <a:t>asymptomatic</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The tumor is made up of numerous vascular channels of different sizes, between which there are </a:t>
            </a:r>
            <a:r>
              <a:rPr lang="en" sz="1600" dirty="0" err="1" smtClean="0">
                <a:latin typeface="Palatino Linotype" pitchFamily="18" charset="0"/>
              </a:rPr>
              <a:t>fibrous ones</a:t>
            </a:r>
            <a:r>
              <a:rPr lang="en" sz="1600" dirty="0" smtClean="0">
                <a:latin typeface="Palatino Linotype" pitchFamily="18" charset="0"/>
              </a:rPr>
              <a:t> </a:t>
            </a:r>
            <a:r>
              <a:rPr lang="en" sz="1600" dirty="0" err="1" smtClean="0">
                <a:latin typeface="Palatino Linotype" pitchFamily="18" charset="0"/>
              </a:rPr>
              <a:t>septa </a:t>
            </a:r>
            <a:r>
              <a:rPr lang="en" sz="1600" dirty="0" smtClean="0">
                <a:latin typeface="Palatino Linotype" pitchFamily="18" charset="0"/>
              </a:rPr>
              <a:t>, vascular structures are covered by thin, </a:t>
            </a:r>
            <a:r>
              <a:rPr lang="en" sz="1600" dirty="0" err="1" smtClean="0">
                <a:latin typeface="Palatino Linotype" pitchFamily="18" charset="0"/>
              </a:rPr>
              <a:t>single-layered</a:t>
            </a:r>
            <a:r>
              <a:rPr lang="en" sz="1600" dirty="0" smtClean="0">
                <a:latin typeface="Palatino Linotype" pitchFamily="18" charset="0"/>
              </a:rPr>
              <a:t> </a:t>
            </a:r>
            <a:r>
              <a:rPr lang="en" sz="1600" dirty="0" err="1" smtClean="0">
                <a:latin typeface="Palatino Linotype" pitchFamily="18" charset="0"/>
              </a:rPr>
              <a:t>epithelium</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Congenital </a:t>
            </a:r>
            <a:r>
              <a:rPr lang="en" sz="1600" dirty="0" err="1" smtClean="0">
                <a:latin typeface="Palatino Linotype" pitchFamily="18" charset="0"/>
              </a:rPr>
              <a:t>malformations </a:t>
            </a:r>
            <a:r>
              <a:rPr lang="en" sz="1600" smtClean="0">
                <a:latin typeface="Palatino Linotype" pitchFamily="18" charset="0"/>
              </a:rPr>
              <a:t>_</a:t>
            </a:r>
            <a:r>
              <a:rPr lang="en" sz="1600" dirty="0" smtClean="0">
                <a:latin typeface="Palatino Linotype" pitchFamily="18" charset="0"/>
              </a:rPr>
              <a:t> </a:t>
            </a:r>
            <a:r>
              <a:rPr lang="en" sz="1600" smtClean="0">
                <a:latin typeface="Palatino Linotype" pitchFamily="18" charset="0"/>
              </a:rPr>
              <a:t>or hematoma </a:t>
            </a:r>
            <a:r>
              <a:rPr lang="en" sz="1600" dirty="0" smtClean="0">
                <a:latin typeface="Palatino Linotype" pitchFamily="18" charset="0"/>
              </a:rPr>
              <a:t>and</a:t>
            </a:r>
            <a:r>
              <a:rPr lang="en" sz="1600" smtClean="0">
                <a:latin typeface="Palatino Linotype" pitchFamily="18" charset="0"/>
              </a:rPr>
              <a:t> </a:t>
            </a:r>
            <a:r>
              <a:rPr lang="en" sz="1600" dirty="0" smtClean="0">
                <a:latin typeface="Palatino Linotype" pitchFamily="18" charset="0"/>
              </a:rPr>
              <a:t>which increase with </a:t>
            </a:r>
            <a:r>
              <a:rPr lang="en" sz="1600" smtClean="0">
                <a:latin typeface="Palatino Linotype" pitchFamily="18" charset="0"/>
              </a:rPr>
              <a:t>the size of the liver</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More </a:t>
            </a:r>
            <a:r>
              <a:rPr lang="en" sz="1600" smtClean="0">
                <a:latin typeface="Palatino Linotype" pitchFamily="18" charset="0"/>
              </a:rPr>
              <a:t>often </a:t>
            </a:r>
            <a:r>
              <a:rPr lang="en" sz="1600" dirty="0" smtClean="0">
                <a:latin typeface="Palatino Linotype" pitchFamily="18" charset="0"/>
              </a:rPr>
              <a:t>in young and middle-aged women</a:t>
            </a:r>
          </a:p>
          <a:p>
            <a:pPr marL="285750" indent="-285750">
              <a:lnSpc>
                <a:spcPct val="150000"/>
              </a:lnSpc>
              <a:buFont typeface="Wingdings" pitchFamily="2" charset="2"/>
              <a:buChar char="§"/>
            </a:pPr>
            <a:r>
              <a:rPr lang="en" sz="1600" dirty="0" smtClean="0">
                <a:latin typeface="Palatino Linotype" pitchFamily="18" charset="0"/>
              </a:rPr>
              <a:t>Pregnancy and </a:t>
            </a:r>
            <a:r>
              <a:rPr lang="en" sz="1600" dirty="0" err="1" smtClean="0">
                <a:latin typeface="Palatino Linotype" pitchFamily="18" charset="0"/>
              </a:rPr>
              <a:t>estrogen intake </a:t>
            </a:r>
            <a:r>
              <a:rPr lang="en" sz="1600" dirty="0" smtClean="0">
                <a:latin typeface="Palatino Linotype" pitchFamily="18" charset="0"/>
              </a:rPr>
              <a:t>increase tumor growth</a:t>
            </a:r>
          </a:p>
          <a:p>
            <a:pPr marL="285750" indent="-285750">
              <a:lnSpc>
                <a:spcPct val="150000"/>
              </a:lnSpc>
              <a:buFont typeface="Wingdings" pitchFamily="2" charset="2"/>
              <a:buChar char="§"/>
            </a:pPr>
            <a:r>
              <a:rPr lang="en" sz="1600" dirty="0" smtClean="0">
                <a:latin typeface="Palatino Linotype" pitchFamily="18" charset="0"/>
              </a:rPr>
              <a:t>They are discovered accidentally (UZV; CT </a:t>
            </a:r>
            <a:r>
              <a:rPr lang="en" sz="1600" smtClean="0">
                <a:latin typeface="Palatino Linotype" pitchFamily="18" charset="0"/>
              </a:rPr>
              <a:t>), </a:t>
            </a:r>
            <a:r>
              <a:rPr lang="en" sz="1600" dirty="0" smtClean="0">
                <a:latin typeface="Palatino Linotype" pitchFamily="18" charset="0"/>
              </a:rPr>
              <a:t>solitary, </a:t>
            </a:r>
            <a:r>
              <a:rPr lang="en" sz="1600" smtClean="0">
                <a:latin typeface="Palatino Linotype" pitchFamily="18" charset="0"/>
              </a:rPr>
              <a:t>rarely </a:t>
            </a:r>
            <a:r>
              <a:rPr lang="en" sz="1600" dirty="0" smtClean="0">
                <a:latin typeface="Palatino Linotype" pitchFamily="18" charset="0"/>
              </a:rPr>
              <a:t>multiple </a:t>
            </a:r>
            <a:r>
              <a:rPr lang="en" sz="1600" smtClean="0">
                <a:latin typeface="Palatino Linotype" pitchFamily="18" charset="0"/>
              </a:rPr>
              <a:t>, sometimes </a:t>
            </a:r>
            <a:r>
              <a:rPr lang="en" sz="1600" dirty="0" smtClean="0">
                <a:latin typeface="Palatino Linotype" pitchFamily="18" charset="0"/>
              </a:rPr>
              <a:t>of impressive size and lead to insidious pain below the DRL </a:t>
            </a:r>
            <a:r>
              <a:rPr lang="en" sz="1600" dirty="0" err="1" smtClean="0">
                <a:latin typeface="Palatino Linotype" pitchFamily="18" charset="0"/>
              </a:rPr>
              <a:t>.</a:t>
            </a:r>
          </a:p>
          <a:p>
            <a:pPr marL="285750" indent="-285750">
              <a:lnSpc>
                <a:spcPct val="150000"/>
              </a:lnSpc>
              <a:buFont typeface="Wingdings" pitchFamily="2" charset="2"/>
              <a:buChar char="§"/>
            </a:pPr>
            <a:r>
              <a:rPr lang="en" sz="1600" dirty="0" smtClean="0">
                <a:latin typeface="Palatino Linotype" pitchFamily="18" charset="0"/>
              </a:rPr>
              <a:t>Large </a:t>
            </a:r>
            <a:r>
              <a:rPr lang="en" sz="1600" dirty="0" err="1" smtClean="0">
                <a:latin typeface="Palatino Linotype" pitchFamily="18" charset="0"/>
              </a:rPr>
              <a:t>hemangiomas </a:t>
            </a:r>
            <a:r>
              <a:rPr lang="en" sz="1600" dirty="0" smtClean="0">
                <a:latin typeface="Palatino Linotype" pitchFamily="18" charset="0"/>
              </a:rPr>
              <a:t>( &gt; 10 cm) are associated with DIK- </a:t>
            </a:r>
            <a:r>
              <a:rPr lang="en" sz="1600" dirty="0" err="1" smtClean="0">
                <a:latin typeface="Palatino Linotype" pitchFamily="18" charset="0"/>
              </a:rPr>
              <a:t>Kasabach</a:t>
            </a:r>
            <a:r>
              <a:rPr lang="en" sz="1600" dirty="0" smtClean="0">
                <a:latin typeface="Palatino Linotype" pitchFamily="18" charset="0"/>
              </a:rPr>
              <a:t> </a:t>
            </a:r>
            <a:r>
              <a:rPr lang="en" sz="1600" dirty="0" err="1" smtClean="0">
                <a:latin typeface="Palatino Linotype" pitchFamily="18" charset="0"/>
              </a:rPr>
              <a:t>Merritt's </a:t>
            </a:r>
            <a:r>
              <a:rPr lang="en" sz="1600" dirty="0" smtClean="0">
                <a:latin typeface="Palatino Linotype" pitchFamily="18" charset="0"/>
              </a:rPr>
              <a:t>syndrome</a:t>
            </a:r>
            <a:endParaRPr lang="x-none" sz="1600" dirty="0">
              <a:latin typeface="Palatino Linotype" pitchFamily="18" charset="0"/>
            </a:endParaRPr>
          </a:p>
        </p:txBody>
      </p:sp>
      <p:pic>
        <p:nvPicPr>
          <p:cNvPr id="4" name="Content Placeholder 5" descr="hemangioma-liver-1b1_small.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a:xfrm>
            <a:off x="6908800" y="630112"/>
            <a:ext cx="1705297" cy="1198688"/>
          </a:xfrm>
          <a:prstGeom prst="rect">
            <a:avLst/>
          </a:prstGeom>
        </p:spPr>
      </p:pic>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LIVER TUMORS</a:t>
            </a:r>
          </a:p>
        </p:txBody>
      </p:sp>
    </p:spTree>
    <p:extLst>
      <p:ext uri="{BB962C8B-B14F-4D97-AF65-F5344CB8AC3E}">
        <p14:creationId xmlns:p14="http://schemas.microsoft.com/office/powerpoint/2010/main" xmlns="" val="143743069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93035"/>
            <a:ext cx="8763000" cy="3924151"/>
          </a:xfrm>
          <a:prstGeom prst="rect">
            <a:avLst/>
          </a:prstGeom>
          <a:noFill/>
        </p:spPr>
        <p:txBody>
          <a:bodyPr wrap="square" rtlCol="0">
            <a:spAutoFit/>
          </a:bodyPr>
          <a:lstStyle/>
          <a:p>
            <a:pPr>
              <a:lnSpc>
                <a:spcPct val="150000"/>
              </a:lnSpc>
            </a:pPr>
            <a:r>
              <a:rPr lang="en" sz="1600" b="1" dirty="0" smtClean="0">
                <a:latin typeface="Palatino Linotype" pitchFamily="18" charset="0"/>
              </a:rPr>
              <a:t>PELIOSIS OF THE LIVER</a:t>
            </a:r>
          </a:p>
          <a:p>
            <a:pPr marL="285750" indent="-285750">
              <a:lnSpc>
                <a:spcPct val="150000"/>
              </a:lnSpc>
              <a:buFont typeface="Wingdings" pitchFamily="2" charset="2"/>
              <a:buChar char="§"/>
            </a:pPr>
            <a:r>
              <a:rPr lang="en" sz="1600" dirty="0" smtClean="0">
                <a:latin typeface="Palatino Linotype" pitchFamily="18" charset="0"/>
              </a:rPr>
              <a:t>Accidental finding during autopsies</a:t>
            </a:r>
          </a:p>
          <a:p>
            <a:pPr marL="285750" indent="-285750">
              <a:lnSpc>
                <a:spcPct val="150000"/>
              </a:lnSpc>
              <a:buFont typeface="Wingdings" pitchFamily="2" charset="2"/>
              <a:buChar char="§"/>
            </a:pPr>
            <a:r>
              <a:rPr lang="en" sz="1600" dirty="0" smtClean="0">
                <a:latin typeface="Palatino Linotype" pitchFamily="18" charset="0"/>
              </a:rPr>
              <a:t>The appearance of </a:t>
            </a:r>
            <a:r>
              <a:rPr lang="en" sz="1600" dirty="0" err="1" smtClean="0">
                <a:latin typeface="Palatino Linotype" pitchFamily="18" charset="0"/>
              </a:rPr>
              <a:t>multiple </a:t>
            </a:r>
            <a:r>
              <a:rPr lang="en" sz="1600" dirty="0" smtClean="0">
                <a:latin typeface="Palatino Linotype" pitchFamily="18" charset="0"/>
              </a:rPr>
              <a:t>small </a:t>
            </a:r>
            <a:r>
              <a:rPr lang="en" sz="1600" dirty="0" err="1" smtClean="0">
                <a:latin typeface="Palatino Linotype" pitchFamily="18" charset="0"/>
              </a:rPr>
              <a:t>cystic </a:t>
            </a:r>
            <a:r>
              <a:rPr lang="en" sz="1600" dirty="0" smtClean="0">
                <a:latin typeface="Palatino Linotype" pitchFamily="18" charset="0"/>
              </a:rPr>
              <a:t>cavities, without </a:t>
            </a:r>
            <a:r>
              <a:rPr lang="en" sz="1600" dirty="0" err="1" smtClean="0">
                <a:latin typeface="Palatino Linotype" pitchFamily="18" charset="0"/>
              </a:rPr>
              <a:t>an endothelial </a:t>
            </a:r>
            <a:r>
              <a:rPr lang="en" sz="1600" dirty="0" smtClean="0">
                <a:latin typeface="Palatino Linotype" pitchFamily="18" charset="0"/>
              </a:rPr>
              <a:t>lining, filled with blood in the normal surrounding liver tissue</a:t>
            </a:r>
          </a:p>
          <a:p>
            <a:pPr marL="285750" indent="-285750">
              <a:lnSpc>
                <a:spcPct val="150000"/>
              </a:lnSpc>
              <a:buFont typeface="Wingdings" pitchFamily="2" charset="2"/>
              <a:buChar char="§"/>
            </a:pPr>
            <a:r>
              <a:rPr lang="en" sz="1600" dirty="0" smtClean="0">
                <a:latin typeface="Palatino Linotype" pitchFamily="18" charset="0"/>
              </a:rPr>
              <a:t>They occur in chronic </a:t>
            </a:r>
            <a:r>
              <a:rPr lang="en" sz="1600" dirty="0" err="1" smtClean="0">
                <a:latin typeface="Palatino Linotype" pitchFamily="18" charset="0"/>
              </a:rPr>
              <a:t>debilitating </a:t>
            </a:r>
            <a:r>
              <a:rPr lang="en" sz="1600" dirty="0" smtClean="0">
                <a:latin typeface="Palatino Linotype" pitchFamily="18" charset="0"/>
              </a:rPr>
              <a:t>diseases (tuberculosis, </a:t>
            </a:r>
            <a:r>
              <a:rPr lang="en" sz="1600" dirty="0" err="1" smtClean="0">
                <a:latin typeface="Palatino Linotype" pitchFamily="18" charset="0"/>
              </a:rPr>
              <a:t>AIDS </a:t>
            </a:r>
            <a:r>
              <a:rPr lang="en" sz="1600" dirty="0" smtClean="0">
                <a:latin typeface="Palatino Linotype" pitchFamily="18" charset="0"/>
              </a:rPr>
              <a:t>, malignant diseases), in the consumption of </a:t>
            </a:r>
            <a:r>
              <a:rPr lang="en" sz="1600" dirty="0" err="1" smtClean="0">
                <a:latin typeface="Palatino Linotype" pitchFamily="18" charset="0"/>
              </a:rPr>
              <a:t>androgenic </a:t>
            </a:r>
            <a:r>
              <a:rPr lang="en" sz="1600" dirty="0" smtClean="0">
                <a:latin typeface="Palatino Linotype" pitchFamily="18" charset="0"/>
              </a:rPr>
              <a:t>- </a:t>
            </a:r>
            <a:r>
              <a:rPr lang="en" sz="1600" dirty="0" err="1" smtClean="0">
                <a:latin typeface="Palatino Linotype" pitchFamily="18" charset="0"/>
              </a:rPr>
              <a:t>anabolic</a:t>
            </a:r>
            <a:r>
              <a:rPr lang="en" sz="1600" dirty="0" smtClean="0">
                <a:latin typeface="Palatino Linotype" pitchFamily="18" charset="0"/>
              </a:rPr>
              <a:t> </a:t>
            </a:r>
            <a:r>
              <a:rPr lang="en" sz="1600" dirty="0" err="1" smtClean="0">
                <a:latin typeface="Palatino Linotype" pitchFamily="18" charset="0"/>
              </a:rPr>
              <a:t>steroids </a:t>
            </a:r>
            <a:r>
              <a:rPr lang="en" sz="1600" dirty="0" smtClean="0">
                <a:latin typeface="Palatino Linotype" pitchFamily="18" charset="0"/>
              </a:rPr>
              <a:t>, </a:t>
            </a:r>
            <a:r>
              <a:rPr lang="en" sz="1600" dirty="0" err="1" smtClean="0">
                <a:latin typeface="Palatino Linotype" pitchFamily="18" charset="0"/>
              </a:rPr>
              <a:t>azathioprine </a:t>
            </a:r>
            <a:r>
              <a:rPr lang="en" sz="1600" dirty="0" smtClean="0">
                <a:latin typeface="Palatino Linotype" pitchFamily="18" charset="0"/>
              </a:rPr>
              <a:t>, after kidney transplantation</a:t>
            </a:r>
          </a:p>
          <a:p>
            <a:pPr marL="285750" indent="-285750">
              <a:lnSpc>
                <a:spcPct val="150000"/>
              </a:lnSpc>
              <a:buFont typeface="Wingdings" pitchFamily="2" charset="2"/>
              <a:buChar char="§"/>
            </a:pPr>
            <a:r>
              <a:rPr lang="en" sz="1600" dirty="0" smtClean="0">
                <a:latin typeface="Palatino Linotype" pitchFamily="18" charset="0"/>
              </a:rPr>
              <a:t>Assumption: in </a:t>
            </a:r>
            <a:r>
              <a:rPr lang="en" sz="1600" dirty="0" err="1" smtClean="0">
                <a:latin typeface="Palatino Linotype" pitchFamily="18" charset="0"/>
              </a:rPr>
              <a:t>immunocompromised </a:t>
            </a:r>
            <a:r>
              <a:rPr lang="en" sz="1600" dirty="0" smtClean="0">
                <a:latin typeface="Palatino Linotype" pitchFamily="18" charset="0"/>
              </a:rPr>
              <a:t>persons, the causative microorganism </a:t>
            </a:r>
            <a:r>
              <a:rPr lang="en" sz="1600" dirty="0" err="1" smtClean="0">
                <a:latin typeface="Palatino Linotype" pitchFamily="18" charset="0"/>
              </a:rPr>
              <a:t>is Bartonella</a:t>
            </a:r>
            <a:r>
              <a:rPr lang="en" sz="1600" dirty="0" smtClean="0">
                <a:latin typeface="Palatino Linotype" pitchFamily="18" charset="0"/>
              </a:rPr>
              <a:t> </a:t>
            </a:r>
            <a:r>
              <a:rPr lang="en" sz="1600" dirty="0" err="1" smtClean="0">
                <a:latin typeface="Palatino Linotype" pitchFamily="18" charset="0"/>
              </a:rPr>
              <a:t>henselae </a:t>
            </a:r>
            <a:r>
              <a:rPr lang="en" sz="1600" dirty="0" smtClean="0">
                <a:latin typeface="Palatino Linotype" pitchFamily="18" charset="0"/>
              </a:rPr>
              <a:t>, which starts the process of destruction, which is indirectly proven by stopping the process </a:t>
            </a:r>
            <a:r>
              <a:rPr lang="en" sz="1600" dirty="0" err="1" smtClean="0">
                <a:latin typeface="Palatino Linotype" pitchFamily="18" charset="0"/>
              </a:rPr>
              <a:t>with antibiotic </a:t>
            </a:r>
            <a:r>
              <a:rPr lang="en" sz="1600" dirty="0" smtClean="0">
                <a:latin typeface="Palatino Linotype" pitchFamily="18" charset="0"/>
              </a:rPr>
              <a:t>therapy</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LIVER TUMORS</a:t>
            </a:r>
          </a:p>
        </p:txBody>
      </p:sp>
    </p:spTree>
    <p:extLst>
      <p:ext uri="{BB962C8B-B14F-4D97-AF65-F5344CB8AC3E}">
        <p14:creationId xmlns:p14="http://schemas.microsoft.com/office/powerpoint/2010/main" xmlns="" val="30061590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LIVER TUMORS</a:t>
            </a:r>
          </a:p>
        </p:txBody>
      </p:sp>
      <p:sp>
        <p:nvSpPr>
          <p:cNvPr id="4" name="Rectangle 3"/>
          <p:cNvSpPr/>
          <p:nvPr/>
        </p:nvSpPr>
        <p:spPr>
          <a:xfrm>
            <a:off x="0" y="609600"/>
            <a:ext cx="9144000" cy="4108817"/>
          </a:xfrm>
          <a:prstGeom prst="rect">
            <a:avLst/>
          </a:prstGeom>
        </p:spPr>
        <p:txBody>
          <a:bodyPr wrap="square">
            <a:spAutoFit/>
          </a:bodyPr>
          <a:lstStyle/>
          <a:p>
            <a:r>
              <a:rPr lang="en" b="1" dirty="0" smtClean="0"/>
              <a:t>HEPATOCELLULAR ADENOMA ( HCA)</a:t>
            </a:r>
          </a:p>
          <a:p>
            <a:pPr>
              <a:lnSpc>
                <a:spcPct val="150000"/>
              </a:lnSpc>
              <a:buFont typeface="Arial" pitchFamily="34" charset="0"/>
              <a:buChar char="•"/>
            </a:pPr>
            <a:r>
              <a:rPr lang="en" dirty="0" smtClean="0"/>
              <a:t>Made up of hepatocytes and connective tissue, rare, often multiple</a:t>
            </a:r>
          </a:p>
          <a:p>
            <a:pPr>
              <a:lnSpc>
                <a:spcPct val="150000"/>
              </a:lnSpc>
              <a:buFont typeface="Arial" pitchFamily="34" charset="0"/>
              <a:buChar char="•"/>
            </a:pPr>
            <a:r>
              <a:rPr lang="en" dirty="0" smtClean="0"/>
              <a:t>More common in middle-aged women who have taken contraceptives and estrogens for a long time (taking more than 10 years, 25 times higher risk; tumor regression after stopping hormones)</a:t>
            </a:r>
          </a:p>
          <a:p>
            <a:pPr>
              <a:lnSpc>
                <a:spcPct val="150000"/>
              </a:lnSpc>
              <a:buFont typeface="Arial" pitchFamily="34" charset="0"/>
              <a:buChar char="•"/>
            </a:pPr>
            <a:r>
              <a:rPr lang="en" dirty="0" smtClean="0"/>
              <a:t>Usually asymptomatic; with the growth of the tumor (&gt; 5 cm in diameter), pain appears, a feeling of pressure under the DRL</a:t>
            </a:r>
          </a:p>
          <a:p>
            <a:pPr>
              <a:lnSpc>
                <a:spcPct val="150000"/>
              </a:lnSpc>
              <a:buFont typeface="Arial" pitchFamily="34" charset="0"/>
              <a:buChar char="•"/>
            </a:pPr>
            <a:r>
              <a:rPr lang="en" dirty="0" smtClean="0"/>
              <a:t>Dg: USG, CT, MR, targeted biopsy</a:t>
            </a:r>
          </a:p>
          <a:p>
            <a:pPr>
              <a:lnSpc>
                <a:spcPct val="150000"/>
              </a:lnSpc>
              <a:buFont typeface="Arial" pitchFamily="34" charset="0"/>
              <a:buChar char="•"/>
            </a:pPr>
            <a:r>
              <a:rPr lang="en" dirty="0" smtClean="0"/>
              <a:t>Although cases of tumor regression after stopping contraceptives have been described, in most cases surgical resection is the treatment of choice.</a:t>
            </a:r>
            <a:endParaRPr lang="sr-Cyrl-R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733485"/>
            <a:ext cx="8763000" cy="4893647"/>
          </a:xfrm>
          <a:prstGeom prst="rect">
            <a:avLst/>
          </a:prstGeom>
        </p:spPr>
        <p:txBody>
          <a:bodyPr wrap="square">
            <a:spAutoFit/>
          </a:bodyPr>
          <a:lstStyle/>
          <a:p>
            <a:pPr>
              <a:lnSpc>
                <a:spcPct val="150000"/>
              </a:lnSpc>
            </a:pPr>
            <a:r>
              <a:rPr lang="en" sz="1600" dirty="0" smtClean="0">
                <a:latin typeface="Palatino Linotype" pitchFamily="18" charset="0"/>
              </a:rPr>
              <a:t>" </a:t>
            </a:r>
            <a:r>
              <a:rPr lang="en" sz="1600" b="1" dirty="0" smtClean="0">
                <a:latin typeface="Palatino Linotype" pitchFamily="18" charset="0"/>
              </a:rPr>
              <a:t>Simple" clean</a:t>
            </a:r>
            <a:endParaRPr lang="en-US" sz="1600" b="1" dirty="0" smtClean="0">
              <a:latin typeface="Palatino Linotype" pitchFamily="18" charset="0"/>
            </a:endParaRPr>
          </a:p>
          <a:p>
            <a:pPr marL="342900" indent="-342900">
              <a:lnSpc>
                <a:spcPct val="150000"/>
              </a:lnSpc>
              <a:buFont typeface="Wingdings" pitchFamily="2" charset="2"/>
              <a:buChar char="§"/>
            </a:pPr>
            <a:r>
              <a:rPr lang="en" sz="1600" dirty="0" smtClean="0">
                <a:latin typeface="Palatino Linotype" pitchFamily="18" charset="0"/>
              </a:rPr>
              <a:t>frequent, solitary</a:t>
            </a:r>
          </a:p>
          <a:p>
            <a:pPr marL="342900" indent="-342900">
              <a:lnSpc>
                <a:spcPct val="150000"/>
              </a:lnSpc>
              <a:buFont typeface="Wingdings" pitchFamily="2" charset="2"/>
              <a:buChar char="§"/>
            </a:pPr>
            <a:r>
              <a:rPr lang="en" sz="1600" dirty="0" err="1" smtClean="0">
                <a:latin typeface="Palatino Linotype" pitchFamily="18" charset="0"/>
              </a:rPr>
              <a:t>because</a:t>
            </a:r>
            <a:r>
              <a:rPr lang="en" sz="1600" dirty="0" smtClean="0">
                <a:latin typeface="Palatino Linotype" pitchFamily="18" charset="0"/>
              </a:rPr>
              <a:t> </a:t>
            </a:r>
            <a:r>
              <a:rPr lang="en" sz="1600" dirty="0" err="1" smtClean="0">
                <a:latin typeface="Palatino Linotype" pitchFamily="18" charset="0"/>
              </a:rPr>
              <a:t>dilatation</a:t>
            </a:r>
            <a:r>
              <a:rPr lang="en" sz="1600" dirty="0" smtClean="0">
                <a:latin typeface="Palatino Linotype" pitchFamily="18" charset="0"/>
              </a:rPr>
              <a:t> </a:t>
            </a:r>
            <a:r>
              <a:rPr lang="en" sz="1600" dirty="0" err="1" smtClean="0">
                <a:latin typeface="Palatino Linotype" pitchFamily="18" charset="0"/>
              </a:rPr>
              <a:t>aberrant</a:t>
            </a:r>
            <a:r>
              <a:rPr lang="en" sz="1600" dirty="0" smtClean="0">
                <a:latin typeface="Palatino Linotype" pitchFamily="18" charset="0"/>
              </a:rPr>
              <a:t> </a:t>
            </a:r>
            <a:r>
              <a:rPr lang="en" sz="1600" dirty="0" err="1" smtClean="0">
                <a:latin typeface="Palatino Linotype" pitchFamily="18" charset="0"/>
              </a:rPr>
              <a:t>bilious</a:t>
            </a:r>
            <a:r>
              <a:rPr lang="en" sz="1600" dirty="0" smtClean="0">
                <a:latin typeface="Palatino Linotype" pitchFamily="18" charset="0"/>
              </a:rPr>
              <a:t> </a:t>
            </a:r>
            <a:r>
              <a:rPr lang="en" sz="1600" dirty="0" err="1" smtClean="0">
                <a:latin typeface="Palatino Linotype" pitchFamily="18" charset="0"/>
              </a:rPr>
              <a:t>roads</a:t>
            </a:r>
            <a:r>
              <a:rPr lang="en" sz="1600" dirty="0" smtClean="0">
                <a:latin typeface="Palatino Linotype" pitchFamily="18" charset="0"/>
              </a:rPr>
              <a:t> </a:t>
            </a:r>
            <a:r>
              <a:rPr lang="en" sz="1600" dirty="0" err="1" smtClean="0">
                <a:latin typeface="Palatino Linotype" pitchFamily="18" charset="0"/>
              </a:rPr>
              <a:t>which one</a:t>
            </a:r>
            <a:r>
              <a:rPr lang="en" sz="1600" dirty="0" smtClean="0">
                <a:latin typeface="Palatino Linotype" pitchFamily="18" charset="0"/>
              </a:rPr>
              <a:t> </a:t>
            </a:r>
            <a:r>
              <a:rPr lang="en" sz="1600" dirty="0" err="1" smtClean="0">
                <a:latin typeface="Palatino Linotype" pitchFamily="18" charset="0"/>
              </a:rPr>
              <a:t>se</a:t>
            </a:r>
            <a:r>
              <a:rPr lang="en" sz="1600" dirty="0" smtClean="0">
                <a:latin typeface="Palatino Linotype" pitchFamily="18" charset="0"/>
              </a:rPr>
              <a:t> </a:t>
            </a:r>
            <a:r>
              <a:rPr lang="en" sz="1600" dirty="0" err="1" smtClean="0">
                <a:latin typeface="Palatino Linotype" pitchFamily="18" charset="0"/>
              </a:rPr>
              <a:t>not</a:t>
            </a:r>
            <a:r>
              <a:rPr lang="en" sz="1600" dirty="0" smtClean="0">
                <a:latin typeface="Palatino Linotype" pitchFamily="18" charset="0"/>
              </a:rPr>
              <a:t> </a:t>
            </a:r>
            <a:r>
              <a:rPr lang="en" sz="1600" dirty="0" err="1" smtClean="0">
                <a:latin typeface="Palatino Linotype" pitchFamily="18" charset="0"/>
              </a:rPr>
              <a:t>they connect</a:t>
            </a:r>
            <a:r>
              <a:rPr lang="en" sz="1600" dirty="0" smtClean="0">
                <a:latin typeface="Palatino Linotype" pitchFamily="18" charset="0"/>
              </a:rPr>
              <a:t> </a:t>
            </a:r>
            <a:r>
              <a:rPr lang="en" sz="1600" dirty="0" err="1" smtClean="0">
                <a:latin typeface="Palatino Linotype" pitchFamily="18" charset="0"/>
              </a:rPr>
              <a:t>with</a:t>
            </a:r>
            <a:r>
              <a:rPr lang="en" sz="1600" dirty="0" smtClean="0">
                <a:latin typeface="Palatino Linotype" pitchFamily="18" charset="0"/>
              </a:rPr>
              <a:t> </a:t>
            </a:r>
            <a:r>
              <a:rPr lang="en" sz="1600" dirty="0" err="1" smtClean="0">
                <a:latin typeface="Palatino Linotype" pitchFamily="18" charset="0"/>
              </a:rPr>
              <a:t>normal</a:t>
            </a:r>
            <a:r>
              <a:rPr lang="en" sz="1600" dirty="0" smtClean="0">
                <a:latin typeface="Palatino Linotype" pitchFamily="18" charset="0"/>
              </a:rPr>
              <a:t>  </a:t>
            </a:r>
          </a:p>
          <a:p>
            <a:pPr>
              <a:lnSpc>
                <a:spcPct val="150000"/>
              </a:lnSpc>
            </a:pPr>
            <a:r>
              <a:rPr lang="en" sz="1600" dirty="0" smtClean="0">
                <a:latin typeface="Palatino Linotype" pitchFamily="18" charset="0"/>
              </a:rPr>
              <a:t>       </a:t>
            </a:r>
            <a:r>
              <a:rPr lang="en" sz="1600" dirty="0" err="1" smtClean="0">
                <a:latin typeface="Palatino Linotype" pitchFamily="18" charset="0"/>
              </a:rPr>
              <a:t>bilious</a:t>
            </a:r>
            <a:r>
              <a:rPr lang="en" sz="1600" dirty="0" smtClean="0">
                <a:latin typeface="Palatino Linotype" pitchFamily="18" charset="0"/>
              </a:rPr>
              <a:t> </a:t>
            </a:r>
            <a:r>
              <a:rPr lang="en" sz="1600" dirty="0" err="1">
                <a:latin typeface="Palatino Linotype" pitchFamily="18" charset="0"/>
              </a:rPr>
              <a:t>roads</a:t>
            </a:r>
            <a:endParaRPr lang="en-US" sz="1600" dirty="0">
              <a:latin typeface="Palatino Linotype" pitchFamily="18" charset="0"/>
            </a:endParaRPr>
          </a:p>
          <a:p>
            <a:pPr marL="342900" indent="-342900">
              <a:lnSpc>
                <a:spcPct val="150000"/>
              </a:lnSpc>
              <a:buFont typeface="Wingdings" pitchFamily="2" charset="2"/>
              <a:buChar char="§"/>
            </a:pPr>
            <a:r>
              <a:rPr lang="en" sz="1600" dirty="0">
                <a:latin typeface="Palatino Linotype" pitchFamily="18" charset="0"/>
              </a:rPr>
              <a:t> </a:t>
            </a:r>
            <a:r>
              <a:rPr lang="en" sz="1600" dirty="0" err="1">
                <a:latin typeface="Palatino Linotype" pitchFamily="18" charset="0"/>
              </a:rPr>
              <a:t>anechoic</a:t>
            </a:r>
            <a:r>
              <a:rPr lang="en" sz="1600" dirty="0">
                <a:latin typeface="Palatino Linotype" pitchFamily="18" charset="0"/>
              </a:rPr>
              <a:t> </a:t>
            </a:r>
            <a:r>
              <a:rPr lang="en" sz="1600" dirty="0" err="1">
                <a:latin typeface="Palatino Linotype" pitchFamily="18" charset="0"/>
              </a:rPr>
              <a:t>areas</a:t>
            </a:r>
            <a:r>
              <a:rPr lang="en" sz="1600" dirty="0">
                <a:latin typeface="Palatino Linotype" pitchFamily="18" charset="0"/>
              </a:rPr>
              <a:t> </a:t>
            </a:r>
            <a:r>
              <a:rPr lang="en" sz="1600" dirty="0" err="1">
                <a:latin typeface="Palatino Linotype" pitchFamily="18" charset="0"/>
              </a:rPr>
              <a:t>with</a:t>
            </a:r>
            <a:r>
              <a:rPr lang="en" sz="1600" dirty="0">
                <a:latin typeface="Palatino Linotype" pitchFamily="18" charset="0"/>
              </a:rPr>
              <a:t> </a:t>
            </a:r>
            <a:r>
              <a:rPr lang="en" sz="1600" dirty="0" err="1">
                <a:latin typeface="Palatino Linotype" pitchFamily="18" charset="0"/>
              </a:rPr>
              <a:t>clear</a:t>
            </a:r>
            <a:r>
              <a:rPr lang="en" sz="1600" dirty="0">
                <a:latin typeface="Palatino Linotype" pitchFamily="18" charset="0"/>
              </a:rPr>
              <a:t> </a:t>
            </a:r>
            <a:r>
              <a:rPr lang="en" sz="1600" dirty="0" err="1">
                <a:latin typeface="Palatino Linotype" pitchFamily="18" charset="0"/>
              </a:rPr>
              <a:t>posterior</a:t>
            </a:r>
            <a:r>
              <a:rPr lang="en" sz="1600" dirty="0">
                <a:latin typeface="Palatino Linotype" pitchFamily="18" charset="0"/>
              </a:rPr>
              <a:t> </a:t>
            </a:r>
            <a:r>
              <a:rPr lang="en" sz="1600" dirty="0" err="1">
                <a:latin typeface="Palatino Linotype" pitchFamily="18" charset="0"/>
              </a:rPr>
              <a:t>reinforcement </a:t>
            </a:r>
            <a:r>
              <a:rPr lang="en" sz="1600" dirty="0">
                <a:latin typeface="Palatino Linotype" pitchFamily="18" charset="0"/>
              </a:rPr>
              <a:t>and </a:t>
            </a:r>
            <a:r>
              <a:rPr lang="en" sz="1600" dirty="0" err="1">
                <a:latin typeface="Palatino Linotype" pitchFamily="18" charset="0"/>
              </a:rPr>
              <a:t>visible</a:t>
            </a:r>
            <a:r>
              <a:rPr lang="en" sz="1600" dirty="0">
                <a:latin typeface="Palatino Linotype" pitchFamily="18" charset="0"/>
              </a:rPr>
              <a:t> </a:t>
            </a:r>
            <a:r>
              <a:rPr lang="en" sz="1600" dirty="0" err="1">
                <a:latin typeface="Palatino Linotype" pitchFamily="18" charset="0"/>
              </a:rPr>
              <a:t>thin</a:t>
            </a:r>
            <a:r>
              <a:rPr lang="en" sz="1600" dirty="0">
                <a:latin typeface="Palatino Linotype" pitchFamily="18" charset="0"/>
              </a:rPr>
              <a:t> </a:t>
            </a:r>
            <a:endParaRPr lang="en-US" sz="1600" dirty="0" smtClean="0">
              <a:latin typeface="Palatino Linotype" pitchFamily="18" charset="0"/>
            </a:endParaRPr>
          </a:p>
          <a:p>
            <a:pPr>
              <a:lnSpc>
                <a:spcPct val="150000"/>
              </a:lnSpc>
            </a:pPr>
            <a:r>
              <a:rPr lang="en" sz="1600" dirty="0">
                <a:latin typeface="Palatino Linotype" pitchFamily="18" charset="0"/>
              </a:rPr>
              <a:t> </a:t>
            </a:r>
            <a:r>
              <a:rPr lang="en" sz="1600" dirty="0" smtClean="0">
                <a:latin typeface="Palatino Linotype" pitchFamily="18" charset="0"/>
              </a:rPr>
              <a:t>      </a:t>
            </a:r>
            <a:r>
              <a:rPr lang="en" sz="1600" dirty="0" err="1" smtClean="0">
                <a:latin typeface="Palatino Linotype" pitchFamily="18" charset="0"/>
              </a:rPr>
              <a:t>wall</a:t>
            </a:r>
            <a:endParaRPr lang="en-US" sz="1600" dirty="0">
              <a:latin typeface="Palatino Linotype" pitchFamily="18" charset="0"/>
            </a:endParaRPr>
          </a:p>
          <a:p>
            <a:pPr marL="342900" indent="-342900">
              <a:lnSpc>
                <a:spcPct val="150000"/>
              </a:lnSpc>
              <a:buFont typeface="Wingdings" pitchFamily="2" charset="2"/>
              <a:buChar char="§"/>
            </a:pPr>
            <a:endParaRPr lang="en-US" sz="1600" dirty="0">
              <a:latin typeface="Palatino Linotype" pitchFamily="18" charset="0"/>
            </a:endParaRPr>
          </a:p>
          <a:p>
            <a:pPr marL="342900" indent="-342900">
              <a:lnSpc>
                <a:spcPct val="150000"/>
              </a:lnSpc>
            </a:pPr>
            <a:r>
              <a:rPr lang="en" sz="1600" b="1" dirty="0" smtClean="0">
                <a:latin typeface="Palatino Linotype" pitchFamily="18" charset="0"/>
              </a:rPr>
              <a:t>       </a:t>
            </a:r>
            <a:r>
              <a:rPr lang="en" sz="1600" b="1" dirty="0" err="1" smtClean="0">
                <a:latin typeface="Palatino Linotype" pitchFamily="18" charset="0"/>
              </a:rPr>
              <a:t>Echinococci</a:t>
            </a:r>
            <a:r>
              <a:rPr lang="en" sz="1600" b="1" dirty="0" smtClean="0">
                <a:latin typeface="Palatino Linotype" pitchFamily="18" charset="0"/>
              </a:rPr>
              <a:t> </a:t>
            </a:r>
            <a:r>
              <a:rPr lang="en" sz="1600" b="1" dirty="0" err="1">
                <a:latin typeface="Palatino Linotype" pitchFamily="18" charset="0"/>
              </a:rPr>
              <a:t>clean</a:t>
            </a:r>
            <a:endParaRPr lang="en-US" sz="1600" b="1" dirty="0">
              <a:latin typeface="Palatino Linotype" pitchFamily="18" charset="0"/>
            </a:endParaRPr>
          </a:p>
          <a:p>
            <a:pPr marL="342900" indent="-342900">
              <a:lnSpc>
                <a:spcPct val="150000"/>
              </a:lnSpc>
              <a:buFont typeface="Wingdings" pitchFamily="2" charset="2"/>
              <a:buChar char="§"/>
            </a:pPr>
            <a:r>
              <a:rPr lang="en" sz="1600" dirty="0">
                <a:latin typeface="Palatino Linotype" pitchFamily="18" charset="0"/>
              </a:rPr>
              <a:t> </a:t>
            </a:r>
            <a:r>
              <a:rPr lang="en" sz="1600" dirty="0" err="1">
                <a:latin typeface="Palatino Linotype" pitchFamily="18" charset="0"/>
              </a:rPr>
              <a:t>eye</a:t>
            </a:r>
            <a:r>
              <a:rPr lang="en" sz="1600" dirty="0">
                <a:latin typeface="Palatino Linotype" pitchFamily="18" charset="0"/>
              </a:rPr>
              <a:t> </a:t>
            </a:r>
            <a:r>
              <a:rPr lang="en" sz="1600" dirty="0" err="1">
                <a:latin typeface="Palatino Linotype" pitchFamily="18" charset="0"/>
              </a:rPr>
              <a:t>cyst-pericyst </a:t>
            </a:r>
            <a:r>
              <a:rPr lang="en" sz="1600" dirty="0">
                <a:latin typeface="Palatino Linotype" pitchFamily="18" charset="0"/>
              </a:rPr>
              <a:t>- </a:t>
            </a:r>
            <a:r>
              <a:rPr lang="en" sz="1600" dirty="0" err="1">
                <a:latin typeface="Palatino Linotype" pitchFamily="18" charset="0"/>
              </a:rPr>
              <a:t>compromised</a:t>
            </a:r>
            <a:r>
              <a:rPr lang="en" sz="1600" dirty="0">
                <a:latin typeface="Palatino Linotype" pitchFamily="18" charset="0"/>
              </a:rPr>
              <a:t> </a:t>
            </a:r>
            <a:r>
              <a:rPr lang="en" sz="1600" dirty="0" err="1">
                <a:latin typeface="Palatino Linotype" pitchFamily="18" charset="0"/>
              </a:rPr>
              <a:t>liver</a:t>
            </a:r>
            <a:r>
              <a:rPr lang="en" sz="1600" dirty="0">
                <a:latin typeface="Palatino Linotype" pitchFamily="18" charset="0"/>
              </a:rPr>
              <a:t> </a:t>
            </a:r>
            <a:r>
              <a:rPr lang="en" sz="1600" dirty="0" err="1">
                <a:latin typeface="Palatino Linotype" pitchFamily="18" charset="0"/>
              </a:rPr>
              <a:t>parenchyma </a:t>
            </a:r>
            <a:r>
              <a:rPr lang="en" sz="1600" dirty="0">
                <a:latin typeface="Palatino Linotype" pitchFamily="18" charset="0"/>
              </a:rPr>
              <a:t>, </a:t>
            </a:r>
            <a:r>
              <a:rPr lang="en" sz="1600" dirty="0" err="1">
                <a:latin typeface="Palatino Linotype" pitchFamily="18" charset="0"/>
              </a:rPr>
              <a:t>inflammatory</a:t>
            </a:r>
            <a:r>
              <a:rPr lang="en" sz="1600" dirty="0">
                <a:latin typeface="Palatino Linotype" pitchFamily="18" charset="0"/>
              </a:rPr>
              <a:t> </a:t>
            </a:r>
            <a:r>
              <a:rPr lang="en" sz="1600" dirty="0" smtClean="0">
                <a:latin typeface="Palatino Linotype" pitchFamily="18" charset="0"/>
              </a:rPr>
              <a:t> </a:t>
            </a:r>
          </a:p>
          <a:p>
            <a:pPr>
              <a:lnSpc>
                <a:spcPct val="150000"/>
              </a:lnSpc>
            </a:pPr>
            <a:r>
              <a:rPr lang="en" sz="1600" dirty="0">
                <a:latin typeface="Palatino Linotype" pitchFamily="18" charset="0"/>
              </a:rPr>
              <a:t> </a:t>
            </a:r>
            <a:r>
              <a:rPr lang="en" sz="1600" dirty="0" smtClean="0">
                <a:latin typeface="Palatino Linotype" pitchFamily="18" charset="0"/>
              </a:rPr>
              <a:t>      </a:t>
            </a:r>
            <a:r>
              <a:rPr lang="en" sz="1600" dirty="0" err="1" smtClean="0">
                <a:latin typeface="Palatino Linotype" pitchFamily="18" charset="0"/>
              </a:rPr>
              <a:t>cells </a:t>
            </a:r>
            <a:r>
              <a:rPr lang="en" sz="1600" dirty="0">
                <a:latin typeface="Palatino Linotype" pitchFamily="18" charset="0"/>
              </a:rPr>
              <a:t>, </a:t>
            </a:r>
            <a:r>
              <a:rPr lang="en" sz="1600" dirty="0" err="1">
                <a:latin typeface="Palatino Linotype" pitchFamily="18" charset="0"/>
              </a:rPr>
              <a:t>fibroblasts </a:t>
            </a:r>
            <a:r>
              <a:rPr lang="en" sz="1600" dirty="0">
                <a:latin typeface="Palatino Linotype" pitchFamily="18" charset="0"/>
              </a:rPr>
              <a:t>, and </a:t>
            </a:r>
            <a:r>
              <a:rPr lang="en" sz="1600" dirty="0" err="1">
                <a:latin typeface="Palatino Linotype" pitchFamily="18" charset="0"/>
              </a:rPr>
              <a:t>inside</a:t>
            </a:r>
            <a:r>
              <a:rPr lang="en" sz="1600" dirty="0">
                <a:latin typeface="Palatino Linotype" pitchFamily="18" charset="0"/>
              </a:rPr>
              <a:t> </a:t>
            </a:r>
            <a:r>
              <a:rPr lang="en" sz="1600" dirty="0" err="1">
                <a:latin typeface="Palatino Linotype" pitchFamily="18" charset="0"/>
              </a:rPr>
              <a:t>clean</a:t>
            </a:r>
            <a:r>
              <a:rPr lang="en" sz="1600" dirty="0">
                <a:latin typeface="Palatino Linotype" pitchFamily="18" charset="0"/>
              </a:rPr>
              <a:t> </a:t>
            </a:r>
            <a:r>
              <a:rPr lang="en" sz="1600" dirty="0" err="1">
                <a:latin typeface="Palatino Linotype" pitchFamily="18" charset="0"/>
              </a:rPr>
              <a:t>scolex</a:t>
            </a:r>
            <a:endParaRPr lang="en-US" sz="1600" dirty="0">
              <a:latin typeface="Palatino Linotype" pitchFamily="18" charset="0"/>
            </a:endParaRPr>
          </a:p>
          <a:p>
            <a:pPr marL="342900" indent="-342900">
              <a:lnSpc>
                <a:spcPct val="150000"/>
              </a:lnSpc>
              <a:buFont typeface="Wingdings" pitchFamily="2" charset="2"/>
              <a:buChar char="§"/>
            </a:pPr>
            <a:r>
              <a:rPr lang="en" sz="1600" dirty="0" smtClean="0">
                <a:latin typeface="Palatino Linotype" pitchFamily="18" charset="0"/>
              </a:rPr>
              <a:t> </a:t>
            </a:r>
            <a:r>
              <a:rPr lang="en" sz="1600" dirty="0" err="1" smtClean="0">
                <a:latin typeface="Palatino Linotype" pitchFamily="18" charset="0"/>
              </a:rPr>
              <a:t>three</a:t>
            </a:r>
            <a:r>
              <a:rPr lang="en" sz="1600" dirty="0" smtClean="0">
                <a:latin typeface="Palatino Linotype" pitchFamily="18" charset="0"/>
              </a:rPr>
              <a:t> </a:t>
            </a:r>
            <a:r>
              <a:rPr lang="en" sz="1600" dirty="0" err="1">
                <a:latin typeface="Palatino Linotype" pitchFamily="18" charset="0"/>
              </a:rPr>
              <a:t>layer </a:t>
            </a:r>
            <a:r>
              <a:rPr lang="en" sz="1600" dirty="0">
                <a:latin typeface="Palatino Linotype" pitchFamily="18" charset="0"/>
              </a:rPr>
              <a:t>and </a:t>
            </a:r>
            <a:r>
              <a:rPr lang="en" sz="1600" dirty="0" err="1">
                <a:latin typeface="Palatino Linotype" pitchFamily="18" charset="0"/>
              </a:rPr>
              <a:t>liquid</a:t>
            </a:r>
            <a:r>
              <a:rPr lang="en" sz="1600" dirty="0">
                <a:latin typeface="Palatino Linotype" pitchFamily="18" charset="0"/>
              </a:rPr>
              <a:t> </a:t>
            </a:r>
            <a:r>
              <a:rPr lang="en" sz="1600" dirty="0" err="1">
                <a:latin typeface="Palatino Linotype" pitchFamily="18" charset="0"/>
              </a:rPr>
              <a:t>the content</a:t>
            </a:r>
            <a:r>
              <a:rPr lang="en" sz="1600" dirty="0">
                <a:latin typeface="Palatino Linotype" pitchFamily="18" charset="0"/>
              </a:rPr>
              <a:t> </a:t>
            </a:r>
            <a:r>
              <a:rPr lang="en" sz="1600" dirty="0" err="1">
                <a:latin typeface="Palatino Linotype" pitchFamily="18" charset="0"/>
              </a:rPr>
              <a:t>inside of</a:t>
            </a:r>
            <a:r>
              <a:rPr lang="en" sz="1600" dirty="0">
                <a:latin typeface="Palatino Linotype" pitchFamily="18" charset="0"/>
              </a:rPr>
              <a:t> </a:t>
            </a:r>
            <a:r>
              <a:rPr lang="en" sz="1600" dirty="0" err="1">
                <a:latin typeface="Palatino Linotype" pitchFamily="18" charset="0"/>
              </a:rPr>
              <a:t>clean</a:t>
            </a:r>
            <a:r>
              <a:rPr lang="en" sz="1600" dirty="0">
                <a:latin typeface="Palatino Linotype" pitchFamily="18" charset="0"/>
              </a:rPr>
              <a:t> </a:t>
            </a:r>
            <a:r>
              <a:rPr lang="en" sz="1600" dirty="0" err="1">
                <a:latin typeface="Palatino Linotype" pitchFamily="18" charset="0"/>
              </a:rPr>
              <a:t>that</a:t>
            </a:r>
            <a:r>
              <a:rPr lang="en" sz="1600" dirty="0">
                <a:latin typeface="Palatino Linotype" pitchFamily="18" charset="0"/>
              </a:rPr>
              <a:t> </a:t>
            </a:r>
            <a:r>
              <a:rPr lang="en" sz="1600" dirty="0" err="1">
                <a:latin typeface="Palatino Linotype" pitchFamily="18" charset="0"/>
              </a:rPr>
              <a:t>specific</a:t>
            </a:r>
            <a:r>
              <a:rPr lang="en" sz="1600" dirty="0">
                <a:latin typeface="Palatino Linotype" pitchFamily="18" charset="0"/>
              </a:rPr>
              <a:t> </a:t>
            </a:r>
            <a:r>
              <a:rPr lang="en" sz="1600" dirty="0" err="1">
                <a:latin typeface="Palatino Linotype" pitchFamily="18" charset="0"/>
              </a:rPr>
              <a:t>appearance</a:t>
            </a:r>
            <a:endParaRPr lang="en-US" sz="1600" dirty="0">
              <a:latin typeface="Palatino Linotype" pitchFamily="18" charset="0"/>
            </a:endParaRPr>
          </a:p>
          <a:p>
            <a:pPr marL="342900" indent="-342900">
              <a:lnSpc>
                <a:spcPct val="150000"/>
              </a:lnSpc>
              <a:buFont typeface="Wingdings" pitchFamily="2" charset="2"/>
              <a:buChar char="§"/>
            </a:pPr>
            <a:r>
              <a:rPr lang="en" sz="1600" dirty="0">
                <a:latin typeface="Palatino Linotype" pitchFamily="18" charset="0"/>
              </a:rPr>
              <a:t> </a:t>
            </a:r>
            <a:r>
              <a:rPr lang="en" sz="1600" dirty="0" err="1">
                <a:latin typeface="Palatino Linotype" pitchFamily="18" charset="0"/>
              </a:rPr>
              <a:t>therapeutic</a:t>
            </a:r>
            <a:r>
              <a:rPr lang="en" sz="1600" dirty="0">
                <a:latin typeface="Palatino Linotype" pitchFamily="18" charset="0"/>
              </a:rPr>
              <a:t> </a:t>
            </a:r>
            <a:r>
              <a:rPr lang="en" sz="1600" dirty="0" err="1">
                <a:latin typeface="Palatino Linotype" pitchFamily="18" charset="0"/>
              </a:rPr>
              <a:t>percutaneous</a:t>
            </a:r>
            <a:r>
              <a:rPr lang="en" sz="1600" dirty="0">
                <a:latin typeface="Palatino Linotype" pitchFamily="18" charset="0"/>
              </a:rPr>
              <a:t> </a:t>
            </a:r>
            <a:r>
              <a:rPr lang="en" sz="1600" dirty="0" err="1">
                <a:latin typeface="Palatino Linotype" pitchFamily="18" charset="0"/>
              </a:rPr>
              <a:t>drainage</a:t>
            </a:r>
            <a:r>
              <a:rPr lang="en" sz="1600" dirty="0">
                <a:latin typeface="Palatino Linotype" pitchFamily="18" charset="0"/>
              </a:rPr>
              <a:t> </a:t>
            </a:r>
            <a:r>
              <a:rPr lang="en" sz="1600" dirty="0" err="1">
                <a:latin typeface="Palatino Linotype" pitchFamily="18" charset="0"/>
              </a:rPr>
              <a:t>along with</a:t>
            </a:r>
            <a:r>
              <a:rPr lang="en" sz="1600" dirty="0">
                <a:latin typeface="Palatino Linotype" pitchFamily="18" charset="0"/>
              </a:rPr>
              <a:t> </a:t>
            </a:r>
            <a:r>
              <a:rPr lang="en" sz="1600" dirty="0" err="1">
                <a:latin typeface="Palatino Linotype" pitchFamily="18" charset="0"/>
              </a:rPr>
              <a:t>application</a:t>
            </a:r>
            <a:r>
              <a:rPr lang="en" sz="1600" dirty="0">
                <a:latin typeface="Palatino Linotype" pitchFamily="18" charset="0"/>
              </a:rPr>
              <a:t>  </a:t>
            </a:r>
            <a:r>
              <a:rPr lang="en" sz="1600" dirty="0" err="1">
                <a:latin typeface="Palatino Linotype" pitchFamily="18" charset="0"/>
              </a:rPr>
              <a:t>hypertonic</a:t>
            </a:r>
            <a:r>
              <a:rPr lang="en" sz="1600" dirty="0">
                <a:latin typeface="Palatino Linotype" pitchFamily="18" charset="0"/>
              </a:rPr>
              <a:t> </a:t>
            </a:r>
            <a:r>
              <a:rPr lang="en" sz="1600" dirty="0" err="1">
                <a:latin typeface="Palatino Linotype" pitchFamily="18" charset="0"/>
              </a:rPr>
              <a:t>solution</a:t>
            </a:r>
            <a:r>
              <a:rPr lang="en" sz="1600" dirty="0">
                <a:latin typeface="Palatino Linotype" pitchFamily="18" charset="0"/>
              </a:rPr>
              <a:t> </a:t>
            </a:r>
            <a:endParaRPr lang="en-US" sz="1600" dirty="0" smtClean="0">
              <a:latin typeface="Palatino Linotype" pitchFamily="18" charset="0"/>
            </a:endParaRPr>
          </a:p>
          <a:p>
            <a:pPr>
              <a:lnSpc>
                <a:spcPct val="150000"/>
              </a:lnSpc>
            </a:pPr>
            <a:r>
              <a:rPr lang="en" sz="1600" dirty="0">
                <a:latin typeface="Palatino Linotype" pitchFamily="18" charset="0"/>
              </a:rPr>
              <a:t> </a:t>
            </a:r>
            <a:r>
              <a:rPr lang="en" sz="1600" dirty="0" smtClean="0">
                <a:latin typeface="Palatino Linotype" pitchFamily="18" charset="0"/>
              </a:rPr>
              <a:t>       </a:t>
            </a:r>
            <a:r>
              <a:rPr lang="en" sz="1600" dirty="0" err="1" smtClean="0">
                <a:latin typeface="Palatino Linotype" pitchFamily="18" charset="0"/>
              </a:rPr>
              <a:t>I poison</a:t>
            </a:r>
            <a:r>
              <a:rPr lang="en" sz="1600" dirty="0" smtClean="0">
                <a:latin typeface="Palatino Linotype" pitchFamily="18" charset="0"/>
              </a:rPr>
              <a:t> </a:t>
            </a:r>
            <a:r>
              <a:rPr lang="en" sz="1600" dirty="0" err="1">
                <a:latin typeface="Palatino Linotype" pitchFamily="18" charset="0"/>
              </a:rPr>
              <a:t>of chloride </a:t>
            </a:r>
            <a:r>
              <a:rPr lang="en" sz="1600" dirty="0">
                <a:latin typeface="Palatino Linotype" pitchFamily="18" charset="0"/>
              </a:rPr>
              <a:t>into </a:t>
            </a:r>
            <a:r>
              <a:rPr lang="en" sz="1600" dirty="0" err="1">
                <a:latin typeface="Palatino Linotype" pitchFamily="18" charset="0"/>
              </a:rPr>
              <a:t>the lumen</a:t>
            </a:r>
            <a:r>
              <a:rPr lang="en" sz="1600" dirty="0">
                <a:latin typeface="Palatino Linotype" pitchFamily="18" charset="0"/>
              </a:rPr>
              <a:t> </a:t>
            </a:r>
            <a:r>
              <a:rPr lang="en" sz="1600" dirty="0" err="1" smtClean="0">
                <a:latin typeface="Palatino Linotype" pitchFamily="18" charset="0"/>
              </a:rPr>
              <a:t>cysts </a:t>
            </a:r>
            <a:r>
              <a:rPr lang="en" sz="1600" dirty="0" smtClean="0">
                <a:latin typeface="Palatino Linotype" pitchFamily="18" charset="0"/>
              </a:rPr>
              <a:t>, surgical treatment</a:t>
            </a:r>
            <a:endParaRPr lang="x-none" sz="1600" dirty="0"/>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CLEAN LIVER</a:t>
            </a:r>
          </a:p>
        </p:txBody>
      </p:sp>
    </p:spTree>
    <p:extLst>
      <p:ext uri="{BB962C8B-B14F-4D97-AF65-F5344CB8AC3E}">
        <p14:creationId xmlns:p14="http://schemas.microsoft.com/office/powerpoint/2010/main" xmlns="" val="126865934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968276"/>
            <a:ext cx="3087705" cy="2308324"/>
          </a:xfrm>
          <a:prstGeom prst="rect">
            <a:avLst/>
          </a:prstGeom>
          <a:noFill/>
        </p:spPr>
        <p:txBody>
          <a:bodyPr wrap="none" rtlCol="0">
            <a:spAutoFit/>
          </a:bodyPr>
          <a:lstStyle/>
          <a:p>
            <a:r>
              <a:rPr lang="en" b="1" dirty="0" err="1" smtClean="0">
                <a:latin typeface="Palatino Linotype" pitchFamily="18" charset="0"/>
              </a:rPr>
              <a:t>Pathohistological </a:t>
            </a:r>
            <a:r>
              <a:rPr lang="en" b="1" dirty="0" smtClean="0">
                <a:latin typeface="Palatino Linotype" pitchFamily="18" charset="0"/>
              </a:rPr>
              <a:t>division</a:t>
            </a:r>
          </a:p>
          <a:p>
            <a:endParaRPr lang="x-none" b="1" dirty="0">
              <a:latin typeface="Palatino Linotype" pitchFamily="18" charset="0"/>
            </a:endParaRPr>
          </a:p>
          <a:p>
            <a:pPr marL="285750" indent="-285750">
              <a:lnSpc>
                <a:spcPct val="150000"/>
              </a:lnSpc>
              <a:buFont typeface="Wingdings" pitchFamily="2" charset="2"/>
              <a:buChar char="§"/>
            </a:pPr>
            <a:r>
              <a:rPr lang="en" dirty="0" err="1" smtClean="0">
                <a:latin typeface="Palatino Linotype" pitchFamily="18" charset="0"/>
              </a:rPr>
              <a:t>Epithelial</a:t>
            </a:r>
            <a:endParaRPr lang="x-none" dirty="0" smtClean="0">
              <a:latin typeface="Palatino Linotype" pitchFamily="18" charset="0"/>
            </a:endParaRPr>
          </a:p>
          <a:p>
            <a:pPr marL="285750" indent="-285750">
              <a:lnSpc>
                <a:spcPct val="150000"/>
              </a:lnSpc>
              <a:buFont typeface="Wingdings" pitchFamily="2" charset="2"/>
              <a:buChar char="§"/>
            </a:pPr>
            <a:r>
              <a:rPr lang="en" dirty="0" err="1" smtClean="0">
                <a:latin typeface="Palatino Linotype" pitchFamily="18" charset="0"/>
              </a:rPr>
              <a:t>Mesenchymal</a:t>
            </a:r>
            <a:endParaRPr lang="x-none" dirty="0" smtClean="0">
              <a:latin typeface="Palatino Linotype" pitchFamily="18" charset="0"/>
            </a:endParaRPr>
          </a:p>
          <a:p>
            <a:pPr marL="285750" indent="-285750">
              <a:lnSpc>
                <a:spcPct val="150000"/>
              </a:lnSpc>
              <a:buFont typeface="Wingdings" pitchFamily="2" charset="2"/>
              <a:buChar char="§"/>
            </a:pPr>
            <a:r>
              <a:rPr lang="en" dirty="0" smtClean="0">
                <a:latin typeface="Palatino Linotype" pitchFamily="18" charset="0"/>
              </a:rPr>
              <a:t>Mixed</a:t>
            </a:r>
          </a:p>
          <a:p>
            <a:pPr marL="285750" indent="-285750">
              <a:lnSpc>
                <a:spcPct val="150000"/>
              </a:lnSpc>
            </a:pP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MALIGNANT TUMORS OF THE LIVER</a:t>
            </a:r>
          </a:p>
        </p:txBody>
      </p:sp>
    </p:spTree>
    <p:extLst>
      <p:ext uri="{BB962C8B-B14F-4D97-AF65-F5344CB8AC3E}">
        <p14:creationId xmlns:p14="http://schemas.microsoft.com/office/powerpoint/2010/main" xmlns="" val="29088992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Clinical picture</a:t>
            </a:r>
          </a:p>
        </p:txBody>
      </p:sp>
      <p:sp>
        <p:nvSpPr>
          <p:cNvPr id="7" name="Rectangle 6"/>
          <p:cNvSpPr/>
          <p:nvPr/>
        </p:nvSpPr>
        <p:spPr>
          <a:xfrm>
            <a:off x="0" y="533400"/>
            <a:ext cx="9144000" cy="5909310"/>
          </a:xfrm>
          <a:prstGeom prst="rect">
            <a:avLst/>
          </a:prstGeom>
        </p:spPr>
        <p:txBody>
          <a:bodyPr wrap="square">
            <a:spAutoFit/>
          </a:bodyPr>
          <a:lstStyle/>
          <a:p>
            <a:pPr marL="285750" indent="-285750">
              <a:lnSpc>
                <a:spcPct val="150000"/>
              </a:lnSpc>
            </a:pPr>
            <a:r>
              <a:rPr lang="en" dirty="0" smtClean="0">
                <a:latin typeface="Palatino Linotype" pitchFamily="18" charset="0"/>
              </a:rPr>
              <a:t>The liver has a central place in the body in numerous metabolic processes: </a:t>
            </a:r>
          </a:p>
          <a:p>
            <a:pPr marL="285750" indent="-285750">
              <a:lnSpc>
                <a:spcPct val="150000"/>
              </a:lnSpc>
              <a:buFont typeface="Arial" pitchFamily="34" charset="0"/>
              <a:buChar char="•"/>
            </a:pPr>
            <a:r>
              <a:rPr lang="en" dirty="0" smtClean="0">
                <a:latin typeface="Palatino Linotype" pitchFamily="18" charset="0"/>
              </a:rPr>
              <a:t>      synthesis of albumin and lipoproteins, coagulation factors and bile acids </a:t>
            </a:r>
          </a:p>
          <a:p>
            <a:pPr marL="285750" indent="-285750">
              <a:lnSpc>
                <a:spcPct val="150000"/>
              </a:lnSpc>
              <a:buFont typeface="Arial" pitchFamily="34" charset="0"/>
              <a:buChar char="•"/>
            </a:pPr>
            <a:r>
              <a:rPr lang="en" dirty="0" smtClean="0">
                <a:latin typeface="Palatino Linotype" pitchFamily="18" charset="0"/>
              </a:rPr>
              <a:t>      detoxification of drugs and other chemical substances</a:t>
            </a:r>
            <a:endParaRPr lang="sr-Cyrl-RS" dirty="0" smtClean="0">
              <a:latin typeface="Palatino Linotype" pitchFamily="18" charset="0"/>
            </a:endParaRPr>
          </a:p>
          <a:p>
            <a:pPr marL="285750" indent="-285750">
              <a:lnSpc>
                <a:spcPct val="150000"/>
              </a:lnSpc>
              <a:buFont typeface="Arial" pitchFamily="34" charset="0"/>
              <a:buChar char="•"/>
            </a:pPr>
            <a:r>
              <a:rPr lang="en" dirty="0" smtClean="0">
                <a:latin typeface="Palatino Linotype" pitchFamily="18" charset="0"/>
              </a:rPr>
              <a:t>     hormone inactivation</a:t>
            </a:r>
            <a:endParaRPr lang="sr-Cyrl-RS" dirty="0" smtClean="0">
              <a:latin typeface="Palatino Linotype" pitchFamily="18" charset="0"/>
            </a:endParaRPr>
          </a:p>
          <a:p>
            <a:pPr marL="285750" indent="-285750">
              <a:lnSpc>
                <a:spcPct val="150000"/>
              </a:lnSpc>
              <a:buFont typeface="Arial" pitchFamily="34" charset="0"/>
              <a:buChar char="•"/>
            </a:pPr>
            <a:r>
              <a:rPr lang="en" dirty="0" smtClean="0">
                <a:latin typeface="Palatino Linotype" pitchFamily="18" charset="0"/>
              </a:rPr>
              <a:t>     excretion of biliubin and cholesterol</a:t>
            </a:r>
            <a:endParaRPr lang="sr-Cyrl-RS" dirty="0" smtClean="0">
              <a:latin typeface="Palatino Linotype" pitchFamily="18" charset="0"/>
            </a:endParaRPr>
          </a:p>
          <a:p>
            <a:pPr marL="285750" indent="-285750">
              <a:lnSpc>
                <a:spcPct val="150000"/>
              </a:lnSpc>
              <a:buFont typeface="Arial" pitchFamily="34" charset="0"/>
              <a:buChar char="•"/>
            </a:pPr>
            <a:r>
              <a:rPr lang="en" dirty="0" smtClean="0">
                <a:latin typeface="Palatino Linotype" pitchFamily="18" charset="0"/>
              </a:rPr>
              <a:t>deposition of vitamins and some metals</a:t>
            </a:r>
          </a:p>
          <a:p>
            <a:pPr marL="285750" indent="-285750">
              <a:lnSpc>
                <a:spcPct val="150000"/>
              </a:lnSpc>
            </a:pPr>
            <a:endParaRPr lang="x-none" dirty="0" smtClean="0">
              <a:latin typeface="Palatino Linotype" pitchFamily="18" charset="0"/>
            </a:endParaRPr>
          </a:p>
          <a:p>
            <a:pPr marL="285750" indent="-285750">
              <a:lnSpc>
                <a:spcPct val="150000"/>
              </a:lnSpc>
            </a:pPr>
            <a:r>
              <a:rPr lang="en" dirty="0" smtClean="0">
                <a:latin typeface="Palatino Linotype" pitchFamily="18" charset="0"/>
              </a:rPr>
              <a:t>Symptoms:</a:t>
            </a:r>
          </a:p>
          <a:p>
            <a:pPr marL="285750" indent="-285750">
              <a:lnSpc>
                <a:spcPct val="150000"/>
              </a:lnSpc>
              <a:buFont typeface="Arial" pitchFamily="34" charset="0"/>
              <a:buChar char="•"/>
            </a:pPr>
            <a:r>
              <a:rPr lang="en" dirty="0" smtClean="0">
                <a:latin typeface="Palatino Linotype" pitchFamily="18" charset="0"/>
              </a:rPr>
              <a:t> due to liver damage</a:t>
            </a:r>
          </a:p>
          <a:p>
            <a:pPr marL="285750" indent="-285750">
              <a:lnSpc>
                <a:spcPct val="150000"/>
              </a:lnSpc>
              <a:buFont typeface="Arial" pitchFamily="34" charset="0"/>
              <a:buChar char="•"/>
            </a:pPr>
            <a:r>
              <a:rPr lang="en" dirty="0" smtClean="0">
                <a:latin typeface="Palatino Linotype" pitchFamily="18" charset="0"/>
              </a:rPr>
              <a:t>changes in other organs</a:t>
            </a:r>
          </a:p>
          <a:p>
            <a:pPr marL="285750" indent="-285750">
              <a:lnSpc>
                <a:spcPct val="150000"/>
              </a:lnSpc>
            </a:pPr>
            <a:endParaRPr lang="sr-Cyrl-RS" dirty="0" smtClean="0">
              <a:latin typeface="Palatino Linotype" pitchFamily="18" charset="0"/>
            </a:endParaRPr>
          </a:p>
          <a:p>
            <a:pPr marL="285750" indent="-285750">
              <a:lnSpc>
                <a:spcPct val="150000"/>
              </a:lnSpc>
            </a:pPr>
            <a:r>
              <a:rPr lang="en" dirty="0" smtClean="0">
                <a:latin typeface="Palatino Linotype" pitchFamily="18" charset="0"/>
              </a:rPr>
              <a:t>The clinical course of cirrhosis depends on :</a:t>
            </a:r>
            <a:endParaRPr lang="sr-Cyrl-RS" dirty="0" smtClean="0">
              <a:latin typeface="Palatino Linotype" pitchFamily="18" charset="0"/>
            </a:endParaRPr>
          </a:p>
          <a:p>
            <a:pPr marL="342900" indent="-342900">
              <a:lnSpc>
                <a:spcPct val="150000"/>
              </a:lnSpc>
              <a:buFont typeface="+mj-lt"/>
              <a:buAutoNum type="arabicPeriod"/>
            </a:pPr>
            <a:r>
              <a:rPr lang="en" dirty="0" smtClean="0">
                <a:latin typeface="Palatino Linotype" pitchFamily="18" charset="0"/>
              </a:rPr>
              <a:t>grade a hepatocellular necrosis</a:t>
            </a:r>
            <a:endParaRPr lang="sr-Cyrl-RS" dirty="0" smtClean="0">
              <a:latin typeface="Palatino Linotype" pitchFamily="18" charset="0"/>
            </a:endParaRPr>
          </a:p>
          <a:p>
            <a:pPr marL="342900" indent="-342900">
              <a:lnSpc>
                <a:spcPct val="150000"/>
              </a:lnSpc>
              <a:buFont typeface="+mj-lt"/>
              <a:buAutoNum type="arabicPeriod"/>
            </a:pPr>
            <a:r>
              <a:rPr lang="en" dirty="0" smtClean="0">
                <a:latin typeface="Palatino Linotype" pitchFamily="18" charset="0"/>
              </a:rPr>
              <a:t>circulatory disorder in the portal system</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87276"/>
            <a:ext cx="8409674" cy="2308324"/>
          </a:xfrm>
          <a:prstGeom prst="rect">
            <a:avLst/>
          </a:prstGeom>
          <a:noFill/>
        </p:spPr>
        <p:txBody>
          <a:bodyPr wrap="none" rtlCol="0">
            <a:spAutoFit/>
          </a:bodyPr>
          <a:lstStyle/>
          <a:p>
            <a:pPr>
              <a:lnSpc>
                <a:spcPct val="150000"/>
              </a:lnSpc>
            </a:pPr>
            <a:r>
              <a:rPr lang="en" sz="1600" b="1" smtClean="0">
                <a:latin typeface="Palatino Linotype" pitchFamily="18" charset="0"/>
              </a:rPr>
              <a:t>HEPATOCELLULAR CARCINOMA </a:t>
            </a:r>
            <a:r>
              <a:rPr lang="en" sz="1600" b="1" dirty="0" smtClean="0">
                <a:latin typeface="Palatino Linotype" pitchFamily="18" charset="0"/>
              </a:rPr>
              <a:t>(NSC)</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Malignant tumor, built from cells of </a:t>
            </a:r>
            <a:r>
              <a:rPr lang="en" sz="1600" dirty="0" err="1" smtClean="0">
                <a:latin typeface="Palatino Linotype" pitchFamily="18" charset="0"/>
              </a:rPr>
              <a:t>hepatocyte origin</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In 90% it is associated with chronic liver diseases, most often with cirrhosis</a:t>
            </a:r>
          </a:p>
          <a:p>
            <a:pPr marL="285750" indent="-285750">
              <a:lnSpc>
                <a:spcPct val="150000"/>
              </a:lnSpc>
              <a:buFont typeface="Wingdings" pitchFamily="2" charset="2"/>
              <a:buChar char="§"/>
            </a:pPr>
            <a:r>
              <a:rPr lang="en" sz="1600" dirty="0" smtClean="0">
                <a:latin typeface="Palatino Linotype" pitchFamily="18" charset="0"/>
              </a:rPr>
              <a:t>It appears more </a:t>
            </a:r>
            <a:r>
              <a:rPr lang="en" sz="1600" smtClean="0">
                <a:latin typeface="Palatino Linotype" pitchFamily="18" charset="0"/>
              </a:rPr>
              <a:t>often in men</a:t>
            </a:r>
          </a:p>
          <a:p>
            <a:pPr marL="285750" indent="-285750">
              <a:lnSpc>
                <a:spcPct val="150000"/>
              </a:lnSpc>
              <a:buFont typeface="Wingdings" pitchFamily="2" charset="2"/>
              <a:buChar char="§"/>
            </a:pPr>
            <a:r>
              <a:rPr lang="en" sz="1600" dirty="0" err="1" smtClean="0">
                <a:latin typeface="Palatino Linotype" pitchFamily="18" charset="0"/>
              </a:rPr>
              <a:t>The incidence </a:t>
            </a:r>
            <a:r>
              <a:rPr lang="en" sz="1600" dirty="0" smtClean="0">
                <a:latin typeface="Palatino Linotype" pitchFamily="18" charset="0"/>
              </a:rPr>
              <a:t>increases with age</a:t>
            </a:r>
          </a:p>
          <a:p>
            <a:pPr marL="285750" indent="-285750">
              <a:lnSpc>
                <a:spcPct val="150000"/>
              </a:lnSpc>
              <a:buFont typeface="Wingdings" pitchFamily="2" charset="2"/>
              <a:buChar char="§"/>
            </a:pPr>
            <a:r>
              <a:rPr lang="en" sz="1600" dirty="0" smtClean="0">
                <a:latin typeface="Palatino Linotype" pitchFamily="18" charset="0"/>
              </a:rPr>
              <a:t>It can also appear in children and then it is </a:t>
            </a:r>
            <a:r>
              <a:rPr lang="en" sz="1600" dirty="0" err="1" smtClean="0">
                <a:latin typeface="Palatino Linotype" pitchFamily="18" charset="0"/>
              </a:rPr>
              <a:t>a fibrolamellar </a:t>
            </a:r>
            <a:r>
              <a:rPr lang="en" sz="1600" dirty="0" smtClean="0">
                <a:latin typeface="Palatino Linotype" pitchFamily="18" charset="0"/>
              </a:rPr>
              <a:t>form </a:t>
            </a:r>
            <a:r>
              <a:rPr lang="en" sz="1600" dirty="0" err="1" smtClean="0">
                <a:latin typeface="Palatino Linotype" pitchFamily="18" charset="0"/>
              </a:rPr>
              <a:t>of carcinoma</a:t>
            </a:r>
            <a:endParaRPr lang="x-none" sz="1600" dirty="0">
              <a:latin typeface="Palatino Linotype" pitchFamily="18" charset="0"/>
            </a:endParaRPr>
          </a:p>
        </p:txBody>
      </p:sp>
      <p:pic>
        <p:nvPicPr>
          <p:cNvPr id="3" name="Content Placeholder 3" descr="hepatocelularni karcinom.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a:xfrm>
            <a:off x="457200" y="3352800"/>
            <a:ext cx="2925763" cy="2140168"/>
          </a:xfrm>
          <a:prstGeom prst="rect">
            <a:avLst/>
          </a:prstGeom>
        </p:spPr>
      </p:pic>
      <p:pic>
        <p:nvPicPr>
          <p:cNvPr id="4" name="Content Placeholder 3" descr="karcinom hepatocelularni 2.jp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a:xfrm>
            <a:off x="4419600" y="3340101"/>
            <a:ext cx="3065463" cy="2159152"/>
          </a:xfrm>
          <a:prstGeom prst="rect">
            <a:avLst/>
          </a:prstGeom>
        </p:spPr>
      </p:pic>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MALIGNANT TUMORS OF THE LIVER</a:t>
            </a:r>
          </a:p>
        </p:txBody>
      </p:sp>
    </p:spTree>
    <p:extLst>
      <p:ext uri="{BB962C8B-B14F-4D97-AF65-F5344CB8AC3E}">
        <p14:creationId xmlns:p14="http://schemas.microsoft.com/office/powerpoint/2010/main" xmlns="" val="150047821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693033"/>
            <a:ext cx="8610600" cy="5555367"/>
          </a:xfrm>
          <a:prstGeom prst="rect">
            <a:avLst/>
          </a:prstGeom>
          <a:noFill/>
        </p:spPr>
        <p:txBody>
          <a:bodyPr wrap="square" rtlCol="0">
            <a:spAutoFit/>
          </a:bodyPr>
          <a:lstStyle/>
          <a:p>
            <a:r>
              <a:rPr lang="en" sz="1600" b="1" dirty="0" smtClean="0">
                <a:solidFill>
                  <a:srgbClr val="FF6699"/>
                </a:solidFill>
                <a:latin typeface="Palatino Linotype" pitchFamily="18" charset="0"/>
              </a:rPr>
              <a:t>ETIOPATHOGENESIS</a:t>
            </a:r>
          </a:p>
          <a:p>
            <a:pPr>
              <a:lnSpc>
                <a:spcPct val="150000"/>
              </a:lnSpc>
            </a:pPr>
            <a:r>
              <a:rPr lang="en" sz="1600" b="1" dirty="0" smtClean="0">
                <a:latin typeface="Palatino Linotype" pitchFamily="18" charset="0"/>
              </a:rPr>
              <a:t>Viruses</a:t>
            </a:r>
          </a:p>
          <a:p>
            <a:pPr marL="285750" indent="-285750">
              <a:lnSpc>
                <a:spcPct val="150000"/>
              </a:lnSpc>
              <a:buFont typeface="Wingdings" pitchFamily="2" charset="2"/>
              <a:buChar char="§"/>
            </a:pPr>
            <a:r>
              <a:rPr lang="en" sz="1600" dirty="0" smtClean="0">
                <a:latin typeface="Palatino Linotype" pitchFamily="18" charset="0"/>
              </a:rPr>
              <a:t>Chronic inflammation and cirrhosis of the liver is the link between viruses </a:t>
            </a:r>
            <a:r>
              <a:rPr lang="en" sz="1600" smtClean="0">
                <a:latin typeface="Palatino Linotype" pitchFamily="18" charset="0"/>
              </a:rPr>
              <a:t>and </a:t>
            </a:r>
            <a:r>
              <a:rPr lang="en" sz="1600" dirty="0" smtClean="0">
                <a:latin typeface="Palatino Linotype" pitchFamily="18" charset="0"/>
              </a:rPr>
              <a:t>NSS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All patients </a:t>
            </a:r>
            <a:r>
              <a:rPr lang="en" sz="1600" smtClean="0">
                <a:latin typeface="Palatino Linotype" pitchFamily="18" charset="0"/>
              </a:rPr>
              <a:t>with </a:t>
            </a:r>
            <a:r>
              <a:rPr lang="en" sz="1600" dirty="0" smtClean="0">
                <a:latin typeface="Palatino Linotype" pitchFamily="18" charset="0"/>
              </a:rPr>
              <a:t>NSS</a:t>
            </a:r>
            <a:r>
              <a:rPr lang="en" sz="1600" smtClean="0">
                <a:latin typeface="Palatino Linotype" pitchFamily="18" charset="0"/>
              </a:rPr>
              <a:t> </a:t>
            </a:r>
            <a:r>
              <a:rPr lang="en" sz="1600" dirty="0" smtClean="0">
                <a:latin typeface="Palatino Linotype" pitchFamily="18" charset="0"/>
              </a:rPr>
              <a:t>and accompanying </a:t>
            </a:r>
            <a:r>
              <a:rPr lang="en" sz="1600" dirty="0" err="1" smtClean="0">
                <a:latin typeface="Palatino Linotype" pitchFamily="18" charset="0"/>
              </a:rPr>
              <a:t>viral </a:t>
            </a:r>
            <a:r>
              <a:rPr lang="en" sz="1600" dirty="0" smtClean="0">
                <a:latin typeface="Palatino Linotype" pitchFamily="18" charset="0"/>
              </a:rPr>
              <a:t>infection also have clinical signs of liver cirrhosis</a:t>
            </a:r>
          </a:p>
          <a:p>
            <a:pPr marL="285750" indent="-285750">
              <a:lnSpc>
                <a:spcPct val="150000"/>
              </a:lnSpc>
              <a:buFont typeface="Wingdings" pitchFamily="2" charset="2"/>
              <a:buChar char="§"/>
            </a:pPr>
            <a:r>
              <a:rPr lang="en" sz="1600" dirty="0" err="1" smtClean="0">
                <a:latin typeface="Palatino Linotype" pitchFamily="18" charset="0"/>
              </a:rPr>
              <a:t>Necrosis</a:t>
            </a:r>
            <a:r>
              <a:rPr lang="en" sz="1600" dirty="0" smtClean="0">
                <a:latin typeface="Palatino Linotype" pitchFamily="18" charset="0"/>
              </a:rPr>
              <a:t> </a:t>
            </a:r>
            <a:r>
              <a:rPr lang="en" sz="1600" dirty="0" err="1" smtClean="0">
                <a:latin typeface="Palatino Linotype" pitchFamily="18" charset="0"/>
              </a:rPr>
              <a:t>hepatocytes </a:t>
            </a:r>
            <a:r>
              <a:rPr lang="en" sz="1600" dirty="0" smtClean="0">
                <a:latin typeface="Palatino Linotype" pitchFamily="18" charset="0"/>
              </a:rPr>
              <a:t>and accelerated </a:t>
            </a:r>
            <a:r>
              <a:rPr lang="en" sz="1600" dirty="0" err="1" smtClean="0">
                <a:latin typeface="Palatino Linotype" pitchFamily="18" charset="0"/>
              </a:rPr>
              <a:t>mitosis </a:t>
            </a:r>
            <a:r>
              <a:rPr lang="en" sz="1600" dirty="0" smtClean="0">
                <a:latin typeface="Palatino Linotype" pitchFamily="18" charset="0"/>
              </a:rPr>
              <a:t>in chronic hepatitis favor </a:t>
            </a:r>
            <a:r>
              <a:rPr lang="en" sz="1600" dirty="0" err="1" smtClean="0">
                <a:latin typeface="Palatino Linotype" pitchFamily="18" charset="0"/>
              </a:rPr>
              <a:t>nodular </a:t>
            </a:r>
            <a:r>
              <a:rPr lang="en" sz="1600" dirty="0" smtClean="0">
                <a:latin typeface="Palatino Linotype" pitchFamily="18" charset="0"/>
              </a:rPr>
              <a:t>regeneration, which in certain conditions is followed by </a:t>
            </a:r>
            <a:r>
              <a:rPr lang="en" sz="1600" dirty="0" err="1" smtClean="0">
                <a:latin typeface="Palatino Linotype" pitchFamily="18" charset="0"/>
              </a:rPr>
              <a:t>dysplasia</a:t>
            </a:r>
            <a:r>
              <a:rPr lang="en" sz="1600" dirty="0" smtClean="0">
                <a:latin typeface="Palatino Linotype" pitchFamily="18" charset="0"/>
              </a:rPr>
              <a:t> </a:t>
            </a:r>
            <a:r>
              <a:rPr lang="en" sz="1600" dirty="0" err="1" smtClean="0">
                <a:latin typeface="Palatino Linotype" pitchFamily="18" charset="0"/>
              </a:rPr>
              <a:t>hepatocytes </a:t>
            </a:r>
            <a:r>
              <a:rPr lang="en" sz="1600" dirty="0" smtClean="0">
                <a:latin typeface="Palatino Linotype" pitchFamily="18" charset="0"/>
              </a:rPr>
              <a:t>and </a:t>
            </a:r>
            <a:r>
              <a:rPr lang="en" sz="1600" dirty="0" err="1" smtClean="0">
                <a:latin typeface="Palatino Linotype" pitchFamily="18" charset="0"/>
              </a:rPr>
              <a:t>cancer development</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Nodular </a:t>
            </a:r>
            <a:r>
              <a:rPr lang="en" sz="1600" dirty="0" smtClean="0">
                <a:latin typeface="Palatino Linotype" pitchFamily="18" charset="0"/>
              </a:rPr>
              <a:t>regeneration and cirrhosis are the most important precursors </a:t>
            </a:r>
            <a:r>
              <a:rPr lang="en" sz="1600" dirty="0" err="1" smtClean="0">
                <a:latin typeface="Palatino Linotype" pitchFamily="18" charset="0"/>
              </a:rPr>
              <a:t>of hepatocarcinogenesis</a:t>
            </a:r>
            <a:endParaRPr lang="x-none" sz="1600" dirty="0" smtClean="0">
              <a:latin typeface="Palatino Linotype" pitchFamily="18" charset="0"/>
            </a:endParaRPr>
          </a:p>
          <a:p>
            <a:pPr>
              <a:lnSpc>
                <a:spcPct val="150000"/>
              </a:lnSpc>
            </a:pPr>
            <a:r>
              <a:rPr lang="en" sz="1600" b="1" smtClean="0">
                <a:latin typeface="Palatino Linotype" pitchFamily="18" charset="0"/>
              </a:rPr>
              <a:t>Hepatitis </a:t>
            </a:r>
            <a:r>
              <a:rPr lang="en" sz="1600" b="1" dirty="0" smtClean="0">
                <a:latin typeface="Palatino Linotype" pitchFamily="18" charset="0"/>
              </a:rPr>
              <a:t>B</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Hepatocarcinogenesis</a:t>
            </a:r>
            <a:r>
              <a:rPr lang="en" sz="1600" dirty="0" smtClean="0">
                <a:latin typeface="Palatino Linotype" pitchFamily="18" charset="0"/>
              </a:rPr>
              <a:t> </a:t>
            </a:r>
            <a:r>
              <a:rPr lang="en" sz="1600" dirty="0" err="1" smtClean="0">
                <a:latin typeface="Palatino Linotype" pitchFamily="18" charset="0"/>
              </a:rPr>
              <a:t>a multifactorial </a:t>
            </a:r>
            <a:r>
              <a:rPr lang="en" sz="1600" dirty="0" smtClean="0">
                <a:latin typeface="Palatino Linotype" pitchFamily="18" charset="0"/>
              </a:rPr>
              <a:t>process that lasts for years and the final result is DNA </a:t>
            </a:r>
            <a:r>
              <a:rPr lang="en" sz="1600" smtClean="0">
                <a:latin typeface="Palatino Linotype" pitchFamily="18" charset="0"/>
              </a:rPr>
              <a:t>disorganization </a:t>
            </a:r>
            <a:r>
              <a:rPr lang="en" sz="1600" dirty="0" err="1" smtClean="0">
                <a:latin typeface="Palatino Linotype" pitchFamily="18" charset="0"/>
              </a:rPr>
              <a:t>hepatocytes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Incorporation of the virus into the host's genome leads to </a:t>
            </a:r>
            <a:r>
              <a:rPr lang="en" sz="1600" dirty="0" err="1" smtClean="0">
                <a:latin typeface="Palatino Linotype" pitchFamily="18" charset="0"/>
              </a:rPr>
              <a:t>chromosomal </a:t>
            </a:r>
            <a:r>
              <a:rPr lang="en" sz="1600" dirty="0" smtClean="0">
                <a:latin typeface="Palatino Linotype" pitchFamily="18" charset="0"/>
              </a:rPr>
              <a:t>aberrations - </a:t>
            </a:r>
            <a:r>
              <a:rPr lang="en" sz="1600" dirty="0" err="1" smtClean="0">
                <a:latin typeface="Palatino Linotype" pitchFamily="18" charset="0"/>
              </a:rPr>
              <a:t>translocation </a:t>
            </a:r>
            <a:r>
              <a:rPr lang="en" sz="1600" dirty="0" smtClean="0">
                <a:latin typeface="Palatino Linotype" pitchFamily="18" charset="0"/>
              </a:rPr>
              <a:t>, </a:t>
            </a:r>
            <a:r>
              <a:rPr lang="en" sz="1600" dirty="0" err="1" smtClean="0">
                <a:latin typeface="Palatino Linotype" pitchFamily="18" charset="0"/>
              </a:rPr>
              <a:t>deletion </a:t>
            </a:r>
            <a:r>
              <a:rPr lang="en" sz="1600" dirty="0" smtClean="0">
                <a:latin typeface="Palatino Linotype" pitchFamily="18" charset="0"/>
              </a:rPr>
              <a:t>, </a:t>
            </a:r>
            <a:r>
              <a:rPr lang="en" sz="1600" dirty="0" err="1" smtClean="0">
                <a:latin typeface="Palatino Linotype" pitchFamily="18" charset="0"/>
              </a:rPr>
              <a:t>duplication</a:t>
            </a:r>
            <a:endParaRPr lang="x-none" sz="1600" dirty="0" smtClean="0">
              <a:latin typeface="Palatino Linotype" pitchFamily="18" charset="0"/>
            </a:endParaRPr>
          </a:p>
          <a:p>
            <a:pPr marL="285750" indent="-285750">
              <a:lnSpc>
                <a:spcPct val="150000"/>
              </a:lnSpc>
              <a:buFont typeface="Wingdings" pitchFamily="2" charset="2"/>
              <a:buChar char="§"/>
            </a:pPr>
            <a:endParaRPr lang="x-none"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HEPATOCELLULAR CARCINOMA - HCC</a:t>
            </a:r>
            <a:endParaRPr lang="ru-RU" sz="2000" b="1" dirty="0" smtClean="0">
              <a:latin typeface="Palatino Linotype" pitchFamily="18" charset="0"/>
            </a:endParaRPr>
          </a:p>
        </p:txBody>
      </p:sp>
    </p:spTree>
    <p:extLst>
      <p:ext uri="{BB962C8B-B14F-4D97-AF65-F5344CB8AC3E}">
        <p14:creationId xmlns:p14="http://schemas.microsoft.com/office/powerpoint/2010/main" xmlns="" val="219176762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95491"/>
            <a:ext cx="8763000" cy="6370975"/>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err="1" smtClean="0">
                <a:latin typeface="Palatino Linotype" pitchFamily="18" charset="0"/>
              </a:rPr>
              <a:t>Translocation</a:t>
            </a:r>
            <a:r>
              <a:rPr lang="en" sz="1600" dirty="0" smtClean="0">
                <a:latin typeface="Palatino Linotype" pitchFamily="18" charset="0"/>
              </a:rPr>
              <a:t> </a:t>
            </a:r>
            <a:r>
              <a:rPr lang="en" sz="1600" dirty="0" err="1" smtClean="0">
                <a:latin typeface="Palatino Linotype" pitchFamily="18" charset="0"/>
              </a:rPr>
              <a:t>of the tumor suppressor </a:t>
            </a:r>
            <a:r>
              <a:rPr lang="en" sz="1600" dirty="0" smtClean="0">
                <a:latin typeface="Palatino Linotype" pitchFamily="18" charset="0"/>
              </a:rPr>
              <a:t>gene r53 on </a:t>
            </a:r>
            <a:r>
              <a:rPr lang="en" sz="1600" dirty="0" err="1" smtClean="0">
                <a:latin typeface="Palatino Linotype" pitchFamily="18" charset="0"/>
              </a:rPr>
              <a:t>chromosome </a:t>
            </a:r>
            <a:r>
              <a:rPr lang="en" sz="1600" dirty="0" smtClean="0">
                <a:latin typeface="Palatino Linotype" pitchFamily="18" charset="0"/>
              </a:rPr>
              <a:t>17 appears to be crucial in </a:t>
            </a:r>
            <a:r>
              <a:rPr lang="en" sz="1600" dirty="0" err="1" smtClean="0">
                <a:latin typeface="Palatino Linotype" pitchFamily="18" charset="0"/>
              </a:rPr>
              <a:t>hepatocarcinogenesis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And further </a:t>
            </a:r>
            <a:r>
              <a:rPr lang="en" sz="1600" dirty="0" err="1" smtClean="0">
                <a:latin typeface="Palatino Linotype" pitchFamily="18" charset="0"/>
              </a:rPr>
              <a:t>molecular </a:t>
            </a:r>
            <a:r>
              <a:rPr lang="en" sz="1600" dirty="0" smtClean="0">
                <a:latin typeface="Palatino Linotype" pitchFamily="18" charset="0"/>
              </a:rPr>
              <a:t>mechanisms </a:t>
            </a:r>
            <a:r>
              <a:rPr lang="en" sz="1600" dirty="0" err="1" smtClean="0">
                <a:latin typeface="Palatino Linotype" pitchFamily="18" charset="0"/>
              </a:rPr>
              <a:t>of hepatocarcinogenesis</a:t>
            </a:r>
            <a:r>
              <a:rPr lang="en" sz="1600" dirty="0" smtClean="0">
                <a:latin typeface="Palatino Linotype" pitchFamily="18" charset="0"/>
              </a:rPr>
              <a:t> </a:t>
            </a:r>
            <a:r>
              <a:rPr lang="en" sz="1600" smtClean="0">
                <a:latin typeface="Palatino Linotype" pitchFamily="18" charset="0"/>
              </a:rPr>
              <a:t>are unclear</a:t>
            </a:r>
            <a:endParaRPr lang="sr-Cyrl-RS"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Increased risk: onset of hepatitis B infection at an early age, duration of infection, advanced cirrhosis, high concentration of HBV DNA in the serum, co-infection with HCV, HIV...</a:t>
            </a:r>
            <a:endParaRPr lang="x-none" sz="1600" smtClean="0">
              <a:latin typeface="Palatino Linotype" pitchFamily="18" charset="0"/>
            </a:endParaRPr>
          </a:p>
          <a:p>
            <a:pPr>
              <a:lnSpc>
                <a:spcPct val="150000"/>
              </a:lnSpc>
            </a:pPr>
            <a:r>
              <a:rPr lang="en" sz="1600" b="1" smtClean="0">
                <a:latin typeface="Palatino Linotype" pitchFamily="18" charset="0"/>
              </a:rPr>
              <a:t>Hepatitis </a:t>
            </a:r>
            <a:r>
              <a:rPr lang="en" sz="1600" b="1" dirty="0" smtClean="0">
                <a:latin typeface="Palatino Linotype" pitchFamily="18" charset="0"/>
              </a:rPr>
              <a:t>S</a:t>
            </a:r>
            <a:endParaRPr lang="x-none" sz="1600" b="1" smtClean="0">
              <a:latin typeface="Palatino Linotype" pitchFamily="18" charset="0"/>
            </a:endParaRPr>
          </a:p>
          <a:p>
            <a:pPr marL="285750" indent="-285750">
              <a:lnSpc>
                <a:spcPct val="150000"/>
              </a:lnSpc>
              <a:buFont typeface="Wingdings" pitchFamily="2" charset="2"/>
              <a:buChar char="§"/>
            </a:pPr>
            <a:r>
              <a:rPr lang="en" sz="1600" smtClean="0">
                <a:latin typeface="Palatino Linotype" pitchFamily="18" charset="0"/>
              </a:rPr>
              <a:t>A more important risk factor for </a:t>
            </a:r>
            <a:r>
              <a:rPr lang="en" sz="1600" dirty="0" smtClean="0">
                <a:latin typeface="Palatino Linotype" pitchFamily="18" charset="0"/>
              </a:rPr>
              <a:t>development</a:t>
            </a:r>
            <a:r>
              <a:rPr lang="en" sz="1600" smtClean="0">
                <a:latin typeface="Palatino Linotype" pitchFamily="18" charset="0"/>
              </a:rPr>
              <a:t> </a:t>
            </a:r>
            <a:r>
              <a:rPr lang="en" sz="1600" dirty="0" smtClean="0">
                <a:latin typeface="Palatino Linotype" pitchFamily="18" charset="0"/>
              </a:rPr>
              <a:t>HCC </a:t>
            </a:r>
            <a:r>
              <a:rPr lang="en" sz="1600" smtClean="0">
                <a:latin typeface="Palatino Linotype" pitchFamily="18" charset="0"/>
              </a:rPr>
              <a:t>from </a:t>
            </a:r>
            <a:r>
              <a:rPr lang="en" sz="1600" dirty="0" smtClean="0">
                <a:latin typeface="Palatino Linotype" pitchFamily="18" charset="0"/>
              </a:rPr>
              <a:t>B </a:t>
            </a:r>
            <a:r>
              <a:rPr lang="en" sz="1600" smtClean="0">
                <a:latin typeface="Palatino Linotype" pitchFamily="18" charset="0"/>
              </a:rPr>
              <a:t>infection</a:t>
            </a:r>
          </a:p>
          <a:p>
            <a:pPr marL="285750" indent="-285750">
              <a:lnSpc>
                <a:spcPct val="150000"/>
              </a:lnSpc>
              <a:buFont typeface="Wingdings" pitchFamily="2" charset="2"/>
              <a:buChar char="§"/>
            </a:pPr>
            <a:r>
              <a:rPr lang="en" sz="1600" smtClean="0">
                <a:latin typeface="Palatino Linotype" pitchFamily="18" charset="0"/>
              </a:rPr>
              <a:t>That ratio is 4 times higher in favor of </a:t>
            </a:r>
            <a:r>
              <a:rPr lang="en" sz="1600" dirty="0" smtClean="0">
                <a:latin typeface="Palatino Linotype" pitchFamily="18" charset="0"/>
              </a:rPr>
              <a:t>C </a:t>
            </a:r>
            <a:r>
              <a:rPr lang="en" sz="1600" smtClean="0">
                <a:latin typeface="Palatino Linotype" pitchFamily="18" charset="0"/>
              </a:rPr>
              <a:t>infection</a:t>
            </a:r>
          </a:p>
          <a:p>
            <a:pPr marL="285750" indent="-285750">
              <a:lnSpc>
                <a:spcPct val="150000"/>
              </a:lnSpc>
              <a:buFont typeface="Wingdings" pitchFamily="2" charset="2"/>
              <a:buChar char="§"/>
            </a:pPr>
            <a:r>
              <a:rPr lang="en" sz="1600" dirty="0" smtClean="0">
                <a:latin typeface="Palatino Linotype" pitchFamily="18" charset="0"/>
              </a:rPr>
              <a:t>HCC </a:t>
            </a:r>
            <a:r>
              <a:rPr lang="en" sz="1600" smtClean="0">
                <a:latin typeface="Palatino Linotype" pitchFamily="18" charset="0"/>
              </a:rPr>
              <a:t>formation in </a:t>
            </a:r>
            <a:r>
              <a:rPr lang="en" sz="1600" dirty="0" smtClean="0">
                <a:latin typeface="Palatino Linotype" pitchFamily="18" charset="0"/>
              </a:rPr>
              <a:t>C </a:t>
            </a:r>
            <a:r>
              <a:rPr lang="en" sz="1600" smtClean="0">
                <a:latin typeface="Palatino Linotype" pitchFamily="18" charset="0"/>
              </a:rPr>
              <a:t>positive patients is not entirely clear and so far it is explained by the association with cirrhosis of the liver, which by definition is a premalignant condition due to enhanced regeneration of hepatocytes and accelerated </a:t>
            </a:r>
            <a:r>
              <a:rPr lang="en" sz="1600" dirty="0" smtClean="0">
                <a:latin typeface="Palatino Linotype" pitchFamily="18" charset="0"/>
              </a:rPr>
              <a:t>DNA </a:t>
            </a:r>
            <a:r>
              <a:rPr lang="en" sz="1600" smtClean="0">
                <a:latin typeface="Palatino Linotype" pitchFamily="18" charset="0"/>
              </a:rPr>
              <a:t>synthesis .</a:t>
            </a:r>
          </a:p>
          <a:p>
            <a:pPr>
              <a:lnSpc>
                <a:spcPct val="150000"/>
              </a:lnSpc>
            </a:pPr>
            <a:r>
              <a:rPr lang="en" sz="1600" b="1" smtClean="0">
                <a:latin typeface="Palatino Linotype" pitchFamily="18" charset="0"/>
              </a:rPr>
              <a:t>Alcohol</a:t>
            </a:r>
          </a:p>
          <a:p>
            <a:pPr marL="285750" indent="-285750">
              <a:lnSpc>
                <a:spcPct val="150000"/>
              </a:lnSpc>
              <a:buFont typeface="Wingdings" pitchFamily="2" charset="2"/>
              <a:buChar char="§"/>
            </a:pPr>
            <a:r>
              <a:rPr lang="en" sz="1600" smtClean="0">
                <a:latin typeface="Palatino Linotype" pitchFamily="18" charset="0"/>
              </a:rPr>
              <a:t>Cirrhosis </a:t>
            </a:r>
            <a:r>
              <a:rPr lang="en" sz="1600" dirty="0" smtClean="0">
                <a:latin typeface="Palatino Linotype" pitchFamily="18" charset="0"/>
              </a:rPr>
              <a:t>is always present, so alcohol is not considered </a:t>
            </a:r>
            <a:r>
              <a:rPr lang="en" sz="1600" dirty="0" err="1" smtClean="0">
                <a:latin typeface="Palatino Linotype" pitchFamily="18" charset="0"/>
              </a:rPr>
              <a:t>a carcinogen </a:t>
            </a:r>
            <a:r>
              <a:rPr lang="en" sz="1600" dirty="0" smtClean="0">
                <a:latin typeface="Palatino Linotype" pitchFamily="18" charset="0"/>
              </a:rPr>
              <a:t>by itself, it is considered </a:t>
            </a:r>
            <a:r>
              <a:rPr lang="en" sz="1600" dirty="0" err="1" smtClean="0">
                <a:latin typeface="Palatino Linotype" pitchFamily="18" charset="0"/>
              </a:rPr>
              <a:t>a co-carcinogen </a:t>
            </a:r>
            <a:r>
              <a:rPr lang="en" sz="1600" dirty="0" smtClean="0">
                <a:latin typeface="Palatino Linotype" pitchFamily="18" charset="0"/>
              </a:rPr>
              <a:t>with B </a:t>
            </a:r>
            <a:r>
              <a:rPr lang="en" sz="1600" smtClean="0">
                <a:latin typeface="Palatino Linotype" pitchFamily="18" charset="0"/>
              </a:rPr>
              <a:t>and </a:t>
            </a:r>
            <a:r>
              <a:rPr lang="en" sz="1600" dirty="0" smtClean="0">
                <a:latin typeface="Palatino Linotype" pitchFamily="18" charset="0"/>
              </a:rPr>
              <a:t>C </a:t>
            </a:r>
            <a:r>
              <a:rPr lang="en" sz="1600" smtClean="0">
                <a:latin typeface="Palatino Linotype" pitchFamily="18" charset="0"/>
              </a:rPr>
              <a:t>infection </a:t>
            </a:r>
            <a:r>
              <a:rPr lang="en" sz="1600" dirty="0" smtClean="0">
                <a:latin typeface="Palatino Linotype" pitchFamily="18" charset="0"/>
              </a:rPr>
              <a:t>and chemical </a:t>
            </a:r>
            <a:r>
              <a:rPr lang="en" sz="1600" dirty="0" err="1" smtClean="0">
                <a:latin typeface="Palatino Linotype" pitchFamily="18" charset="0"/>
              </a:rPr>
              <a:t>carcinogens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It enhances </a:t>
            </a:r>
            <a:r>
              <a:rPr lang="en" sz="1600" dirty="0" err="1" smtClean="0">
                <a:latin typeface="Palatino Linotype" pitchFamily="18" charset="0"/>
              </a:rPr>
              <a:t>oxidative </a:t>
            </a:r>
            <a:r>
              <a:rPr lang="en" sz="1600" dirty="0" smtClean="0">
                <a:latin typeface="Palatino Linotype" pitchFamily="18" charset="0"/>
              </a:rPr>
              <a:t>processes in </a:t>
            </a:r>
            <a:r>
              <a:rPr lang="en" sz="1600" dirty="0" err="1" smtClean="0">
                <a:latin typeface="Palatino Linotype" pitchFamily="18" charset="0"/>
              </a:rPr>
              <a:t>hepatocytes </a:t>
            </a:r>
            <a:r>
              <a:rPr lang="en" sz="1600" dirty="0" smtClean="0">
                <a:latin typeface="Palatino Linotype" pitchFamily="18" charset="0"/>
              </a:rPr>
              <a:t>, which can indirectly accelerate </a:t>
            </a:r>
            <a:r>
              <a:rPr lang="en" sz="1600" dirty="0" err="1" smtClean="0">
                <a:latin typeface="Palatino Linotype" pitchFamily="18" charset="0"/>
              </a:rPr>
              <a:t>biotransformation</a:t>
            </a:r>
            <a:r>
              <a:rPr lang="en" sz="1600" dirty="0" smtClean="0">
                <a:latin typeface="Palatino Linotype" pitchFamily="18" charset="0"/>
              </a:rPr>
              <a:t> </a:t>
            </a:r>
            <a:r>
              <a:rPr lang="en" sz="1600" dirty="0" err="1" smtClean="0">
                <a:latin typeface="Palatino Linotype" pitchFamily="18" charset="0"/>
              </a:rPr>
              <a:t>cocarcinogen</a:t>
            </a:r>
            <a:r>
              <a:rPr lang="en" sz="1600" dirty="0" smtClean="0">
                <a:latin typeface="Palatino Linotype" pitchFamily="18" charset="0"/>
              </a:rPr>
              <a:t> </a:t>
            </a:r>
            <a:r>
              <a:rPr lang="en" sz="1600" smtClean="0">
                <a:latin typeface="Palatino Linotype" pitchFamily="18" charset="0"/>
              </a:rPr>
              <a:t>into carcinogens</a:t>
            </a:r>
            <a:endParaRPr lang="x-none" sz="16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HEPATOCELLULAR CARCINOMA - HCC</a:t>
            </a:r>
            <a:endParaRPr lang="ru-RU" sz="2000" b="1" dirty="0" smtClean="0">
              <a:latin typeface="Palatino Linotype" pitchFamily="18" charset="0"/>
            </a:endParaRPr>
          </a:p>
        </p:txBody>
      </p:sp>
    </p:spTree>
    <p:extLst>
      <p:ext uri="{BB962C8B-B14F-4D97-AF65-F5344CB8AC3E}">
        <p14:creationId xmlns:p14="http://schemas.microsoft.com/office/powerpoint/2010/main" xmlns="" val="302893007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81548"/>
            <a:ext cx="8534400" cy="4031873"/>
          </a:xfrm>
          <a:prstGeom prst="rect">
            <a:avLst/>
          </a:prstGeom>
          <a:noFill/>
        </p:spPr>
        <p:txBody>
          <a:bodyPr wrap="square" rtlCol="0">
            <a:spAutoFit/>
          </a:bodyPr>
          <a:lstStyle/>
          <a:p>
            <a:pPr>
              <a:lnSpc>
                <a:spcPct val="200000"/>
              </a:lnSpc>
            </a:pPr>
            <a:r>
              <a:rPr lang="en" sz="1600" b="1" dirty="0" smtClean="0">
                <a:latin typeface="Palatino Linotype" pitchFamily="18" charset="0"/>
              </a:rPr>
              <a:t>Other factors</a:t>
            </a:r>
          </a:p>
          <a:p>
            <a:pPr marL="285750" indent="-285750">
              <a:lnSpc>
                <a:spcPct val="200000"/>
              </a:lnSpc>
              <a:buFont typeface="Wingdings" pitchFamily="2" charset="2"/>
              <a:buChar char="§"/>
            </a:pPr>
            <a:r>
              <a:rPr lang="en" sz="1600" smtClean="0">
                <a:latin typeface="Palatino Linotype" pitchFamily="18" charset="0"/>
              </a:rPr>
              <a:t>Rare </a:t>
            </a:r>
            <a:r>
              <a:rPr lang="en" sz="1600" dirty="0" smtClean="0">
                <a:latin typeface="Palatino Linotype" pitchFamily="18" charset="0"/>
              </a:rPr>
              <a:t>o, as a consequence</a:t>
            </a:r>
            <a:r>
              <a:rPr lang="en" sz="1600" smtClean="0">
                <a:latin typeface="Palatino Linotype" pitchFamily="18" charset="0"/>
              </a:rPr>
              <a:t> </a:t>
            </a:r>
            <a:r>
              <a:rPr lang="en" sz="1600" dirty="0" err="1" smtClean="0">
                <a:latin typeface="Palatino Linotype" pitchFamily="18" charset="0"/>
              </a:rPr>
              <a:t>autoimmune </a:t>
            </a:r>
            <a:r>
              <a:rPr lang="en" sz="1600" dirty="0" smtClean="0">
                <a:latin typeface="Palatino Linotype" pitchFamily="18" charset="0"/>
              </a:rPr>
              <a:t>hepatitis, </a:t>
            </a:r>
            <a:r>
              <a:rPr lang="en" sz="1600" dirty="0" err="1" smtClean="0">
                <a:latin typeface="Palatino Linotype" pitchFamily="18" charset="0"/>
              </a:rPr>
              <a:t>Wilson's </a:t>
            </a:r>
            <a:r>
              <a:rPr lang="en" sz="1600" dirty="0" smtClean="0">
                <a:latin typeface="Palatino Linotype" pitchFamily="18" charset="0"/>
              </a:rPr>
              <a:t>disease and PBC</a:t>
            </a:r>
          </a:p>
          <a:p>
            <a:pPr marL="285750" indent="-285750">
              <a:lnSpc>
                <a:spcPct val="200000"/>
              </a:lnSpc>
              <a:buFont typeface="Wingdings" pitchFamily="2" charset="2"/>
              <a:buChar char="§"/>
            </a:pPr>
            <a:r>
              <a:rPr lang="en" sz="1600" smtClean="0">
                <a:latin typeface="Palatino Linotype" pitchFamily="18" charset="0"/>
              </a:rPr>
              <a:t>Frequent </a:t>
            </a:r>
            <a:r>
              <a:rPr lang="en" sz="1600" dirty="0" smtClean="0">
                <a:latin typeface="Palatino Linotype" pitchFamily="18" charset="0"/>
              </a:rPr>
              <a:t>code</a:t>
            </a:r>
            <a:r>
              <a:rPr lang="en" sz="1600" smtClean="0">
                <a:latin typeface="Palatino Linotype" pitchFamily="18" charset="0"/>
              </a:rPr>
              <a:t> </a:t>
            </a:r>
            <a:r>
              <a:rPr lang="en" sz="1600" dirty="0" smtClean="0">
                <a:latin typeface="Palatino Linotype" pitchFamily="18" charset="0"/>
              </a:rPr>
              <a:t>patients with </a:t>
            </a:r>
            <a:r>
              <a:rPr lang="en" sz="1600" dirty="0" err="1" smtClean="0">
                <a:latin typeface="Palatino Linotype" pitchFamily="18" charset="0"/>
              </a:rPr>
              <a:t>hemochromatosis</a:t>
            </a:r>
            <a:endParaRPr lang="x-none" sz="1600" dirty="0" smtClean="0">
              <a:latin typeface="Palatino Linotype" pitchFamily="18" charset="0"/>
            </a:endParaRPr>
          </a:p>
          <a:p>
            <a:pPr marL="285750" indent="-285750">
              <a:lnSpc>
                <a:spcPct val="200000"/>
              </a:lnSpc>
              <a:buFont typeface="Wingdings" pitchFamily="2" charset="2"/>
              <a:buChar char="§"/>
            </a:pPr>
            <a:r>
              <a:rPr lang="en" sz="1600" dirty="0" smtClean="0">
                <a:latin typeface="Palatino Linotype" pitchFamily="18" charset="0"/>
              </a:rPr>
              <a:t>K </a:t>
            </a:r>
            <a:r>
              <a:rPr lang="en" sz="1600" smtClean="0">
                <a:latin typeface="Palatino Linotype" pitchFamily="18" charset="0"/>
              </a:rPr>
              <a:t>from </a:t>
            </a:r>
            <a:r>
              <a:rPr lang="en" sz="1600" dirty="0" smtClean="0">
                <a:latin typeface="Palatino Linotype" pitchFamily="18" charset="0"/>
              </a:rPr>
              <a:t>alpha-1- </a:t>
            </a:r>
            <a:r>
              <a:rPr lang="en" sz="1600" dirty="0" err="1" smtClean="0">
                <a:latin typeface="Palatino Linotype" pitchFamily="18" charset="0"/>
              </a:rPr>
              <a:t>antitrypsin deficiency </a:t>
            </a:r>
            <a:r>
              <a:rPr lang="en" sz="1600" dirty="0" smtClean="0">
                <a:latin typeface="Palatino Linotype" pitchFamily="18" charset="0"/>
              </a:rPr>
              <a:t>, </a:t>
            </a:r>
            <a:r>
              <a:rPr lang="en" sz="1600" dirty="0" err="1" smtClean="0">
                <a:latin typeface="Palatino Linotype" pitchFamily="18" charset="0"/>
              </a:rPr>
              <a:t>cutaneous</a:t>
            </a:r>
            <a:r>
              <a:rPr lang="en" sz="1600" dirty="0" smtClean="0">
                <a:latin typeface="Palatino Linotype" pitchFamily="18" charset="0"/>
              </a:rPr>
              <a:t> </a:t>
            </a:r>
            <a:r>
              <a:rPr lang="en" sz="1600" dirty="0" err="1" smtClean="0">
                <a:latin typeface="Palatino Linotype" pitchFamily="18" charset="0"/>
              </a:rPr>
              <a:t>porphyria</a:t>
            </a:r>
            <a:endParaRPr lang="x-none" sz="1600" dirty="0" smtClean="0">
              <a:latin typeface="Palatino Linotype" pitchFamily="18" charset="0"/>
            </a:endParaRPr>
          </a:p>
          <a:p>
            <a:pPr marL="285750" indent="-285750">
              <a:lnSpc>
                <a:spcPct val="200000"/>
              </a:lnSpc>
              <a:buFont typeface="Wingdings" pitchFamily="2" charset="2"/>
              <a:buChar char="§"/>
            </a:pPr>
            <a:r>
              <a:rPr lang="en" sz="1600" dirty="0" smtClean="0">
                <a:latin typeface="Palatino Linotype" pitchFamily="18" charset="0"/>
              </a:rPr>
              <a:t>After </a:t>
            </a:r>
            <a:r>
              <a:rPr lang="en" sz="1600" smtClean="0">
                <a:latin typeface="Palatino Linotype" pitchFamily="18" charset="0"/>
              </a:rPr>
              <a:t>aggressive </a:t>
            </a:r>
            <a:r>
              <a:rPr lang="en" sz="1600" dirty="0" err="1" smtClean="0">
                <a:latin typeface="Palatino Linotype" pitchFamily="18" charset="0"/>
              </a:rPr>
              <a:t>immunosuppressive </a:t>
            </a:r>
            <a:r>
              <a:rPr lang="en" sz="1600" dirty="0" smtClean="0">
                <a:latin typeface="Palatino Linotype" pitchFamily="18" charset="0"/>
              </a:rPr>
              <a:t>therapy after organ transplantation</a:t>
            </a:r>
          </a:p>
          <a:p>
            <a:pPr marL="285750" indent="-285750">
              <a:lnSpc>
                <a:spcPct val="200000"/>
              </a:lnSpc>
              <a:buFont typeface="Wingdings" pitchFamily="2" charset="2"/>
              <a:buChar char="§"/>
            </a:pPr>
            <a:r>
              <a:rPr lang="en" sz="1600" dirty="0" smtClean="0">
                <a:latin typeface="Palatino Linotype" pitchFamily="18" charset="0"/>
              </a:rPr>
              <a:t>Some infections are accompanied by </a:t>
            </a:r>
            <a:r>
              <a:rPr lang="en" sz="1600" smtClean="0">
                <a:latin typeface="Palatino Linotype" pitchFamily="18" charset="0"/>
              </a:rPr>
              <a:t>the appearance of </a:t>
            </a:r>
            <a:r>
              <a:rPr lang="en" sz="1600" dirty="0" smtClean="0">
                <a:latin typeface="Palatino Linotype" pitchFamily="18" charset="0"/>
              </a:rPr>
              <a:t>HCC</a:t>
            </a:r>
            <a:r>
              <a:rPr lang="en" sz="1600" smtClean="0">
                <a:latin typeface="Palatino Linotype" pitchFamily="18" charset="0"/>
              </a:rPr>
              <a:t> </a:t>
            </a:r>
            <a:r>
              <a:rPr lang="en" sz="1600" dirty="0" smtClean="0">
                <a:latin typeface="Palatino Linotype" pitchFamily="18" charset="0"/>
              </a:rPr>
              <a:t>( </a:t>
            </a:r>
            <a:r>
              <a:rPr lang="en" sz="1600" dirty="0" err="1" smtClean="0">
                <a:latin typeface="Palatino Linotype" pitchFamily="18" charset="0"/>
              </a:rPr>
              <a:t>clonorchiasis </a:t>
            </a:r>
            <a:r>
              <a:rPr lang="en" sz="1600" dirty="0" smtClean="0">
                <a:latin typeface="Palatino Linotype" pitchFamily="18" charset="0"/>
              </a:rPr>
              <a:t>, </a:t>
            </a:r>
            <a:r>
              <a:rPr lang="en" sz="1600" dirty="0" err="1" smtClean="0">
                <a:latin typeface="Palatino Linotype" pitchFamily="18" charset="0"/>
              </a:rPr>
              <a:t>schistosomiasis </a:t>
            </a:r>
            <a:r>
              <a:rPr lang="en" sz="1600" dirty="0" smtClean="0">
                <a:latin typeface="Palatino Linotype" pitchFamily="18" charset="0"/>
              </a:rPr>
              <a:t>)</a:t>
            </a:r>
          </a:p>
          <a:p>
            <a:pPr marL="285750" indent="-285750">
              <a:lnSpc>
                <a:spcPct val="200000"/>
              </a:lnSpc>
              <a:buFont typeface="Wingdings" pitchFamily="2" charset="2"/>
              <a:buChar char="§"/>
            </a:pPr>
            <a:r>
              <a:rPr lang="en" sz="1600" dirty="0" smtClean="0">
                <a:latin typeface="Palatino Linotype" pitchFamily="18" charset="0"/>
              </a:rPr>
              <a:t>In Africa and Japan, it is associated with membranous obstruction </a:t>
            </a:r>
            <a:r>
              <a:rPr lang="en" sz="1600" dirty="0" err="1" smtClean="0">
                <a:latin typeface="Palatino Linotype" pitchFamily="18" charset="0"/>
              </a:rPr>
              <a:t>of the hepatic </a:t>
            </a:r>
            <a:r>
              <a:rPr lang="en" sz="1600" dirty="0" smtClean="0">
                <a:latin typeface="Palatino Linotype" pitchFamily="18" charset="0"/>
              </a:rPr>
              <a:t>part of the inferior vena cava (a form of </a:t>
            </a:r>
            <a:r>
              <a:rPr lang="en" sz="1600" dirty="0" err="1" smtClean="0">
                <a:latin typeface="Palatino Linotype" pitchFamily="18" charset="0"/>
              </a:rPr>
              <a:t>Budd </a:t>
            </a:r>
            <a:r>
              <a:rPr lang="en" sz="1600" dirty="0" smtClean="0">
                <a:latin typeface="Palatino Linotype" pitchFamily="18" charset="0"/>
              </a:rPr>
              <a:t>- </a:t>
            </a:r>
            <a:r>
              <a:rPr lang="en" sz="1600" dirty="0" err="1" smtClean="0">
                <a:latin typeface="Palatino Linotype" pitchFamily="18" charset="0"/>
              </a:rPr>
              <a:t>Chiari </a:t>
            </a:r>
            <a:r>
              <a:rPr lang="en" sz="1600" dirty="0" smtClean="0">
                <a:latin typeface="Palatino Linotype" pitchFamily="18" charset="0"/>
              </a:rPr>
              <a:t>syndrome).</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HEPATOCELLULAR CARCINOMA - HCC</a:t>
            </a:r>
            <a:endParaRPr lang="ru-RU" sz="2000" b="1" dirty="0" smtClean="0">
              <a:latin typeface="Palatino Linotype" pitchFamily="18" charset="0"/>
            </a:endParaRPr>
          </a:p>
        </p:txBody>
      </p:sp>
    </p:spTree>
    <p:extLst>
      <p:ext uri="{BB962C8B-B14F-4D97-AF65-F5344CB8AC3E}">
        <p14:creationId xmlns:p14="http://schemas.microsoft.com/office/powerpoint/2010/main" xmlns="" val="269673084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565458"/>
            <a:ext cx="8915401" cy="5955476"/>
          </a:xfrm>
          <a:prstGeom prst="rect">
            <a:avLst/>
          </a:prstGeom>
          <a:noFill/>
        </p:spPr>
        <p:txBody>
          <a:bodyPr wrap="square" rtlCol="0">
            <a:spAutoFit/>
          </a:bodyPr>
          <a:lstStyle/>
          <a:p>
            <a:pPr>
              <a:lnSpc>
                <a:spcPct val="150000"/>
              </a:lnSpc>
            </a:pPr>
            <a:r>
              <a:rPr lang="en" sz="1400" b="1" dirty="0" smtClean="0">
                <a:latin typeface="Palatino Linotype" pitchFamily="18" charset="0"/>
              </a:rPr>
              <a:t>CLASSIFICATION ACCORDING TO THE </a:t>
            </a:r>
            <a:r>
              <a:rPr lang="en" sz="1400" b="1" smtClean="0">
                <a:latin typeface="Palatino Linotype" pitchFamily="18" charset="0"/>
              </a:rPr>
              <a:t>METHOD OF GROWTH </a:t>
            </a:r>
            <a:r>
              <a:rPr lang="en" sz="1400" b="1" dirty="0" smtClean="0">
                <a:latin typeface="Palatino Linotype" pitchFamily="18" charset="0"/>
              </a:rPr>
              <a:t>AND ANATOMICAL CHARACTERISTICS</a:t>
            </a:r>
            <a:endParaRPr lang="x-none" sz="1400" b="1" dirty="0" smtClean="0">
              <a:latin typeface="Palatino Linotype" pitchFamily="18" charset="0"/>
            </a:endParaRPr>
          </a:p>
          <a:p>
            <a:pPr>
              <a:lnSpc>
                <a:spcPct val="150000"/>
              </a:lnSpc>
            </a:pPr>
            <a:endParaRPr lang="x-none" sz="1600" dirty="0">
              <a:latin typeface="Palatino Linotype" pitchFamily="18" charset="0"/>
            </a:endParaRPr>
          </a:p>
          <a:p>
            <a:pPr marL="342900" indent="-342900">
              <a:lnSpc>
                <a:spcPct val="150000"/>
              </a:lnSpc>
              <a:buAutoNum type="arabicPeriod"/>
            </a:pPr>
            <a:r>
              <a:rPr lang="en" sz="1600" b="1" err="1" smtClean="0">
                <a:latin typeface="Palatino Linotype" pitchFamily="18" charset="0"/>
              </a:rPr>
              <a:t>Infiltrative </a:t>
            </a:r>
            <a:r>
              <a:rPr lang="en" sz="1600" b="1" smtClean="0">
                <a:latin typeface="Palatino Linotype" pitchFamily="18" charset="0"/>
              </a:rPr>
              <a:t>type</a:t>
            </a:r>
            <a:r>
              <a:rPr lang="en" sz="1600" b="1" dirty="0" smtClean="0">
                <a:latin typeface="Palatino Linotype" pitchFamily="18" charset="0"/>
              </a:rPr>
              <a:t> </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It is not associated with liver cirrhosis</a:t>
            </a:r>
          </a:p>
          <a:p>
            <a:pPr marL="285750" indent="-285750">
              <a:lnSpc>
                <a:spcPct val="150000"/>
              </a:lnSpc>
              <a:buFont typeface="Wingdings" pitchFamily="2" charset="2"/>
              <a:buChar char="§"/>
            </a:pPr>
            <a:r>
              <a:rPr lang="en" sz="1600" dirty="0" smtClean="0">
                <a:latin typeface="Palatino Linotype" pitchFamily="18" charset="0"/>
              </a:rPr>
              <a:t>Tumor tissue infiltrates the surrounding healthy tissue, so there is no clear border to the surrounding tissue</a:t>
            </a: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2. </a:t>
            </a:r>
            <a:r>
              <a:rPr lang="en" sz="1600" b="1" smtClean="0">
                <a:latin typeface="Palatino Linotype" pitchFamily="18" charset="0"/>
              </a:rPr>
              <a:t>Expansive type</a:t>
            </a:r>
            <a:r>
              <a:rPr lang="en" sz="1600" b="1" dirty="0" smtClean="0">
                <a:latin typeface="Palatino Linotype" pitchFamily="18" charset="0"/>
              </a:rPr>
              <a:t> </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Often associated with cirrhosis</a:t>
            </a:r>
          </a:p>
          <a:p>
            <a:pPr marL="285750" indent="-285750">
              <a:lnSpc>
                <a:spcPct val="150000"/>
              </a:lnSpc>
              <a:buFont typeface="Wingdings" pitchFamily="2" charset="2"/>
              <a:buChar char="§"/>
            </a:pPr>
            <a:r>
              <a:rPr lang="en" sz="1600" dirty="0" smtClean="0">
                <a:latin typeface="Palatino Linotype" pitchFamily="18" charset="0"/>
              </a:rPr>
              <a:t>Clearly demarcated from the liver </a:t>
            </a:r>
            <a:r>
              <a:rPr lang="en" sz="1600" dirty="0" err="1" smtClean="0">
                <a:latin typeface="Palatino Linotype" pitchFamily="18" charset="0"/>
              </a:rPr>
              <a:t>parenchyma </a:t>
            </a:r>
            <a:r>
              <a:rPr lang="en" sz="1600" dirty="0" smtClean="0">
                <a:latin typeface="Palatino Linotype" pitchFamily="18" charset="0"/>
              </a:rPr>
              <a:t>with a connective sheath</a:t>
            </a: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3. Mixed expansive and </a:t>
            </a:r>
            <a:r>
              <a:rPr lang="en" sz="1600" b="1" dirty="0" err="1" smtClean="0">
                <a:latin typeface="Palatino Linotype" pitchFamily="18" charset="0"/>
              </a:rPr>
              <a:t>infiltrative </a:t>
            </a:r>
            <a:r>
              <a:rPr lang="en" sz="1600" b="1" dirty="0" smtClean="0">
                <a:latin typeface="Palatino Linotype" pitchFamily="18" charset="0"/>
              </a:rPr>
              <a:t>type</a:t>
            </a: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4 </a:t>
            </a:r>
            <a:r>
              <a:rPr lang="en" sz="1600" dirty="0" smtClean="0">
                <a:latin typeface="Palatino Linotype" pitchFamily="18" charset="0"/>
              </a:rPr>
              <a:t>. </a:t>
            </a:r>
            <a:r>
              <a:rPr lang="en" sz="1600" b="1" dirty="0" smtClean="0">
                <a:latin typeface="Palatino Linotype" pitchFamily="18" charset="0"/>
              </a:rPr>
              <a:t>Diffuse type</a:t>
            </a:r>
          </a:p>
          <a:p>
            <a:pPr marL="285750" indent="-285750">
              <a:lnSpc>
                <a:spcPct val="150000"/>
              </a:lnSpc>
              <a:buFont typeface="Wingdings" pitchFamily="2" charset="2"/>
              <a:buChar char="§"/>
            </a:pPr>
            <a:r>
              <a:rPr lang="en" sz="1600" dirty="0" smtClean="0">
                <a:latin typeface="Palatino Linotype" pitchFamily="18" charset="0"/>
              </a:rPr>
              <a:t>In liver cirrhosis</a:t>
            </a:r>
          </a:p>
          <a:p>
            <a:pPr marL="285750" indent="-285750">
              <a:lnSpc>
                <a:spcPct val="150000"/>
              </a:lnSpc>
              <a:buFont typeface="Wingdings" pitchFamily="2" charset="2"/>
              <a:buChar char="§"/>
            </a:pPr>
            <a:r>
              <a:rPr lang="en" sz="1600" dirty="0" smtClean="0">
                <a:latin typeface="Palatino Linotype" pitchFamily="18" charset="0"/>
              </a:rPr>
              <a:t>Numerous small tumors, about 1 cm in diameter</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HEPATOCELLULAR CARCINOMA - HCC</a:t>
            </a:r>
            <a:endParaRPr lang="ru-RU" sz="2000" b="1" dirty="0" smtClean="0">
              <a:latin typeface="Palatino Linotype" pitchFamily="18" charset="0"/>
            </a:endParaRPr>
          </a:p>
        </p:txBody>
      </p:sp>
    </p:spTree>
    <p:extLst>
      <p:ext uri="{BB962C8B-B14F-4D97-AF65-F5344CB8AC3E}">
        <p14:creationId xmlns:p14="http://schemas.microsoft.com/office/powerpoint/2010/main" xmlns="" val="245955289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39889"/>
            <a:ext cx="8610600" cy="5632311"/>
          </a:xfrm>
          <a:prstGeom prst="rect">
            <a:avLst/>
          </a:prstGeom>
          <a:noFill/>
        </p:spPr>
        <p:txBody>
          <a:bodyPr wrap="square" rtlCol="0">
            <a:spAutoFit/>
          </a:bodyPr>
          <a:lstStyle/>
          <a:p>
            <a:pPr>
              <a:lnSpc>
                <a:spcPct val="150000"/>
              </a:lnSpc>
            </a:pPr>
            <a:r>
              <a:rPr lang="en" sz="1600" b="1" dirty="0" smtClean="0">
                <a:latin typeface="Palatino Linotype" pitchFamily="18" charset="0"/>
              </a:rPr>
              <a:t>HISTOLOGICAL CLASSIFICATION</a:t>
            </a:r>
          </a:p>
          <a:p>
            <a:pPr marL="342900" indent="-342900">
              <a:lnSpc>
                <a:spcPct val="150000"/>
              </a:lnSpc>
              <a:buAutoNum type="arabicPeriod"/>
            </a:pPr>
            <a:r>
              <a:rPr lang="en" sz="1600" b="1" dirty="0" err="1" smtClean="0">
                <a:latin typeface="Palatino Linotype" pitchFamily="18" charset="0"/>
              </a:rPr>
              <a:t>Trabecular </a:t>
            </a:r>
            <a:r>
              <a:rPr lang="en" sz="1600" b="1" dirty="0" smtClean="0">
                <a:latin typeface="Palatino Linotype" pitchFamily="18" charset="0"/>
              </a:rPr>
              <a:t>type ( </a:t>
            </a:r>
            <a:r>
              <a:rPr lang="en" sz="1600" b="1" dirty="0" err="1" smtClean="0">
                <a:latin typeface="Palatino Linotype" pitchFamily="18" charset="0"/>
              </a:rPr>
              <a:t>sinusoidal </a:t>
            </a:r>
            <a:r>
              <a:rPr lang="en" sz="1600" b="1" dirty="0" smtClean="0">
                <a:latin typeface="Palatino Linotype" pitchFamily="18" charset="0"/>
              </a:rPr>
              <a:t>type)</a:t>
            </a:r>
          </a:p>
          <a:p>
            <a:pPr marL="285750" indent="-285750">
              <a:lnSpc>
                <a:spcPct val="150000"/>
              </a:lnSpc>
              <a:buFont typeface="Wingdings" pitchFamily="2" charset="2"/>
              <a:buChar char="§"/>
            </a:pPr>
            <a:r>
              <a:rPr lang="en" sz="1600" dirty="0" smtClean="0">
                <a:latin typeface="Palatino Linotype" pitchFamily="18" charset="0"/>
              </a:rPr>
              <a:t>Tumor cells arranged in </a:t>
            </a:r>
            <a:r>
              <a:rPr lang="en" sz="1600" dirty="0" err="1" smtClean="0">
                <a:latin typeface="Palatino Linotype" pitchFamily="18" charset="0"/>
              </a:rPr>
              <a:t>beds </a:t>
            </a:r>
            <a:r>
              <a:rPr lang="en" sz="1600" dirty="0" smtClean="0">
                <a:latin typeface="Palatino Linotype" pitchFamily="18" charset="0"/>
              </a:rPr>
              <a:t>of different thickness, separated </a:t>
            </a:r>
            <a:r>
              <a:rPr lang="en" sz="1600" dirty="0" err="1" smtClean="0">
                <a:latin typeface="Palatino Linotype" pitchFamily="18" charset="0"/>
              </a:rPr>
              <a:t>by vaxular </a:t>
            </a:r>
            <a:r>
              <a:rPr lang="en" sz="1600" dirty="0" smtClean="0">
                <a:latin typeface="Palatino Linotype" pitchFamily="18" charset="0"/>
              </a:rPr>
              <a:t>spaces - similar to </a:t>
            </a:r>
            <a:r>
              <a:rPr lang="en" sz="1600" dirty="0" err="1" smtClean="0">
                <a:latin typeface="Palatino Linotype" pitchFamily="18" charset="0"/>
              </a:rPr>
              <a:t>sinusoids </a:t>
            </a:r>
            <a:r>
              <a:rPr lang="en" sz="1600" dirty="0" smtClean="0">
                <a:latin typeface="Palatino Linotype" pitchFamily="18" charset="0"/>
              </a:rPr>
              <a:t>of the liver, surrounded by connective tissue</a:t>
            </a:r>
          </a:p>
          <a:p>
            <a:pPr marL="285750" indent="-285750">
              <a:lnSpc>
                <a:spcPct val="150000"/>
              </a:lnSpc>
              <a:buFont typeface="Wingdings" pitchFamily="2" charset="2"/>
              <a:buChar char="§"/>
            </a:pPr>
            <a:endParaRPr lang="x-none" sz="1600" dirty="0">
              <a:latin typeface="Palatino Linotype" pitchFamily="18" charset="0"/>
            </a:endParaRPr>
          </a:p>
          <a:p>
            <a:pPr>
              <a:lnSpc>
                <a:spcPct val="150000"/>
              </a:lnSpc>
            </a:pPr>
            <a:r>
              <a:rPr lang="en" sz="1600" b="1" dirty="0" smtClean="0">
                <a:latin typeface="Palatino Linotype" pitchFamily="18" charset="0"/>
              </a:rPr>
              <a:t>2. </a:t>
            </a:r>
            <a:r>
              <a:rPr lang="en" sz="1600" b="1" err="1" smtClean="0">
                <a:latin typeface="Palatino Linotype" pitchFamily="18" charset="0"/>
              </a:rPr>
              <a:t>Pseudoglandular </a:t>
            </a:r>
            <a:r>
              <a:rPr lang="en" sz="1600" b="1" smtClean="0">
                <a:latin typeface="Palatino Linotype" pitchFamily="18" charset="0"/>
              </a:rPr>
              <a:t>type </a:t>
            </a:r>
            <a:r>
              <a:rPr lang="en" sz="1600" b="1" dirty="0" smtClean="0">
                <a:latin typeface="Palatino Linotype" pitchFamily="18" charset="0"/>
              </a:rPr>
              <a:t>(acinar type)</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Creation of a lumen around which well- </a:t>
            </a:r>
            <a:r>
              <a:rPr lang="en" sz="1600" dirty="0" err="1" smtClean="0">
                <a:latin typeface="Palatino Linotype" pitchFamily="18" charset="0"/>
              </a:rPr>
              <a:t>differentiated </a:t>
            </a:r>
            <a:r>
              <a:rPr lang="en" sz="1600" dirty="0" smtClean="0">
                <a:latin typeface="Palatino Linotype" pitchFamily="18" charset="0"/>
              </a:rPr>
              <a:t>tumor cells are arranged, creating </a:t>
            </a:r>
            <a:r>
              <a:rPr lang="en" sz="1600" dirty="0" err="1" smtClean="0">
                <a:latin typeface="Palatino Linotype" pitchFamily="18" charset="0"/>
              </a:rPr>
              <a:t>a pseudoglandular </a:t>
            </a:r>
            <a:r>
              <a:rPr lang="en" sz="1600" dirty="0" smtClean="0">
                <a:latin typeface="Palatino Linotype" pitchFamily="18" charset="0"/>
              </a:rPr>
              <a:t>image</a:t>
            </a: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3. Poorly </a:t>
            </a:r>
            <a:r>
              <a:rPr lang="en" sz="1600" b="1" err="1" smtClean="0">
                <a:latin typeface="Palatino Linotype" pitchFamily="18" charset="0"/>
              </a:rPr>
              <a:t>differentiated</a:t>
            </a:r>
            <a:r>
              <a:rPr lang="en" sz="1600" b="1" smtClean="0">
                <a:latin typeface="Palatino Linotype" pitchFamily="18" charset="0"/>
              </a:rPr>
              <a:t> </a:t>
            </a:r>
            <a:r>
              <a:rPr lang="en" sz="1600" b="1" dirty="0" smtClean="0">
                <a:latin typeface="Palatino Linotype" pitchFamily="18" charset="0"/>
              </a:rPr>
              <a:t>NSS</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Large polymorphic cells or small </a:t>
            </a:r>
            <a:r>
              <a:rPr lang="en" sz="1600" dirty="0" err="1" smtClean="0">
                <a:latin typeface="Palatino Linotype" pitchFamily="18" charset="0"/>
              </a:rPr>
              <a:t>undifferentiated </a:t>
            </a:r>
            <a:r>
              <a:rPr lang="en" sz="1600" dirty="0" smtClean="0">
                <a:latin typeface="Palatino Linotype" pitchFamily="18" charset="0"/>
              </a:rPr>
              <a:t>cells</a:t>
            </a: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4. </a:t>
            </a:r>
            <a:r>
              <a:rPr lang="en" sz="1600" b="1" dirty="0" err="1" smtClean="0">
                <a:latin typeface="Palatino Linotype" pitchFamily="18" charset="0"/>
              </a:rPr>
              <a:t>Fibrolamellar</a:t>
            </a:r>
            <a:r>
              <a:rPr lang="en" sz="1600" b="1" dirty="0" smtClean="0">
                <a:latin typeface="Palatino Linotype" pitchFamily="18" charset="0"/>
              </a:rPr>
              <a:t> </a:t>
            </a:r>
            <a:r>
              <a:rPr lang="en" sz="1600" b="1" dirty="0" err="1" smtClean="0">
                <a:latin typeface="Palatino Linotype" pitchFamily="18" charset="0"/>
              </a:rPr>
              <a:t>cancer</a:t>
            </a:r>
            <a:endParaRPr lang="x-none" sz="1600" b="1"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In children and younger people without associated cirrhosis</a:t>
            </a:r>
          </a:p>
          <a:p>
            <a:pPr marL="285750" indent="-285750">
              <a:lnSpc>
                <a:spcPct val="150000"/>
              </a:lnSpc>
              <a:buFont typeface="Wingdings" pitchFamily="2" charset="2"/>
              <a:buChar char="§"/>
            </a:pPr>
            <a:r>
              <a:rPr lang="en" sz="1600" dirty="0" err="1" smtClean="0">
                <a:latin typeface="Palatino Linotype" pitchFamily="18" charset="0"/>
              </a:rPr>
              <a:t>Solitary </a:t>
            </a:r>
            <a:r>
              <a:rPr lang="en" sz="1600" dirty="0" smtClean="0">
                <a:latin typeface="Palatino Linotype" pitchFamily="18" charset="0"/>
              </a:rPr>
              <a:t>tumor that impresses as </a:t>
            </a:r>
            <a:r>
              <a:rPr lang="en" sz="1600" dirty="0" err="1" smtClean="0">
                <a:latin typeface="Palatino Linotype" pitchFamily="18" charset="0"/>
              </a:rPr>
              <a:t>encapsulated</a:t>
            </a:r>
            <a:r>
              <a:rPr lang="en" sz="1600" dirty="0" smtClean="0">
                <a:latin typeface="Palatino Linotype" pitchFamily="18" charset="0"/>
              </a:rPr>
              <a:t> </a:t>
            </a:r>
            <a:r>
              <a:rPr lang="en" sz="1600" dirty="0" err="1" smtClean="0">
                <a:latin typeface="Palatino Linotype" pitchFamily="18" charset="0"/>
              </a:rPr>
              <a:t>multinodular </a:t>
            </a:r>
            <a:r>
              <a:rPr lang="en" sz="1600" dirty="0" smtClean="0">
                <a:latin typeface="Palatino Linotype" pitchFamily="18" charset="0"/>
              </a:rPr>
              <a:t>node</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HEPATOCELLULAR CARCINOMA - HCC</a:t>
            </a:r>
            <a:endParaRPr lang="ru-RU" sz="2000" b="1" dirty="0" smtClean="0">
              <a:latin typeface="Palatino Linotype" pitchFamily="18" charset="0"/>
            </a:endParaRPr>
          </a:p>
        </p:txBody>
      </p:sp>
    </p:spTree>
    <p:extLst>
      <p:ext uri="{BB962C8B-B14F-4D97-AF65-F5344CB8AC3E}">
        <p14:creationId xmlns:p14="http://schemas.microsoft.com/office/powerpoint/2010/main" xmlns="" val="102223654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34973"/>
            <a:ext cx="8991600" cy="2431435"/>
          </a:xfrm>
          <a:prstGeom prst="rect">
            <a:avLst/>
          </a:prstGeom>
          <a:noFill/>
        </p:spPr>
        <p:txBody>
          <a:bodyPr wrap="square" rtlCol="0">
            <a:spAutoFit/>
          </a:bodyPr>
          <a:lstStyle/>
          <a:p>
            <a:r>
              <a:rPr lang="en" sz="1600" b="1" dirty="0" smtClean="0">
                <a:latin typeface="Palatino Linotype" pitchFamily="18" charset="0"/>
              </a:rPr>
              <a:t>CLINICAL PICTURE</a:t>
            </a:r>
          </a:p>
          <a:p>
            <a:endParaRPr lang="x-none" sz="1600" dirty="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23% </a:t>
            </a:r>
            <a:r>
              <a:rPr lang="en" sz="1600" smtClean="0">
                <a:latin typeface="Palatino Linotype" pitchFamily="18" charset="0"/>
              </a:rPr>
              <a:t>of patients with </a:t>
            </a:r>
            <a:r>
              <a:rPr lang="en" sz="1600" dirty="0" smtClean="0">
                <a:latin typeface="Palatino Linotype" pitchFamily="18" charset="0"/>
              </a:rPr>
              <a:t>NSS</a:t>
            </a:r>
            <a:r>
              <a:rPr lang="en" sz="1600" smtClean="0">
                <a:latin typeface="Palatino Linotype" pitchFamily="18" charset="0"/>
              </a:rPr>
              <a:t> </a:t>
            </a:r>
            <a:r>
              <a:rPr lang="en" sz="1600" dirty="0" smtClean="0">
                <a:latin typeface="Palatino Linotype" pitchFamily="18" charset="0"/>
              </a:rPr>
              <a:t>has a history of receiving a blood transfusion</a:t>
            </a:r>
          </a:p>
          <a:p>
            <a:pPr marL="285750" indent="-285750">
              <a:lnSpc>
                <a:spcPct val="150000"/>
              </a:lnSpc>
              <a:buFont typeface="Wingdings" pitchFamily="2" charset="2"/>
              <a:buChar char="§"/>
            </a:pPr>
            <a:r>
              <a:rPr lang="en" sz="1600" dirty="0" smtClean="0">
                <a:latin typeface="Palatino Linotype" pitchFamily="18" charset="0"/>
              </a:rPr>
              <a:t>1/3 has</a:t>
            </a:r>
            <a:r>
              <a:rPr lang="en" sz="1600" smtClean="0">
                <a:latin typeface="Palatino Linotype" pitchFamily="18" charset="0"/>
              </a:rPr>
              <a:t> </a:t>
            </a:r>
            <a:r>
              <a:rPr lang="en" sz="1600" dirty="0" smtClean="0">
                <a:latin typeface="Palatino Linotype" pitchFamily="18" charset="0"/>
              </a:rPr>
              <a:t>daily intake of alcohol greater than 85 grams during 10 years</a:t>
            </a:r>
          </a:p>
          <a:p>
            <a:pPr marL="285750" indent="-285750">
              <a:lnSpc>
                <a:spcPct val="150000"/>
              </a:lnSpc>
              <a:buFont typeface="Wingdings" pitchFamily="2" charset="2"/>
              <a:buChar char="§"/>
            </a:pPr>
            <a:r>
              <a:rPr lang="en" sz="1600" dirty="0" smtClean="0">
                <a:latin typeface="Palatino Linotype" pitchFamily="18" charset="0"/>
              </a:rPr>
              <a:t>50% of patients have a history of chronic hepatitis</a:t>
            </a:r>
          </a:p>
          <a:p>
            <a:pPr marL="285750" indent="-285750">
              <a:lnSpc>
                <a:spcPct val="150000"/>
              </a:lnSpc>
              <a:buFont typeface="Wingdings" pitchFamily="2" charset="2"/>
              <a:buChar char="§"/>
            </a:pPr>
            <a:r>
              <a:rPr lang="en" sz="1600" dirty="0" smtClean="0">
                <a:latin typeface="Palatino Linotype" pitchFamily="18" charset="0"/>
              </a:rPr>
              <a:t>Across</a:t>
            </a:r>
            <a:r>
              <a:rPr lang="en" sz="1600" smtClean="0">
                <a:latin typeface="Palatino Linotype" pitchFamily="18" charset="0"/>
              </a:rPr>
              <a:t> </a:t>
            </a:r>
            <a:r>
              <a:rPr lang="en" sz="1600" dirty="0" smtClean="0">
                <a:latin typeface="Palatino Linotype" pitchFamily="18" charset="0"/>
              </a:rPr>
              <a:t>60% of patients have liver cirrhosis</a:t>
            </a:r>
          </a:p>
          <a:p>
            <a:pPr marL="285750" indent="-285750">
              <a:lnSpc>
                <a:spcPct val="150000"/>
              </a:lnSpc>
              <a:buFont typeface="Wingdings" pitchFamily="2" charset="2"/>
              <a:buChar char="§"/>
            </a:pPr>
            <a:r>
              <a:rPr lang="en" sz="1600" dirty="0" smtClean="0">
                <a:latin typeface="Palatino Linotype" pitchFamily="18" charset="0"/>
              </a:rPr>
              <a:t>The clinical manifestations of the tumor depend on the stage in which </a:t>
            </a:r>
            <a:r>
              <a:rPr lang="en" sz="1600" smtClean="0">
                <a:latin typeface="Palatino Linotype" pitchFamily="18" charset="0"/>
              </a:rPr>
              <a:t>the tumor is detected</a:t>
            </a:r>
            <a:endParaRPr lang="x-none" sz="1600" dirty="0" smtClean="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HEPATOCELLULAR CARCINOMA - clinical picture</a:t>
            </a:r>
          </a:p>
        </p:txBody>
      </p:sp>
    </p:spTree>
    <p:extLst>
      <p:ext uri="{BB962C8B-B14F-4D97-AF65-F5344CB8AC3E}">
        <p14:creationId xmlns:p14="http://schemas.microsoft.com/office/powerpoint/2010/main" xmlns="" val="240982706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533400"/>
            <a:ext cx="184731" cy="369332"/>
          </a:xfrm>
          <a:prstGeom prst="rect">
            <a:avLst/>
          </a:prstGeom>
          <a:noFill/>
        </p:spPr>
        <p:txBody>
          <a:bodyPr wrap="none" rtlCol="0">
            <a:spAutoFit/>
          </a:bodyPr>
          <a:lstStyle/>
          <a:p>
            <a:endParaRPr lang="x-none">
              <a:latin typeface="Palatino Linotype" pitchFamily="18" charset="0"/>
            </a:endParaRPr>
          </a:p>
        </p:txBody>
      </p:sp>
      <p:sp>
        <p:nvSpPr>
          <p:cNvPr id="5" name="TextBox 4"/>
          <p:cNvSpPr txBox="1"/>
          <p:nvPr/>
        </p:nvSpPr>
        <p:spPr>
          <a:xfrm>
            <a:off x="304800" y="685800"/>
            <a:ext cx="5270995" cy="5170646"/>
          </a:xfrm>
          <a:prstGeom prst="rect">
            <a:avLst/>
          </a:prstGeom>
          <a:noFill/>
        </p:spPr>
        <p:txBody>
          <a:bodyPr wrap="none" rtlCol="0">
            <a:spAutoFit/>
          </a:bodyPr>
          <a:lstStyle/>
          <a:p>
            <a:endParaRPr lang="sr-Cyrl-RS" b="1" dirty="0" smtClean="0">
              <a:latin typeface="Palatino Linotype" pitchFamily="18" charset="0"/>
            </a:endParaRPr>
          </a:p>
          <a:p>
            <a:pPr fontAlgn="t"/>
            <a:r>
              <a:rPr lang="en" b="1" smtClean="0">
                <a:latin typeface="Palatino Linotype" pitchFamily="18" charset="0"/>
              </a:rPr>
              <a:t>Symptoms </a:t>
            </a:r>
            <a:r>
              <a:rPr lang="en" b="1" dirty="0" smtClean="0">
                <a:latin typeface="Palatino Linotype" pitchFamily="18" charset="0"/>
              </a:rPr>
              <a:t>and clinical manifestations of NSS</a:t>
            </a:r>
          </a:p>
          <a:p>
            <a:pPr fontAlgn="t"/>
            <a:endParaRPr lang="x-none" b="1" smtClean="0">
              <a:latin typeface="Palatino Linotype" pitchFamily="18" charset="0"/>
            </a:endParaRPr>
          </a:p>
          <a:p>
            <a:pPr fontAlgn="t"/>
            <a:r>
              <a:rPr lang="en" sz="1600" smtClean="0">
                <a:latin typeface="Palatino Linotype" pitchFamily="18" charset="0"/>
              </a:rPr>
              <a:t>General weakness</a:t>
            </a:r>
          </a:p>
          <a:p>
            <a:pPr fontAlgn="t"/>
            <a:r>
              <a:rPr lang="en" sz="1600" smtClean="0">
                <a:latin typeface="Palatino Linotype" pitchFamily="18" charset="0"/>
              </a:rPr>
              <a:t>stomachache</a:t>
            </a:r>
          </a:p>
          <a:p>
            <a:pPr fontAlgn="t"/>
            <a:r>
              <a:rPr lang="en" sz="1600" smtClean="0">
                <a:latin typeface="Palatino Linotype" pitchFamily="18" charset="0"/>
              </a:rPr>
              <a:t>Anorexia</a:t>
            </a:r>
          </a:p>
          <a:p>
            <a:pPr fontAlgn="t"/>
            <a:r>
              <a:rPr lang="en" sz="1600" smtClean="0">
                <a:latin typeface="Palatino Linotype" pitchFamily="18" charset="0"/>
              </a:rPr>
              <a:t>Weight loss</a:t>
            </a:r>
          </a:p>
          <a:p>
            <a:pPr fontAlgn="t"/>
            <a:r>
              <a:rPr lang="en" sz="1600" smtClean="0">
                <a:latin typeface="Palatino Linotype" pitchFamily="18" charset="0"/>
              </a:rPr>
              <a:t>Ascites</a:t>
            </a:r>
          </a:p>
          <a:p>
            <a:pPr fontAlgn="t"/>
            <a:r>
              <a:rPr lang="en" sz="1600" smtClean="0">
                <a:latin typeface="Palatino Linotype" pitchFamily="18" charset="0"/>
              </a:rPr>
              <a:t>Palpable mass</a:t>
            </a:r>
          </a:p>
          <a:p>
            <a:pPr fontAlgn="t"/>
            <a:r>
              <a:rPr lang="en" sz="1600" smtClean="0">
                <a:latin typeface="Palatino Linotype" pitchFamily="18" charset="0"/>
              </a:rPr>
              <a:t>Nausea, vomiting</a:t>
            </a:r>
          </a:p>
          <a:p>
            <a:pPr fontAlgn="t"/>
            <a:r>
              <a:rPr lang="en" sz="1600" smtClean="0">
                <a:latin typeface="Palatino Linotype" pitchFamily="18" charset="0"/>
              </a:rPr>
              <a:t>Jaundice</a:t>
            </a:r>
          </a:p>
          <a:p>
            <a:pPr fontAlgn="t"/>
            <a:r>
              <a:rPr lang="en" sz="1600" smtClean="0">
                <a:latin typeface="Palatino Linotype" pitchFamily="18" charset="0"/>
              </a:rPr>
              <a:t>Feverishness</a:t>
            </a:r>
          </a:p>
          <a:p>
            <a:pPr fontAlgn="t"/>
            <a:r>
              <a:rPr lang="en" sz="1600" smtClean="0">
                <a:latin typeface="Palatino Linotype" pitchFamily="18" charset="0"/>
              </a:rPr>
              <a:t>Edema</a:t>
            </a:r>
          </a:p>
          <a:p>
            <a:pPr fontAlgn="t"/>
            <a:r>
              <a:rPr lang="en" sz="1600" smtClean="0">
                <a:latin typeface="Palatino Linotype" pitchFamily="18" charset="0"/>
              </a:rPr>
              <a:t>Hematemesis, melena</a:t>
            </a:r>
            <a:endParaRPr lang="x-none" sz="1600" b="1" smtClean="0">
              <a:latin typeface="Palatino Linotype" pitchFamily="18" charset="0"/>
            </a:endParaRPr>
          </a:p>
          <a:p>
            <a:pPr fontAlgn="t"/>
            <a:r>
              <a:rPr lang="en" sz="1600" smtClean="0">
                <a:latin typeface="Palatino Linotype" pitchFamily="18" charset="0"/>
              </a:rPr>
              <a:t>Hepatomegaly</a:t>
            </a:r>
          </a:p>
          <a:p>
            <a:pPr fontAlgn="t"/>
            <a:r>
              <a:rPr lang="en" sz="1600" smtClean="0">
                <a:latin typeface="Palatino Linotype" pitchFamily="18" charset="0"/>
              </a:rPr>
              <a:t>Ascites</a:t>
            </a:r>
          </a:p>
          <a:p>
            <a:pPr fontAlgn="t"/>
            <a:r>
              <a:rPr lang="en" sz="1600" smtClean="0">
                <a:latin typeface="Palatino Linotype" pitchFamily="18" charset="0"/>
              </a:rPr>
              <a:t>Splenomegaly</a:t>
            </a:r>
          </a:p>
          <a:p>
            <a:pPr fontAlgn="t"/>
            <a:r>
              <a:rPr lang="en" sz="1600" smtClean="0">
                <a:latin typeface="Palatino Linotype" pitchFamily="18" charset="0"/>
              </a:rPr>
              <a:t>Jaundice</a:t>
            </a:r>
          </a:p>
          <a:p>
            <a:pPr fontAlgn="t"/>
            <a:endParaRPr lang="x-none" smtClean="0"/>
          </a:p>
          <a:p>
            <a:endParaRPr lang="x-none" b="1" dirty="0">
              <a:latin typeface="Palatino Linotype" pitchFamily="18" charset="0"/>
            </a:endParaRPr>
          </a:p>
        </p:txBody>
      </p:sp>
      <p:sp>
        <p:nvSpPr>
          <p:cNvPr id="6"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HEPATOCELLULAR CARCINOMA - clinical picture</a:t>
            </a:r>
            <a:endParaRPr lang="ru-RU" sz="2000" b="1" dirty="0" smtClean="0">
              <a:latin typeface="Palatino Linotype" pitchFamily="18" charset="0"/>
            </a:endParaRPr>
          </a:p>
        </p:txBody>
      </p:sp>
    </p:spTree>
    <p:extLst>
      <p:ext uri="{BB962C8B-B14F-4D97-AF65-F5344CB8AC3E}">
        <p14:creationId xmlns:p14="http://schemas.microsoft.com/office/powerpoint/2010/main" xmlns="" val="313513392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806348"/>
            <a:ext cx="8610600" cy="4401205"/>
          </a:xfrm>
          <a:prstGeom prst="rect">
            <a:avLst/>
          </a:prstGeom>
          <a:noFill/>
        </p:spPr>
        <p:txBody>
          <a:bodyPr wrap="square" rtlCol="0">
            <a:spAutoFit/>
          </a:bodyPr>
          <a:lstStyle/>
          <a:p>
            <a:r>
              <a:rPr lang="en" sz="1600" b="1" dirty="0" smtClean="0">
                <a:latin typeface="Palatino Linotype" pitchFamily="18" charset="0"/>
              </a:rPr>
              <a:t>HEMATOLOGICAL AND BIOCHEMICAL PARAMETERS</a:t>
            </a:r>
          </a:p>
          <a:p>
            <a:pPr marL="285750" indent="-285750">
              <a:lnSpc>
                <a:spcPct val="150000"/>
              </a:lnSpc>
              <a:buFont typeface="Wingdings" pitchFamily="2" charset="2"/>
              <a:buChar char="§"/>
            </a:pPr>
            <a:endParaRPr lang="x-none" sz="1600" b="1" dirty="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Thrombocytopenia, sometimes p </a:t>
            </a:r>
            <a:r>
              <a:rPr lang="en" sz="1600" smtClean="0">
                <a:latin typeface="Palatino Linotype" pitchFamily="18" charset="0"/>
              </a:rPr>
              <a:t>ancytopenia </a:t>
            </a:r>
            <a:r>
              <a:rPr lang="en" sz="1600" dirty="0" smtClean="0">
                <a:latin typeface="Palatino Linotype" pitchFamily="18" charset="0"/>
              </a:rPr>
              <a:t>( </a:t>
            </a:r>
            <a:r>
              <a:rPr lang="en" sz="1600" dirty="0" err="1" smtClean="0">
                <a:latin typeface="Palatino Linotype" pitchFamily="18" charset="0"/>
              </a:rPr>
              <a:t>hypersplenism </a:t>
            </a:r>
            <a:r>
              <a:rPr lang="en" sz="1600" dirty="0" smtClean="0">
                <a:latin typeface="Palatino Linotype" pitchFamily="18" charset="0"/>
              </a:rPr>
              <a:t>due to </a:t>
            </a:r>
            <a:r>
              <a:rPr lang="en" sz="1600" dirty="0" err="1" smtClean="0">
                <a:latin typeface="Palatino Linotype" pitchFamily="18" charset="0"/>
              </a:rPr>
              <a:t>portal </a:t>
            </a:r>
            <a:r>
              <a:rPr lang="en" sz="1600" dirty="0" smtClean="0">
                <a:latin typeface="Palatino Linotype" pitchFamily="18" charset="0"/>
              </a:rPr>
              <a:t>hypertension)</a:t>
            </a:r>
          </a:p>
          <a:p>
            <a:pPr marL="285750" indent="-285750">
              <a:lnSpc>
                <a:spcPct val="150000"/>
              </a:lnSpc>
              <a:buFont typeface="Wingdings" pitchFamily="2" charset="2"/>
              <a:buChar char="§"/>
            </a:pPr>
            <a:r>
              <a:rPr lang="en" sz="1600" dirty="0" err="1" smtClean="0">
                <a:latin typeface="Palatino Linotype" pitchFamily="18" charset="0"/>
              </a:rPr>
              <a:t>Leukocytosis </a:t>
            </a:r>
            <a:r>
              <a:rPr lang="en" sz="1600" dirty="0" smtClean="0">
                <a:latin typeface="Palatino Linotype" pitchFamily="18" charset="0"/>
              </a:rPr>
              <a:t>with </a:t>
            </a:r>
            <a:r>
              <a:rPr lang="en" sz="1600" dirty="0" err="1" smtClean="0">
                <a:latin typeface="Palatino Linotype" pitchFamily="18" charset="0"/>
              </a:rPr>
              <a:t>eosinophilia</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Paraneoplastic phenomena: </a:t>
            </a:r>
            <a:r>
              <a:rPr lang="en" sz="1600" smtClean="0">
                <a:latin typeface="Palatino Linotype" pitchFamily="18" charset="0"/>
              </a:rPr>
              <a:t>hypoglycemia </a:t>
            </a:r>
            <a:r>
              <a:rPr lang="en" sz="1600" dirty="0" smtClean="0">
                <a:latin typeface="Palatino Linotype" pitchFamily="18" charset="0"/>
              </a:rPr>
              <a:t>(due to the production of insulin-like substances by the tumor, increased consumption of glucose in tumor cells that also have increased </a:t>
            </a:r>
            <a:r>
              <a:rPr lang="en" sz="1600" dirty="0" err="1" smtClean="0">
                <a:latin typeface="Palatino Linotype" pitchFamily="18" charset="0"/>
              </a:rPr>
              <a:t>glycolysis </a:t>
            </a:r>
            <a:r>
              <a:rPr lang="en" sz="1600" dirty="0" smtClean="0">
                <a:latin typeface="Palatino Linotype" pitchFamily="18" charset="0"/>
              </a:rPr>
              <a:t>, as well as reduced </a:t>
            </a:r>
            <a:r>
              <a:rPr lang="en" sz="1600" dirty="0" err="1" smtClean="0">
                <a:latin typeface="Palatino Linotype" pitchFamily="18" charset="0"/>
              </a:rPr>
              <a:t>glycogen reserves </a:t>
            </a:r>
            <a:r>
              <a:rPr lang="en" sz="1600" dirty="0" smtClean="0">
                <a:latin typeface="Palatino Linotype" pitchFamily="18" charset="0"/>
              </a:rPr>
              <a:t>in the damaged </a:t>
            </a:r>
            <a:r>
              <a:rPr lang="en" sz="1600" smtClean="0">
                <a:latin typeface="Palatino Linotype" pitchFamily="18" charset="0"/>
              </a:rPr>
              <a:t>liver) </a:t>
            </a:r>
            <a:r>
              <a:rPr lang="en" sz="1600" dirty="0" smtClean="0">
                <a:latin typeface="Palatino Linotype" pitchFamily="18" charset="0"/>
              </a:rPr>
              <a:t>, and </a:t>
            </a:r>
            <a:r>
              <a:rPr lang="en" sz="1600" smtClean="0">
                <a:latin typeface="Palatino Linotype" pitchFamily="18" charset="0"/>
              </a:rPr>
              <a:t>erythrocytosis (as part of the paraneoplastic syndrome, i.e. due to increased production of erythropoietin by the tumor)</a:t>
            </a:r>
          </a:p>
          <a:p>
            <a:pPr marL="285750" indent="-285750">
              <a:lnSpc>
                <a:spcPct val="150000"/>
              </a:lnSpc>
              <a:buFont typeface="Wingdings" pitchFamily="2" charset="2"/>
              <a:buChar char="§"/>
            </a:pPr>
            <a:r>
              <a:rPr lang="en" sz="1600" dirty="0" smtClean="0">
                <a:latin typeface="Palatino Linotype" pitchFamily="18" charset="0"/>
              </a:rPr>
              <a:t>Hepatogram </a:t>
            </a:r>
            <a:r>
              <a:rPr lang="en" sz="1600" smtClean="0">
                <a:latin typeface="Palatino Linotype" pitchFamily="18" charset="0"/>
              </a:rPr>
              <a:t>changes accompanying </a:t>
            </a:r>
            <a:r>
              <a:rPr lang="en" sz="1600" dirty="0" smtClean="0">
                <a:latin typeface="Palatino Linotype" pitchFamily="18" charset="0"/>
              </a:rPr>
              <a:t>liver cirrhosis (increase in </a:t>
            </a:r>
            <a:r>
              <a:rPr lang="en" sz="1600" smtClean="0">
                <a:latin typeface="Palatino Linotype" pitchFamily="18" charset="0"/>
              </a:rPr>
              <a:t>alkaline phosphatase , transaminases, bilirubin, </a:t>
            </a:r>
            <a:r>
              <a:rPr lang="en" sz="1600" dirty="0" smtClean="0">
                <a:latin typeface="Palatino Linotype" pitchFamily="18" charset="0"/>
              </a:rPr>
              <a:t>prothrombin time, decreased albumin values)</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HEPATOCELLULAR CARCINOMA- HCC laboratory analyses</a:t>
            </a:r>
            <a:endParaRPr lang="ru-RU" sz="2000" b="1" dirty="0" smtClean="0">
              <a:latin typeface="Palatino Linotype" pitchFamily="18" charset="0"/>
            </a:endParaRPr>
          </a:p>
        </p:txBody>
      </p:sp>
    </p:spTree>
    <p:extLst>
      <p:ext uri="{BB962C8B-B14F-4D97-AF65-F5344CB8AC3E}">
        <p14:creationId xmlns:p14="http://schemas.microsoft.com/office/powerpoint/2010/main" xmlns="" val="260925368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5100" y="558254"/>
            <a:ext cx="8826500" cy="4893647"/>
          </a:xfrm>
          <a:prstGeom prst="rect">
            <a:avLst/>
          </a:prstGeom>
          <a:noFill/>
        </p:spPr>
        <p:txBody>
          <a:bodyPr wrap="square" rtlCol="0">
            <a:spAutoFit/>
          </a:bodyPr>
          <a:lstStyle/>
          <a:p>
            <a:pPr>
              <a:lnSpc>
                <a:spcPct val="150000"/>
              </a:lnSpc>
            </a:pPr>
            <a:r>
              <a:rPr lang="en" sz="1600" b="1" dirty="0" smtClean="0">
                <a:latin typeface="Palatino Linotype" pitchFamily="18" charset="0"/>
              </a:rPr>
              <a:t>TUMOR </a:t>
            </a:r>
            <a:r>
              <a:rPr lang="en" sz="1600" b="1" smtClean="0">
                <a:latin typeface="Palatino Linotype" pitchFamily="18" charset="0"/>
              </a:rPr>
              <a:t>SPECIFIC PROTEINS</a:t>
            </a:r>
            <a:endParaRPr lang="x-none" sz="1600" b="1" dirty="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Tumor cells produce certain embryonic proteins</a:t>
            </a: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alpha- </a:t>
            </a:r>
            <a:r>
              <a:rPr lang="en" sz="1600" b="1" dirty="0" err="1" smtClean="0">
                <a:latin typeface="Palatino Linotype" pitchFamily="18" charset="0"/>
              </a:rPr>
              <a:t>fetoprotein </a:t>
            </a:r>
            <a:r>
              <a:rPr lang="en" sz="1600" b="1" dirty="0" smtClean="0">
                <a:latin typeface="Palatino Linotype" pitchFamily="18" charset="0"/>
              </a:rPr>
              <a:t>(AFP)</a:t>
            </a:r>
          </a:p>
          <a:p>
            <a:pPr marL="285750" indent="-285750">
              <a:lnSpc>
                <a:spcPct val="150000"/>
              </a:lnSpc>
              <a:buFont typeface="Wingdings" pitchFamily="2" charset="2"/>
              <a:buChar char="§"/>
            </a:pPr>
            <a:r>
              <a:rPr lang="en" sz="1600" dirty="0" smtClean="0">
                <a:latin typeface="Palatino Linotype" pitchFamily="18" charset="0"/>
              </a:rPr>
              <a:t>The most important diagnostic marker, with relatively high specificity and sensitivity</a:t>
            </a:r>
          </a:p>
          <a:p>
            <a:pPr marL="285750" indent="-285750">
              <a:lnSpc>
                <a:spcPct val="150000"/>
              </a:lnSpc>
              <a:buFont typeface="Wingdings" pitchFamily="2" charset="2"/>
              <a:buChar char="§"/>
            </a:pPr>
            <a:r>
              <a:rPr lang="en" sz="1600" dirty="0" smtClean="0">
                <a:latin typeface="Palatino Linotype" pitchFamily="18" charset="0"/>
              </a:rPr>
              <a:t>The disadvantage is that it is rarely useful for </a:t>
            </a:r>
            <a:r>
              <a:rPr lang="en" sz="1600" smtClean="0">
                <a:latin typeface="Palatino Linotype" pitchFamily="18" charset="0"/>
              </a:rPr>
              <a:t>small </a:t>
            </a:r>
            <a:r>
              <a:rPr lang="en" sz="1600" dirty="0" smtClean="0">
                <a:latin typeface="Palatino Linotype" pitchFamily="18" charset="0"/>
              </a:rPr>
              <a:t>NSS </a:t>
            </a:r>
            <a:r>
              <a:rPr lang="en" sz="1600" smtClean="0">
                <a:latin typeface="Palatino Linotype" pitchFamily="18" charset="0"/>
              </a:rPr>
              <a:t>, </a:t>
            </a:r>
            <a:r>
              <a:rPr lang="en" sz="1600" dirty="0" smtClean="0">
                <a:latin typeface="Palatino Linotype" pitchFamily="18" charset="0"/>
              </a:rPr>
              <a:t>below 3 cm</a:t>
            </a:r>
          </a:p>
          <a:p>
            <a:pPr>
              <a:lnSpc>
                <a:spcPct val="150000"/>
              </a:lnSpc>
            </a:pPr>
            <a:endParaRPr lang="x-none" sz="1600" dirty="0">
              <a:latin typeface="Palatino Linotype" pitchFamily="18" charset="0"/>
            </a:endParaRPr>
          </a:p>
          <a:p>
            <a:pPr>
              <a:lnSpc>
                <a:spcPct val="150000"/>
              </a:lnSpc>
            </a:pPr>
            <a:r>
              <a:rPr lang="en" sz="1600" b="1" dirty="0" smtClean="0">
                <a:latin typeface="Palatino Linotype" pitchFamily="18" charset="0"/>
              </a:rPr>
              <a:t>Physiological role</a:t>
            </a:r>
            <a:r>
              <a:rPr lang="en" sz="1600" b="1" smtClean="0">
                <a:latin typeface="Palatino Linotype" pitchFamily="18" charset="0"/>
              </a:rPr>
              <a:t> </a:t>
            </a:r>
            <a:r>
              <a:rPr lang="en" sz="1600" b="1" dirty="0" smtClean="0">
                <a:latin typeface="Palatino Linotype" pitchFamily="18" charset="0"/>
              </a:rPr>
              <a:t>AFP</a:t>
            </a:r>
          </a:p>
          <a:p>
            <a:pPr marL="285750" indent="-285750">
              <a:lnSpc>
                <a:spcPct val="150000"/>
              </a:lnSpc>
              <a:buFont typeface="Wingdings" pitchFamily="2" charset="2"/>
              <a:buChar char="§"/>
            </a:pPr>
            <a:r>
              <a:rPr lang="en" sz="1600" dirty="0" smtClean="0">
                <a:latin typeface="Palatino Linotype" pitchFamily="18" charset="0"/>
              </a:rPr>
              <a:t>Fatty acid regulation in </a:t>
            </a:r>
            <a:r>
              <a:rPr lang="en" sz="1600" dirty="0" err="1" smtClean="0">
                <a:latin typeface="Palatino Linotype" pitchFamily="18" charset="0"/>
              </a:rPr>
              <a:t>fetal and </a:t>
            </a:r>
            <a:r>
              <a:rPr lang="en" sz="1600" dirty="0" smtClean="0">
                <a:latin typeface="Palatino Linotype" pitchFamily="18" charset="0"/>
              </a:rPr>
              <a:t>adult </a:t>
            </a:r>
            <a:r>
              <a:rPr lang="en" sz="1600" dirty="0" err="1" smtClean="0">
                <a:latin typeface="Palatino Linotype" pitchFamily="18" charset="0"/>
              </a:rPr>
              <a:t>proliferating </a:t>
            </a:r>
            <a:r>
              <a:rPr lang="en" sz="1600" dirty="0" smtClean="0">
                <a:latin typeface="Palatino Linotype" pitchFamily="18" charset="0"/>
              </a:rPr>
              <a:t>cells</a:t>
            </a:r>
          </a:p>
          <a:p>
            <a:pPr marL="285750" indent="-285750">
              <a:lnSpc>
                <a:spcPct val="150000"/>
              </a:lnSpc>
              <a:buFont typeface="Wingdings" pitchFamily="2" charset="2"/>
              <a:buChar char="§"/>
            </a:pPr>
            <a:r>
              <a:rPr lang="en" sz="1600" dirty="0" smtClean="0">
                <a:latin typeface="Palatino Linotype" pitchFamily="18" charset="0"/>
              </a:rPr>
              <a:t>N </a:t>
            </a:r>
            <a:r>
              <a:rPr lang="en" sz="1600" smtClean="0">
                <a:latin typeface="Palatino Linotype" pitchFamily="18" charset="0"/>
              </a:rPr>
              <a:t>ormal </a:t>
            </a:r>
            <a:r>
              <a:rPr lang="en" sz="1600" dirty="0" smtClean="0">
                <a:latin typeface="Palatino Linotype" pitchFamily="18" charset="0"/>
              </a:rPr>
              <a:t>serum </a:t>
            </a:r>
            <a:r>
              <a:rPr lang="en" sz="1600" dirty="0" err="1" smtClean="0">
                <a:latin typeface="Palatino Linotype" pitchFamily="18" charset="0"/>
              </a:rPr>
              <a:t>fetal </a:t>
            </a:r>
            <a:r>
              <a:rPr lang="en" sz="1600" dirty="0" smtClean="0">
                <a:latin typeface="Palatino Linotype" pitchFamily="18" charset="0"/>
              </a:rPr>
              <a:t>protein whose concentration drops to 20 </a:t>
            </a:r>
            <a:r>
              <a:rPr lang="en" sz="1600" dirty="0" err="1" smtClean="0">
                <a:latin typeface="Palatino Linotype" pitchFamily="18" charset="0"/>
              </a:rPr>
              <a:t>ng /ml about 10 weeks after birth </a:t>
            </a:r>
            <a:r>
              <a:rPr lang="en" sz="1600" dirty="0" smtClean="0">
                <a:latin typeface="Palatino Linotype" pitchFamily="18" charset="0"/>
              </a:rPr>
              <a:t>, which is the normal value for adults</a:t>
            </a:r>
          </a:p>
          <a:p>
            <a:pPr marL="285750" indent="-285750">
              <a:lnSpc>
                <a:spcPct val="150000"/>
              </a:lnSpc>
              <a:buFont typeface="Wingdings" pitchFamily="2" charset="2"/>
              <a:buChar char="§"/>
            </a:pPr>
            <a:r>
              <a:rPr lang="en" sz="1600" dirty="0" smtClean="0">
                <a:latin typeface="Palatino Linotype" pitchFamily="18" charset="0"/>
              </a:rPr>
              <a:t>Values greater than 1000 </a:t>
            </a:r>
            <a:r>
              <a:rPr lang="en" sz="1600" dirty="0" err="1" smtClean="0">
                <a:latin typeface="Palatino Linotype" pitchFamily="18" charset="0"/>
              </a:rPr>
              <a:t>ng </a:t>
            </a:r>
            <a:r>
              <a:rPr lang="en" sz="1600" dirty="0" smtClean="0">
                <a:latin typeface="Palatino Linotype" pitchFamily="18" charset="0"/>
              </a:rPr>
              <a:t>/ml </a:t>
            </a:r>
            <a:r>
              <a:rPr lang="en" sz="1600" smtClean="0">
                <a:latin typeface="Palatino Linotype" pitchFamily="18" charset="0"/>
              </a:rPr>
              <a:t>indicate </a:t>
            </a:r>
            <a:r>
              <a:rPr lang="en" sz="1600" dirty="0" smtClean="0">
                <a:latin typeface="Palatino Linotype" pitchFamily="18" charset="0"/>
              </a:rPr>
              <a:t>NSS</a:t>
            </a:r>
            <a:endParaRPr lang="x-none" sz="1600"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b="1" dirty="0" smtClean="0">
                <a:latin typeface="Palatino Linotype" pitchFamily="18" charset="0"/>
              </a:rPr>
              <a:t>HEPATOCELLULAR CARCINOMA- HCC tumor specific proteins</a:t>
            </a:r>
            <a:endParaRPr lang="ru-RU" b="1" dirty="0" smtClean="0">
              <a:latin typeface="Palatino Linotype" pitchFamily="18" charset="0"/>
            </a:endParaRPr>
          </a:p>
        </p:txBody>
      </p:sp>
    </p:spTree>
    <p:extLst>
      <p:ext uri="{BB962C8B-B14F-4D97-AF65-F5344CB8AC3E}">
        <p14:creationId xmlns:p14="http://schemas.microsoft.com/office/powerpoint/2010/main" xmlns="" val="713628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 sz="1800" b="1" dirty="0" smtClean="0">
                <a:latin typeface="Palatino Linotype" pitchFamily="18" charset="0"/>
              </a:rPr>
              <a:t>Asymptomatic</a:t>
            </a:r>
          </a:p>
          <a:p>
            <a:pPr algn="just">
              <a:lnSpc>
                <a:spcPct val="150000"/>
              </a:lnSpc>
            </a:pPr>
            <a:r>
              <a:rPr lang="en" sz="1800" b="1" dirty="0" smtClean="0">
                <a:latin typeface="Palatino Linotype" pitchFamily="18" charset="0"/>
              </a:rPr>
              <a:t>General symptoms:</a:t>
            </a:r>
          </a:p>
          <a:p>
            <a:pPr algn="just">
              <a:lnSpc>
                <a:spcPct val="150000"/>
              </a:lnSpc>
            </a:pPr>
            <a:r>
              <a:rPr lang="en" sz="1600" dirty="0" smtClean="0">
                <a:latin typeface="Palatino Linotype" pitchFamily="18" charset="0"/>
              </a:rPr>
              <a:t>general weakness, malaise, quick fatigue</a:t>
            </a:r>
          </a:p>
          <a:p>
            <a:pPr algn="just">
              <a:lnSpc>
                <a:spcPct val="150000"/>
              </a:lnSpc>
            </a:pPr>
            <a:r>
              <a:rPr lang="en" sz="1600" dirty="0" smtClean="0">
                <a:latin typeface="Palatino Linotype" pitchFamily="18" charset="0"/>
              </a:rPr>
              <a:t>loss of appetite, </a:t>
            </a:r>
            <a:r>
              <a:rPr lang="en" sz="1600" smtClean="0">
                <a:latin typeface="Palatino Linotype" pitchFamily="18" charset="0"/>
              </a:rPr>
              <a:t>nausea, vomiting, diarrhea </a:t>
            </a:r>
            <a:r>
              <a:rPr lang="en" sz="1600" dirty="0" smtClean="0">
                <a:latin typeface="Palatino Linotype" pitchFamily="18" charset="0"/>
              </a:rPr>
              <a:t>, lower back pain,</a:t>
            </a:r>
          </a:p>
          <a:p>
            <a:pPr algn="just">
              <a:lnSpc>
                <a:spcPct val="150000"/>
              </a:lnSpc>
            </a:pPr>
            <a:r>
              <a:rPr lang="en" sz="1600" smtClean="0">
                <a:latin typeface="Palatino Linotype" pitchFamily="18" charset="0"/>
              </a:rPr>
              <a:t>loss of muscle mass </a:t>
            </a:r>
            <a:r>
              <a:rPr lang="en" sz="1600" dirty="0" smtClean="0">
                <a:latin typeface="Palatino Linotype" pitchFamily="18" charset="0"/>
              </a:rPr>
              <a:t>, bone pain,</a:t>
            </a:r>
          </a:p>
          <a:p>
            <a:pPr algn="just">
              <a:lnSpc>
                <a:spcPct val="150000"/>
              </a:lnSpc>
            </a:pPr>
            <a:r>
              <a:rPr lang="en" sz="1600" dirty="0" smtClean="0">
                <a:latin typeface="Palatino Linotype" pitchFamily="18" charset="0"/>
              </a:rPr>
              <a:t>elevated </a:t>
            </a:r>
            <a:r>
              <a:rPr lang="en" sz="1600" smtClean="0">
                <a:latin typeface="Palatino Linotype" pitchFamily="18" charset="0"/>
              </a:rPr>
              <a:t>temperature - </a:t>
            </a:r>
            <a:r>
              <a:rPr lang="en" sz="1600" dirty="0" smtClean="0">
                <a:latin typeface="Palatino Linotype" pitchFamily="18" charset="0"/>
              </a:rPr>
              <a:t>due to intercurrent infections, but also without them, when it is </a:t>
            </a:r>
            <a:r>
              <a:rPr lang="en" sz="1600" smtClean="0">
                <a:latin typeface="Palatino Linotype" pitchFamily="18" charset="0"/>
              </a:rPr>
              <a:t>the result of pyrogen from necrotic hepatocytes, it responds poorly to antibiotics and disappears when the condition of the liver improves </a:t>
            </a:r>
            <a:r>
              <a:rPr lang="en" sz="1600" dirty="0" smtClean="0">
                <a:latin typeface="Palatino Linotype" pitchFamily="18" charset="0"/>
              </a:rPr>
              <a:t>, h</a:t>
            </a:r>
          </a:p>
          <a:p>
            <a:pPr algn="just">
              <a:lnSpc>
                <a:spcPct val="150000"/>
              </a:lnSpc>
            </a:pPr>
            <a:r>
              <a:rPr lang="en" sz="1600" dirty="0" smtClean="0">
                <a:latin typeface="Palatino Linotype" pitchFamily="18" charset="0"/>
              </a:rPr>
              <a:t>h </a:t>
            </a:r>
            <a:r>
              <a:rPr lang="en" sz="1600" smtClean="0">
                <a:latin typeface="Palatino Linotype" pitchFamily="18" charset="0"/>
              </a:rPr>
              <a:t>hypothermia-in the terminal stage of cirrhosis</a:t>
            </a:r>
          </a:p>
          <a:p>
            <a:endParaRPr lang="en-US" dirty="0"/>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Clinical picture</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582811"/>
            <a:ext cx="8610600" cy="2769989"/>
          </a:xfrm>
          <a:prstGeom prst="rect">
            <a:avLst/>
          </a:prstGeom>
          <a:noFill/>
        </p:spPr>
        <p:txBody>
          <a:bodyPr wrap="square" rtlCol="0">
            <a:spAutoFit/>
          </a:bodyPr>
          <a:lstStyle/>
          <a:p>
            <a:pPr marL="285750" indent="-285750">
              <a:lnSpc>
                <a:spcPct val="150000"/>
              </a:lnSpc>
              <a:buFont typeface="Wingdings" pitchFamily="2" charset="2"/>
              <a:buChar char="§"/>
            </a:pPr>
            <a:r>
              <a:rPr lang="en" sz="1600" smtClean="0">
                <a:latin typeface="Palatino Linotype" pitchFamily="18" charset="0"/>
              </a:rPr>
              <a:t>NSS - </a:t>
            </a:r>
            <a:r>
              <a:rPr lang="en" sz="1600" dirty="0" smtClean="0">
                <a:latin typeface="Palatino Linotype" pitchFamily="18" charset="0"/>
              </a:rPr>
              <a:t>specific alpha - </a:t>
            </a:r>
            <a:r>
              <a:rPr lang="en" sz="1600" dirty="0" err="1" smtClean="0">
                <a:latin typeface="Palatino Linotype" pitchFamily="18" charset="0"/>
              </a:rPr>
              <a:t>fetoprotein </a:t>
            </a:r>
            <a:r>
              <a:rPr lang="en" sz="1600" dirty="0" smtClean="0">
                <a:latin typeface="Palatino Linotype" pitchFamily="18" charset="0"/>
              </a:rPr>
              <a:t>breakpoint</a:t>
            </a:r>
            <a:r>
              <a:rPr lang="en" sz="1600" smtClean="0">
                <a:latin typeface="Palatino Linotype" pitchFamily="18" charset="0"/>
              </a:rPr>
              <a:t> </a:t>
            </a:r>
            <a:r>
              <a:rPr lang="en" sz="1600" dirty="0" smtClean="0">
                <a:latin typeface="Palatino Linotype" pitchFamily="18" charset="0"/>
              </a:rPr>
              <a:t>is </a:t>
            </a:r>
            <a:r>
              <a:rPr lang="en" sz="1600" smtClean="0">
                <a:latin typeface="Palatino Linotype" pitchFamily="18" charset="0"/>
              </a:rPr>
              <a:t>400 ng/ml </a:t>
            </a:r>
            <a:r>
              <a:rPr lang="en" sz="1600" dirty="0" smtClean="0">
                <a:latin typeface="Palatino Linotype" pitchFamily="18" charset="0"/>
              </a:rPr>
              <a:t>(in recent studies 200 ng/ </a:t>
            </a:r>
            <a:r>
              <a:rPr lang="en" sz="1600" smtClean="0">
                <a:latin typeface="Palatino Linotype" pitchFamily="18" charset="0"/>
              </a:rPr>
              <a:t>ml </a:t>
            </a:r>
            <a:r>
              <a:rPr lang="en" sz="1600" dirty="0" smtClean="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Patients with alpha- </a:t>
            </a:r>
            <a:r>
              <a:rPr lang="en" sz="1600" dirty="0" err="1" smtClean="0">
                <a:latin typeface="Palatino Linotype" pitchFamily="18" charset="0"/>
              </a:rPr>
              <a:t>fetoprotein concentrations </a:t>
            </a:r>
            <a:r>
              <a:rPr lang="en" sz="1600" dirty="0" smtClean="0">
                <a:latin typeface="Palatino Linotype" pitchFamily="18" charset="0"/>
              </a:rPr>
              <a:t>above 20 </a:t>
            </a:r>
            <a:r>
              <a:rPr lang="en" sz="1600" dirty="0" err="1" smtClean="0">
                <a:latin typeface="Palatino Linotype" pitchFamily="18" charset="0"/>
              </a:rPr>
              <a:t>ng </a:t>
            </a:r>
            <a:r>
              <a:rPr lang="en" sz="1600" dirty="0" smtClean="0">
                <a:latin typeface="Palatino Linotype" pitchFamily="18" charset="0"/>
              </a:rPr>
              <a:t>/ml and transient increases above 100 </a:t>
            </a:r>
            <a:r>
              <a:rPr lang="en" sz="1600" dirty="0" err="1" smtClean="0">
                <a:latin typeface="Palatino Linotype" pitchFamily="18" charset="0"/>
              </a:rPr>
              <a:t>ng </a:t>
            </a:r>
            <a:r>
              <a:rPr lang="en" sz="1600" dirty="0" smtClean="0">
                <a:latin typeface="Palatino Linotype" pitchFamily="18" charset="0"/>
              </a:rPr>
              <a:t>/ml, especially with chronic B and C infection, belong to high-risk groups for </a:t>
            </a:r>
            <a:r>
              <a:rPr lang="en" sz="1600" smtClean="0">
                <a:latin typeface="Palatino Linotype" pitchFamily="18" charset="0"/>
              </a:rPr>
              <a:t>the development </a:t>
            </a:r>
            <a:r>
              <a:rPr lang="en" sz="1600" dirty="0" smtClean="0">
                <a:latin typeface="Palatino Linotype" pitchFamily="18" charset="0"/>
              </a:rPr>
              <a:t>of NSS</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err="1" smtClean="0">
                <a:latin typeface="Palatino Linotype" pitchFamily="18" charset="0"/>
              </a:rPr>
              <a:t>fetoprotein </a:t>
            </a:r>
            <a:r>
              <a:rPr lang="en" sz="1600" dirty="0" smtClean="0">
                <a:latin typeface="Palatino Linotype" pitchFamily="18" charset="0"/>
              </a:rPr>
              <a:t>values </a:t>
            </a:r>
            <a:r>
              <a:rPr lang="en" sz="1600" dirty="0" err="1" smtClean="0">
                <a:latin typeface="Palatino Linotype" pitchFamily="18" charset="0"/>
              </a:rPr>
              <a:t>correlate </a:t>
            </a:r>
            <a:r>
              <a:rPr lang="en" sz="1600" dirty="0" smtClean="0">
                <a:latin typeface="Palatino Linotype" pitchFamily="18" charset="0"/>
              </a:rPr>
              <a:t>with tumor size</a:t>
            </a:r>
          </a:p>
          <a:p>
            <a:pPr marL="285750" indent="-285750">
              <a:lnSpc>
                <a:spcPct val="150000"/>
              </a:lnSpc>
              <a:buFont typeface="Wingdings" pitchFamily="2" charset="2"/>
              <a:buChar char="§"/>
            </a:pPr>
            <a:r>
              <a:rPr lang="en" sz="1600" dirty="0" smtClean="0">
                <a:latin typeface="Palatino Linotype" pitchFamily="18" charset="0"/>
              </a:rPr>
              <a:t>After liver </a:t>
            </a:r>
            <a:r>
              <a:rPr lang="en" sz="1600" dirty="0" err="1" smtClean="0">
                <a:latin typeface="Palatino Linotype" pitchFamily="18" charset="0"/>
              </a:rPr>
              <a:t>resection </a:t>
            </a:r>
            <a:r>
              <a:rPr lang="en" sz="1600" dirty="0" smtClean="0">
                <a:latin typeface="Palatino Linotype" pitchFamily="18" charset="0"/>
              </a:rPr>
              <a:t>and transplantation, there is a rapid decline in AFP</a:t>
            </a:r>
            <a:endParaRPr lang="x-none" sz="1600" dirty="0">
              <a:latin typeface="Palatino Linotype" pitchFamily="18" charset="0"/>
            </a:endParaRPr>
          </a:p>
        </p:txBody>
      </p:sp>
      <p:sp>
        <p:nvSpPr>
          <p:cNvPr id="4" name="TextBox 3"/>
          <p:cNvSpPr txBox="1"/>
          <p:nvPr/>
        </p:nvSpPr>
        <p:spPr>
          <a:xfrm>
            <a:off x="228600" y="3505200"/>
            <a:ext cx="6519734" cy="338554"/>
          </a:xfrm>
          <a:prstGeom prst="rect">
            <a:avLst/>
          </a:prstGeom>
          <a:noFill/>
        </p:spPr>
        <p:txBody>
          <a:bodyPr wrap="none" rtlCol="0">
            <a:spAutoFit/>
          </a:bodyPr>
          <a:lstStyle/>
          <a:p>
            <a:r>
              <a:rPr lang="en" sz="1600" b="1" dirty="0" smtClean="0">
                <a:latin typeface="Palatino Linotype" pitchFamily="18" charset="0"/>
              </a:rPr>
              <a:t>Other conditions </a:t>
            </a:r>
            <a:r>
              <a:rPr lang="en" sz="1600" b="1" smtClean="0">
                <a:latin typeface="Palatino Linotype" pitchFamily="18" charset="0"/>
              </a:rPr>
              <a:t>and </a:t>
            </a:r>
            <a:r>
              <a:rPr lang="en" sz="1600" b="1">
                <a:latin typeface="Palatino Linotype" pitchFamily="18" charset="0"/>
              </a:rPr>
              <a:t>diseases associated with an increase in </a:t>
            </a:r>
            <a:r>
              <a:rPr lang="en" sz="1600" b="1" smtClean="0">
                <a:latin typeface="Palatino Linotype" pitchFamily="18" charset="0"/>
              </a:rPr>
              <a:t>serum AFP </a:t>
            </a:r>
            <a:r>
              <a:rPr lang="en" sz="1600" b="1" dirty="0" smtClean="0">
                <a:latin typeface="Palatino Linotype" pitchFamily="18" charset="0"/>
              </a:rPr>
              <a:t>:</a:t>
            </a:r>
            <a:endParaRPr lang="x-none" sz="1600" b="1"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b="1" dirty="0" smtClean="0">
                <a:latin typeface="Palatino Linotype" pitchFamily="18" charset="0"/>
              </a:rPr>
              <a:t>HEPATOCELLULAR CARCINOMA- HCC tumor specific proteins</a:t>
            </a:r>
            <a:endParaRPr lang="ru-RU" b="1" dirty="0" smtClean="0">
              <a:latin typeface="Palatino Linotype" pitchFamily="18" charset="0"/>
            </a:endParaRPr>
          </a:p>
        </p:txBody>
      </p:sp>
      <p:sp>
        <p:nvSpPr>
          <p:cNvPr id="6" name="Rectangle 5"/>
          <p:cNvSpPr/>
          <p:nvPr/>
        </p:nvSpPr>
        <p:spPr>
          <a:xfrm>
            <a:off x="609600" y="4038600"/>
            <a:ext cx="4572000" cy="1323439"/>
          </a:xfrm>
          <a:prstGeom prst="rect">
            <a:avLst/>
          </a:prstGeom>
        </p:spPr>
        <p:txBody>
          <a:bodyPr>
            <a:spAutoFit/>
          </a:bodyPr>
          <a:lstStyle/>
          <a:p>
            <a:r>
              <a:rPr lang="en" sz="1600" smtClean="0">
                <a:latin typeface="Palatino Linotype" pitchFamily="18" charset="0"/>
              </a:rPr>
              <a:t>Pregnancy</a:t>
            </a:r>
          </a:p>
          <a:p>
            <a:r>
              <a:rPr lang="en" sz="1600" smtClean="0">
                <a:latin typeface="Palatino Linotype" pitchFamily="18" charset="0"/>
              </a:rPr>
              <a:t>Acute hepatitis</a:t>
            </a:r>
          </a:p>
          <a:p>
            <a:r>
              <a:rPr lang="en" sz="1600" smtClean="0">
                <a:latin typeface="Palatino Linotype" pitchFamily="18" charset="0"/>
              </a:rPr>
              <a:t>Exacerbation of chronic hepatitis</a:t>
            </a:r>
          </a:p>
          <a:p>
            <a:r>
              <a:rPr lang="en" sz="1600" smtClean="0">
                <a:latin typeface="Palatino Linotype" pitchFamily="18" charset="0"/>
              </a:rPr>
              <a:t>Seroconversion to anti-Hbe</a:t>
            </a:r>
          </a:p>
          <a:p>
            <a:r>
              <a:rPr lang="en" sz="1600" smtClean="0">
                <a:latin typeface="Palatino Linotype" pitchFamily="18" charset="0"/>
              </a:rPr>
              <a:t>Hemochromatosis without cirrhosis</a:t>
            </a:r>
            <a:endParaRPr lang="x-none" sz="1600" dirty="0">
              <a:latin typeface="Palatino Linotype" pitchFamily="18" charset="0"/>
            </a:endParaRPr>
          </a:p>
        </p:txBody>
      </p:sp>
      <p:sp>
        <p:nvSpPr>
          <p:cNvPr id="7" name="Rectangle 6"/>
          <p:cNvSpPr/>
          <p:nvPr/>
        </p:nvSpPr>
        <p:spPr>
          <a:xfrm>
            <a:off x="609600" y="5257800"/>
            <a:ext cx="4572000" cy="584775"/>
          </a:xfrm>
          <a:prstGeom prst="rect">
            <a:avLst/>
          </a:prstGeom>
        </p:spPr>
        <p:txBody>
          <a:bodyPr>
            <a:spAutoFit/>
          </a:bodyPr>
          <a:lstStyle/>
          <a:p>
            <a:r>
              <a:rPr lang="en" sz="1600" smtClean="0">
                <a:latin typeface="Palatino Linotype" pitchFamily="18" charset="0"/>
              </a:rPr>
              <a:t>Germ cell tumors</a:t>
            </a:r>
          </a:p>
          <a:p>
            <a:r>
              <a:rPr lang="en" sz="1600" smtClean="0">
                <a:latin typeface="Palatino Linotype" pitchFamily="18" charset="0"/>
              </a:rPr>
              <a:t>Metastases : stomach, lungs </a:t>
            </a:r>
            <a:r>
              <a:rPr lang="en" sz="1600" dirty="0" smtClean="0">
                <a:latin typeface="Palatino Linotype" pitchFamily="18" charset="0"/>
              </a:rPr>
              <a:t>, </a:t>
            </a:r>
            <a:r>
              <a:rPr lang="en" sz="1600" smtClean="0">
                <a:latin typeface="Palatino Linotype" pitchFamily="18" charset="0"/>
              </a:rPr>
              <a:t>pancreas </a:t>
            </a:r>
            <a:r>
              <a:rPr lang="en" sz="1600" dirty="0" smtClean="0">
                <a:latin typeface="Palatino Linotype" pitchFamily="18" charset="0"/>
              </a:rPr>
              <a:t>...</a:t>
            </a:r>
            <a:endParaRPr lang="x-none" sz="1600" dirty="0">
              <a:latin typeface="Palatino Linotype" pitchFamily="18" charset="0"/>
            </a:endParaRPr>
          </a:p>
        </p:txBody>
      </p:sp>
    </p:spTree>
    <p:extLst>
      <p:ext uri="{BB962C8B-B14F-4D97-AF65-F5344CB8AC3E}">
        <p14:creationId xmlns:p14="http://schemas.microsoft.com/office/powerpoint/2010/main" xmlns="" val="323174815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75833"/>
            <a:ext cx="8534400" cy="6740307"/>
          </a:xfrm>
          <a:prstGeom prst="rect">
            <a:avLst/>
          </a:prstGeom>
          <a:noFill/>
        </p:spPr>
        <p:txBody>
          <a:bodyPr wrap="square" rtlCol="0">
            <a:spAutoFit/>
          </a:bodyPr>
          <a:lstStyle/>
          <a:p>
            <a:pPr marL="285750" indent="-285750">
              <a:lnSpc>
                <a:spcPct val="150000"/>
              </a:lnSpc>
              <a:buFont typeface="Wingdings" pitchFamily="2" charset="2"/>
              <a:buChar char="§"/>
            </a:pPr>
            <a:r>
              <a:rPr lang="en" sz="1600" b="1" smtClean="0">
                <a:latin typeface="Palatino Linotype" pitchFamily="18" charset="0"/>
              </a:rPr>
              <a:t>ULTRASONOGRAPHY </a:t>
            </a:r>
            <a:r>
              <a:rPr lang="en" sz="1600" b="1" dirty="0" smtClean="0">
                <a:latin typeface="Palatino Linotype" pitchFamily="18" charset="0"/>
              </a:rPr>
              <a:t>(transabdominal and endoscopic)</a:t>
            </a:r>
            <a:endParaRPr lang="x-none" sz="1600" b="1" dirty="0" smtClean="0">
              <a:latin typeface="Palatino Linotype" pitchFamily="18" charset="0"/>
            </a:endParaRPr>
          </a:p>
          <a:p>
            <a:pPr marL="285750" indent="-285750">
              <a:lnSpc>
                <a:spcPct val="150000"/>
              </a:lnSpc>
              <a:buFont typeface="Wingdings" pitchFamily="2" charset="2"/>
              <a:buChar char="§"/>
            </a:pPr>
            <a:r>
              <a:rPr lang="en" sz="1600" b="1" dirty="0" smtClean="0">
                <a:latin typeface="Palatino Linotype" pitchFamily="18" charset="0"/>
              </a:rPr>
              <a:t>COMPUTERIZED TOMOGRAPHY</a:t>
            </a:r>
          </a:p>
          <a:p>
            <a:pPr marL="285750" indent="-285750">
              <a:lnSpc>
                <a:spcPct val="150000"/>
              </a:lnSpc>
              <a:buFont typeface="Wingdings" pitchFamily="2" charset="2"/>
              <a:buChar char="§"/>
            </a:pPr>
            <a:r>
              <a:rPr lang="en" sz="1600" b="1" dirty="0" smtClean="0">
                <a:latin typeface="Palatino Linotype" pitchFamily="18" charset="0"/>
              </a:rPr>
              <a:t>MAGNETIC RESONANCE</a:t>
            </a:r>
          </a:p>
          <a:p>
            <a:pPr marL="285750" indent="-285750">
              <a:lnSpc>
                <a:spcPct val="150000"/>
              </a:lnSpc>
              <a:buFont typeface="Wingdings" pitchFamily="2" charset="2"/>
              <a:buChar char="§"/>
            </a:pPr>
            <a:r>
              <a:rPr lang="en" sz="1600" b="1" dirty="0" smtClean="0">
                <a:latin typeface="Palatino Linotype" pitchFamily="18" charset="0"/>
              </a:rPr>
              <a:t>ANGIOGRAPHY</a:t>
            </a:r>
          </a:p>
          <a:p>
            <a:pPr marL="285750" indent="-285750">
              <a:lnSpc>
                <a:spcPct val="150000"/>
              </a:lnSpc>
              <a:buFont typeface="Wingdings" pitchFamily="2" charset="2"/>
              <a:buChar char="§"/>
            </a:pPr>
            <a:r>
              <a:rPr lang="en" sz="1600" b="1" dirty="0" smtClean="0">
                <a:latin typeface="Palatino Linotype" pitchFamily="18" charset="0"/>
              </a:rPr>
              <a:t>SCINTIGRAPHY OF THE LIVER</a:t>
            </a:r>
          </a:p>
          <a:p>
            <a:pPr marL="285750" indent="-285750">
              <a:lnSpc>
                <a:spcPct val="150000"/>
              </a:lnSpc>
              <a:buFont typeface="Wingdings" pitchFamily="2" charset="2"/>
              <a:buChar char="§"/>
            </a:pPr>
            <a:r>
              <a:rPr lang="en" sz="1600" b="1" smtClean="0">
                <a:latin typeface="Palatino Linotype" pitchFamily="18" charset="0"/>
              </a:rPr>
              <a:t>LIVER BIOPSY </a:t>
            </a:r>
            <a:r>
              <a:rPr lang="en" sz="1600" b="1" dirty="0" smtClean="0">
                <a:latin typeface="Palatino Linotype" pitchFamily="18" charset="0"/>
              </a:rPr>
              <a:t>with pathohistological verification</a:t>
            </a:r>
          </a:p>
          <a:p>
            <a:pPr fontAlgn="t"/>
            <a:r>
              <a:rPr lang="en" sz="1600" b="1" dirty="0" smtClean="0">
                <a:latin typeface="Palatino Linotype" pitchFamily="18" charset="0"/>
              </a:rPr>
              <a:t>     </a:t>
            </a:r>
            <a:r>
              <a:rPr lang="en" sz="1600" dirty="0" smtClean="0">
                <a:latin typeface="Palatino Linotype" pitchFamily="18" charset="0"/>
              </a:rPr>
              <a:t>The finding of a focal change greater than 2 cm, with typical characteristics, on two different imaging methods (CT, MR) or the finding of such a change on one of the imaging methods with AFP values over 400 </a:t>
            </a:r>
            <a:r>
              <a:rPr lang="en" sz="1600" dirty="0" err="1" smtClean="0">
                <a:latin typeface="Palatino Linotype" pitchFamily="18" charset="0"/>
              </a:rPr>
              <a:t>ng </a:t>
            </a:r>
            <a:r>
              <a:rPr lang="en" sz="1600" dirty="0" smtClean="0">
                <a:latin typeface="Palatino Linotype" pitchFamily="18" charset="0"/>
              </a:rPr>
              <a:t>/ml , is sufficient for the diagnosis of NSS, without the need for a biopsy </a:t>
            </a:r>
            <a:r>
              <a:rPr lang="en" sz="1600" b="1" dirty="0" smtClean="0">
                <a:latin typeface="Palatino Linotype" pitchFamily="18" charset="0"/>
              </a:rPr>
              <a:t>.</a:t>
            </a:r>
          </a:p>
          <a:p>
            <a:pPr fontAlgn="t"/>
            <a:r>
              <a:rPr lang="en" sz="1600" b="1" smtClean="0">
                <a:latin typeface="Palatino Linotype" pitchFamily="18" charset="0"/>
              </a:rPr>
              <a:t> </a:t>
            </a:r>
            <a:endParaRPr lang="sr-Cyrl-RS" sz="1600" b="1" dirty="0" smtClean="0">
              <a:latin typeface="Palatino Linotype" pitchFamily="18" charset="0"/>
            </a:endParaRPr>
          </a:p>
          <a:p>
            <a:pPr fontAlgn="t"/>
            <a:r>
              <a:rPr lang="en" sz="1600" b="1" smtClean="0">
                <a:latin typeface="Palatino Linotype" pitchFamily="18" charset="0"/>
              </a:rPr>
              <a:t>Factors associated with poor prognosis</a:t>
            </a:r>
          </a:p>
          <a:p>
            <a:pPr fontAlgn="t">
              <a:buFont typeface="Arial" pitchFamily="34" charset="0"/>
              <a:buChar char="•"/>
            </a:pPr>
            <a:r>
              <a:rPr lang="en" sz="1600" smtClean="0">
                <a:latin typeface="Palatino Linotype" pitchFamily="18" charset="0"/>
              </a:rPr>
              <a:t>Tumor size ( </a:t>
            </a:r>
            <a:r>
              <a:rPr lang="en" sz="1600" dirty="0" smtClean="0">
                <a:latin typeface="Palatino Linotype" pitchFamily="18" charset="0"/>
              </a:rPr>
              <a:t>&gt; </a:t>
            </a:r>
            <a:r>
              <a:rPr lang="en" sz="1600" smtClean="0">
                <a:latin typeface="Palatino Linotype" pitchFamily="18" charset="0"/>
              </a:rPr>
              <a:t>3-4 cm)</a:t>
            </a:r>
          </a:p>
          <a:p>
            <a:pPr fontAlgn="t">
              <a:buFont typeface="Arial" pitchFamily="34" charset="0"/>
              <a:buChar char="•"/>
            </a:pPr>
            <a:r>
              <a:rPr lang="en" sz="1600" smtClean="0">
                <a:latin typeface="Palatino Linotype" pitchFamily="18" charset="0"/>
              </a:rPr>
              <a:t>Number of lesions (3 or more)</a:t>
            </a:r>
          </a:p>
          <a:p>
            <a:pPr fontAlgn="t">
              <a:buFont typeface="Arial" pitchFamily="34" charset="0"/>
              <a:buChar char="•"/>
            </a:pPr>
            <a:r>
              <a:rPr lang="en" sz="1600" smtClean="0">
                <a:latin typeface="Palatino Linotype" pitchFamily="18" charset="0"/>
              </a:rPr>
              <a:t>Portal vein infiltration</a:t>
            </a:r>
          </a:p>
          <a:p>
            <a:pPr fontAlgn="t">
              <a:buFont typeface="Arial" pitchFamily="34" charset="0"/>
              <a:buChar char="•"/>
            </a:pPr>
            <a:r>
              <a:rPr lang="en" sz="1600" smtClean="0">
                <a:latin typeface="Palatino Linotype" pitchFamily="18" charset="0"/>
              </a:rPr>
              <a:t>Association with liver cirrhosis</a:t>
            </a:r>
          </a:p>
          <a:p>
            <a:pPr fontAlgn="t">
              <a:buFont typeface="Arial" pitchFamily="34" charset="0"/>
              <a:buChar char="•"/>
            </a:pPr>
            <a:r>
              <a:rPr lang="en" sz="1600" smtClean="0">
                <a:latin typeface="Palatino Linotype" pitchFamily="18" charset="0"/>
              </a:rPr>
              <a:t>age range</a:t>
            </a:r>
          </a:p>
          <a:p>
            <a:pPr fontAlgn="t">
              <a:buFont typeface="Arial" pitchFamily="34" charset="0"/>
              <a:buChar char="•"/>
            </a:pPr>
            <a:r>
              <a:rPr lang="en" sz="1600" smtClean="0">
                <a:latin typeface="Palatino Linotype" pitchFamily="18" charset="0"/>
              </a:rPr>
              <a:t>Alcohol consumption</a:t>
            </a:r>
          </a:p>
          <a:p>
            <a:pPr fontAlgn="t">
              <a:buFont typeface="Arial" pitchFamily="34" charset="0"/>
              <a:buChar char="•"/>
            </a:pPr>
            <a:r>
              <a:rPr lang="en" sz="1600" smtClean="0">
                <a:latin typeface="Palatino Linotype" pitchFamily="18" charset="0"/>
              </a:rPr>
              <a:t>HbsAg</a:t>
            </a:r>
          </a:p>
          <a:p>
            <a:pPr marL="285750" indent="-285750">
              <a:lnSpc>
                <a:spcPct val="150000"/>
              </a:lnSpc>
            </a:pPr>
            <a:endParaRPr lang="sr-Cyrl-RS" sz="1600" b="1" dirty="0" smtClean="0">
              <a:latin typeface="Palatino Linotype" pitchFamily="18" charset="0"/>
            </a:endParaRPr>
          </a:p>
          <a:p>
            <a:pPr marL="285750" indent="-285750">
              <a:lnSpc>
                <a:spcPct val="150000"/>
              </a:lnSpc>
            </a:pPr>
            <a:endParaRPr lang="x-none" sz="1600" b="1" dirty="0" smtClean="0">
              <a:latin typeface="Palatino Linotype" pitchFamily="18" charset="0"/>
            </a:endParaRPr>
          </a:p>
          <a:p>
            <a:endParaRPr lang="x-none" sz="1600" b="1" dirty="0">
              <a:latin typeface="Palatino Linotype" pitchFamily="18" charset="0"/>
            </a:endParaRPr>
          </a:p>
          <a:p>
            <a:endParaRPr lang="x-none" sz="1600" dirty="0">
              <a:latin typeface="Palatino Linotype" pitchFamily="18" charset="0"/>
            </a:endParaRPr>
          </a:p>
        </p:txBody>
      </p:sp>
      <p:sp>
        <p:nvSpPr>
          <p:cNvPr id="4"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HEPATOCELLULAR CARCINOMA - HCC - visualization methods</a:t>
            </a:r>
            <a:endParaRPr lang="ru-RU" sz="2000" b="1" dirty="0" smtClean="0">
              <a:latin typeface="Palatino Linotype" pitchFamily="18" charset="0"/>
            </a:endParaRPr>
          </a:p>
        </p:txBody>
      </p:sp>
    </p:spTree>
    <p:extLst>
      <p:ext uri="{BB962C8B-B14F-4D97-AF65-F5344CB8AC3E}">
        <p14:creationId xmlns:p14="http://schemas.microsoft.com/office/powerpoint/2010/main" xmlns="" val="42987032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535870281"/>
              </p:ext>
            </p:extLst>
          </p:nvPr>
        </p:nvGraphicFramePr>
        <p:xfrm>
          <a:off x="152400" y="1112520"/>
          <a:ext cx="8915400" cy="3144520"/>
        </p:xfrm>
        <a:graphic>
          <a:graphicData uri="http://schemas.openxmlformats.org/drawingml/2006/table">
            <a:tbl>
              <a:tblPr firstRow="1" bandRow="1">
                <a:tableStyleId>{21E4AEA4-8DFA-4A89-87EB-49C32662AFE0}</a:tableStyleId>
              </a:tblPr>
              <a:tblGrid>
                <a:gridCol w="2667000"/>
                <a:gridCol w="3276600"/>
                <a:gridCol w="2971800"/>
              </a:tblGrid>
              <a:tr h="370840">
                <a:tc>
                  <a:txBody>
                    <a:bodyPr/>
                    <a:lstStyle/>
                    <a:p>
                      <a:r>
                        <a:rPr lang="en" sz="1600" dirty="0" smtClean="0">
                          <a:latin typeface="Palatino Linotype" pitchFamily="18" charset="0"/>
                        </a:rPr>
                        <a:t>Potentially </a:t>
                      </a:r>
                      <a:r>
                        <a:rPr lang="en" sz="1600" dirty="0" err="1" smtClean="0">
                          <a:latin typeface="Palatino Linotype" pitchFamily="18" charset="0"/>
                        </a:rPr>
                        <a:t>curative</a:t>
                      </a:r>
                      <a:endParaRPr lang="x-none" sz="1600" dirty="0">
                        <a:latin typeface="Palatino Linotype" pitchFamily="18" charset="0"/>
                      </a:endParaRPr>
                    </a:p>
                  </a:txBody>
                  <a:tcPr>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5400000" scaled="1"/>
                      <a:tileRect/>
                    </a:gradFill>
                  </a:tcPr>
                </a:tc>
                <a:tc>
                  <a:txBody>
                    <a:bodyPr/>
                    <a:lstStyle/>
                    <a:p>
                      <a:r>
                        <a:rPr lang="en" sz="1600" dirty="0" smtClean="0">
                          <a:latin typeface="Palatino Linotype" pitchFamily="18" charset="0"/>
                        </a:rPr>
                        <a:t>Palliative</a:t>
                      </a:r>
                      <a:endParaRPr lang="x-none" sz="1600" dirty="0">
                        <a:latin typeface="Palatino Linotype" pitchFamily="18" charset="0"/>
                      </a:endParaRPr>
                    </a:p>
                  </a:txBody>
                  <a:tcPr>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5400000" scaled="1"/>
                      <a:tileRect/>
                    </a:gradFill>
                  </a:tcPr>
                </a:tc>
                <a:tc>
                  <a:txBody>
                    <a:bodyPr/>
                    <a:lstStyle/>
                    <a:p>
                      <a:r>
                        <a:rPr lang="en" sz="1600" dirty="0" smtClean="0">
                          <a:latin typeface="Palatino Linotype" pitchFamily="18" charset="0"/>
                        </a:rPr>
                        <a:t>Experimental</a:t>
                      </a:r>
                      <a:endParaRPr lang="x-none" sz="1600" dirty="0">
                        <a:latin typeface="Palatino Linotype" pitchFamily="18" charset="0"/>
                      </a:endParaRPr>
                    </a:p>
                  </a:txBody>
                  <a:tcPr>
                    <a:gradFill flip="none" rotWithShape="1">
                      <a:gsLst>
                        <a:gs pos="0">
                          <a:srgbClr val="FF6699">
                            <a:shade val="30000"/>
                            <a:satMod val="115000"/>
                          </a:srgbClr>
                        </a:gs>
                        <a:gs pos="50000">
                          <a:srgbClr val="FF6699">
                            <a:shade val="67500"/>
                            <a:satMod val="115000"/>
                          </a:srgbClr>
                        </a:gs>
                        <a:gs pos="100000">
                          <a:srgbClr val="FF6699">
                            <a:shade val="100000"/>
                            <a:satMod val="115000"/>
                          </a:srgbClr>
                        </a:gs>
                      </a:gsLst>
                      <a:lin ang="5400000" scaled="1"/>
                      <a:tileRect/>
                    </a:gradFill>
                  </a:tcPr>
                </a:tc>
              </a:tr>
              <a:tr h="370840">
                <a:tc>
                  <a:txBody>
                    <a:bodyPr/>
                    <a:lstStyle/>
                    <a:p>
                      <a:r>
                        <a:rPr lang="en" sz="1600" dirty="0" smtClean="0">
                          <a:latin typeface="Palatino Linotype" pitchFamily="18" charset="0"/>
                        </a:rPr>
                        <a:t>Surgical </a:t>
                      </a:r>
                      <a:r>
                        <a:rPr lang="en" sz="1600" dirty="0" err="1" smtClean="0">
                          <a:latin typeface="Palatino Linotype" pitchFamily="18" charset="0"/>
                        </a:rPr>
                        <a:t>resection</a:t>
                      </a:r>
                      <a:endParaRPr lang="x-none" sz="1600" dirty="0" smtClean="0">
                        <a:latin typeface="Palatino Linotype" pitchFamily="18" charset="0"/>
                      </a:endParaRPr>
                    </a:p>
                    <a:p>
                      <a:r>
                        <a:rPr lang="en" sz="1600" smtClean="0">
                          <a:latin typeface="Palatino Linotype" pitchFamily="18" charset="0"/>
                        </a:rPr>
                        <a:t>Liver transplantation</a:t>
                      </a:r>
                      <a:endParaRPr lang="sr-Cyrl-RS" sz="1600" dirty="0" smtClean="0">
                        <a:latin typeface="Palatino Linotype" pitchFamily="18" charset="0"/>
                      </a:endParaRPr>
                    </a:p>
                    <a:p>
                      <a:r>
                        <a:rPr lang="en" sz="1600" dirty="0" smtClean="0">
                          <a:latin typeface="Palatino Linotype" pitchFamily="18" charset="0"/>
                        </a:rPr>
                        <a:t>(1 focal change, i.e. NSS&lt;5 cm; 3 focal changes, the largest diameter of which is up to 3 cm)</a:t>
                      </a:r>
                      <a:endParaRPr lang="x-none" sz="1600" dirty="0">
                        <a:latin typeface="Palatino Linotype" pitchFamily="18" charset="0"/>
                      </a:endParaRPr>
                    </a:p>
                  </a:txBody>
                  <a:tcPr/>
                </a:tc>
                <a:tc>
                  <a:txBody>
                    <a:bodyPr/>
                    <a:lstStyle/>
                    <a:p>
                      <a:r>
                        <a:rPr lang="en" sz="1600" dirty="0" smtClean="0">
                          <a:latin typeface="Palatino Linotype" pitchFamily="18" charset="0"/>
                        </a:rPr>
                        <a:t>Systemic </a:t>
                      </a:r>
                      <a:r>
                        <a:rPr lang="en" sz="1600" dirty="0" err="1" smtClean="0">
                          <a:latin typeface="Palatino Linotype" pitchFamily="18" charset="0"/>
                        </a:rPr>
                        <a:t>chemotherapy</a:t>
                      </a:r>
                      <a:endParaRPr lang="x-none" sz="1600" dirty="0" smtClean="0">
                        <a:latin typeface="Palatino Linotype" pitchFamily="18" charset="0"/>
                      </a:endParaRPr>
                    </a:p>
                    <a:p>
                      <a:r>
                        <a:rPr lang="en" sz="1600" dirty="0" smtClean="0">
                          <a:latin typeface="Palatino Linotype" pitchFamily="18" charset="0"/>
                        </a:rPr>
                        <a:t>Regional </a:t>
                      </a:r>
                      <a:r>
                        <a:rPr lang="en" sz="1600" dirty="0" err="1" smtClean="0">
                          <a:latin typeface="Palatino Linotype" pitchFamily="18" charset="0"/>
                        </a:rPr>
                        <a:t>chemotherapy</a:t>
                      </a:r>
                      <a:endParaRPr lang="x-none" sz="1600" dirty="0" smtClean="0">
                        <a:latin typeface="Palatino Linotype" pitchFamily="18" charset="0"/>
                      </a:endParaRPr>
                    </a:p>
                    <a:p>
                      <a:r>
                        <a:rPr lang="en" sz="1600" dirty="0" err="1" smtClean="0">
                          <a:latin typeface="Palatino Linotype" pitchFamily="18" charset="0"/>
                        </a:rPr>
                        <a:t>Transarterial</a:t>
                      </a:r>
                      <a:r>
                        <a:rPr lang="en" sz="1600" dirty="0" smtClean="0">
                          <a:latin typeface="Palatino Linotype" pitchFamily="18" charset="0"/>
                        </a:rPr>
                        <a:t> </a:t>
                      </a:r>
                      <a:r>
                        <a:rPr lang="en" sz="1600" dirty="0" err="1" smtClean="0">
                          <a:latin typeface="Palatino Linotype" pitchFamily="18" charset="0"/>
                        </a:rPr>
                        <a:t>embolization </a:t>
                      </a:r>
                      <a:r>
                        <a:rPr lang="en" sz="1600" dirty="0" smtClean="0">
                          <a:latin typeface="Palatino Linotype" pitchFamily="18" charset="0"/>
                        </a:rPr>
                        <a:t>(TAE) </a:t>
                      </a:r>
                      <a:r>
                        <a:rPr lang="en" sz="1600" baseline="0" dirty="0" smtClean="0">
                          <a:latin typeface="Palatino Linotype" pitchFamily="18" charset="0"/>
                        </a:rPr>
                        <a:t>and </a:t>
                      </a:r>
                      <a:r>
                        <a:rPr lang="en" sz="1600" baseline="0" dirty="0" err="1" smtClean="0">
                          <a:latin typeface="Palatino Linotype" pitchFamily="18" charset="0"/>
                        </a:rPr>
                        <a:t>transarterial</a:t>
                      </a:r>
                      <a:r>
                        <a:rPr lang="en" sz="1600" baseline="0" dirty="0" smtClean="0">
                          <a:latin typeface="Palatino Linotype" pitchFamily="18" charset="0"/>
                        </a:rPr>
                        <a:t> </a:t>
                      </a:r>
                      <a:r>
                        <a:rPr lang="en" sz="1600" baseline="0" dirty="0" err="1" smtClean="0">
                          <a:latin typeface="Palatino Linotype" pitchFamily="18" charset="0"/>
                        </a:rPr>
                        <a:t>chemoembolization </a:t>
                      </a:r>
                      <a:r>
                        <a:rPr lang="en" sz="1600" baseline="0" dirty="0" smtClean="0">
                          <a:latin typeface="Palatino Linotype" pitchFamily="18" charset="0"/>
                        </a:rPr>
                        <a:t>(TACE)</a:t>
                      </a:r>
                    </a:p>
                    <a:p>
                      <a:r>
                        <a:rPr lang="en" sz="1600" baseline="0" dirty="0" err="1" smtClean="0">
                          <a:latin typeface="Palatino Linotype" pitchFamily="18" charset="0"/>
                        </a:rPr>
                        <a:t>Percutaneous</a:t>
                      </a:r>
                      <a:r>
                        <a:rPr lang="en" sz="1600" baseline="0" dirty="0" smtClean="0">
                          <a:latin typeface="Palatino Linotype" pitchFamily="18" charset="0"/>
                        </a:rPr>
                        <a:t> </a:t>
                      </a:r>
                      <a:r>
                        <a:rPr lang="en" sz="1600" baseline="0" dirty="0" err="1" smtClean="0">
                          <a:latin typeface="Palatino Linotype" pitchFamily="18" charset="0"/>
                        </a:rPr>
                        <a:t>ethanolic</a:t>
                      </a:r>
                      <a:r>
                        <a:rPr lang="en" sz="1600" baseline="0" dirty="0" smtClean="0">
                          <a:latin typeface="Palatino Linotype" pitchFamily="18" charset="0"/>
                        </a:rPr>
                        <a:t> </a:t>
                      </a:r>
                      <a:r>
                        <a:rPr lang="en" sz="1600" baseline="0" dirty="0" err="1" smtClean="0">
                          <a:latin typeface="Palatino Linotype" pitchFamily="18" charset="0"/>
                        </a:rPr>
                        <a:t>injection </a:t>
                      </a:r>
                      <a:r>
                        <a:rPr lang="en" sz="1600" baseline="0" dirty="0" smtClean="0">
                          <a:latin typeface="Palatino Linotype" pitchFamily="18" charset="0"/>
                        </a:rPr>
                        <a:t>therapy ( </a:t>
                      </a:r>
                      <a:r>
                        <a:rPr lang="en" sz="1600" baseline="0" smtClean="0">
                          <a:latin typeface="Palatino Linotype" pitchFamily="18" charset="0"/>
                        </a:rPr>
                        <a:t>PEIT)</a:t>
                      </a:r>
                      <a:endParaRPr lang="sr-Cyrl-RS" sz="1600" baseline="0" dirty="0" smtClean="0">
                        <a:latin typeface="Palatino Linotype" pitchFamily="18" charset="0"/>
                      </a:endParaRPr>
                    </a:p>
                    <a:p>
                      <a:r>
                        <a:rPr lang="en" sz="1600" baseline="0" dirty="0" smtClean="0">
                          <a:latin typeface="Palatino Linotype" pitchFamily="18" charset="0"/>
                        </a:rPr>
                        <a:t>Cryotherapy</a:t>
                      </a:r>
                    </a:p>
                    <a:p>
                      <a:r>
                        <a:rPr lang="en" sz="1600" baseline="0" dirty="0" smtClean="0">
                          <a:latin typeface="Palatino Linotype" pitchFamily="18" charset="0"/>
                        </a:rPr>
                        <a:t>HT</a:t>
                      </a:r>
                    </a:p>
                    <a:p>
                      <a:r>
                        <a:rPr lang="en" sz="1600" baseline="0" dirty="0" smtClean="0">
                          <a:latin typeface="Palatino Linotype" pitchFamily="18" charset="0"/>
                        </a:rPr>
                        <a:t>RT directed protonima</a:t>
                      </a:r>
                      <a:endParaRPr lang="x-none" sz="1600" baseline="0" dirty="0" smtClean="0">
                        <a:latin typeface="Palatino Linotype" pitchFamily="18" charset="0"/>
                      </a:endParaRPr>
                    </a:p>
                    <a:p>
                      <a:endParaRPr lang="x-none" sz="1600" dirty="0">
                        <a:latin typeface="Palatino Linotype" pitchFamily="18" charset="0"/>
                      </a:endParaRPr>
                    </a:p>
                  </a:txBody>
                  <a:tcPr/>
                </a:tc>
                <a:tc>
                  <a:txBody>
                    <a:bodyPr/>
                    <a:lstStyle/>
                    <a:p>
                      <a:r>
                        <a:rPr lang="en" sz="1600" dirty="0" err="1" smtClean="0">
                          <a:latin typeface="Palatino Linotype" pitchFamily="18" charset="0"/>
                        </a:rPr>
                        <a:t>Immunotherapy</a:t>
                      </a:r>
                      <a:endParaRPr lang="x-none" sz="1600" dirty="0" smtClean="0">
                        <a:latin typeface="Palatino Linotype" pitchFamily="18" charset="0"/>
                      </a:endParaRPr>
                    </a:p>
                    <a:p>
                      <a:r>
                        <a:rPr lang="en" sz="1600" dirty="0" smtClean="0">
                          <a:latin typeface="Palatino Linotype" pitchFamily="18" charset="0"/>
                        </a:rPr>
                        <a:t>Local thermal therapy</a:t>
                      </a:r>
                    </a:p>
                    <a:p>
                      <a:r>
                        <a:rPr lang="en" sz="1600" dirty="0" smtClean="0">
                          <a:latin typeface="Palatino Linotype" pitchFamily="18" charset="0"/>
                        </a:rPr>
                        <a:t>Gene therapy</a:t>
                      </a:r>
                      <a:endParaRPr lang="x-none" sz="1600" dirty="0">
                        <a:latin typeface="Palatino Linotype" pitchFamily="18" charset="0"/>
                      </a:endParaRPr>
                    </a:p>
                  </a:txBody>
                  <a:tcPr/>
                </a:tc>
              </a:tr>
            </a:tbl>
          </a:graphicData>
        </a:graphic>
      </p:graphicFrame>
      <p:sp>
        <p:nvSpPr>
          <p:cNvPr id="3" name="TextBox 2"/>
          <p:cNvSpPr txBox="1"/>
          <p:nvPr/>
        </p:nvSpPr>
        <p:spPr>
          <a:xfrm>
            <a:off x="2820515" y="621268"/>
            <a:ext cx="2970685" cy="369332"/>
          </a:xfrm>
          <a:prstGeom prst="rect">
            <a:avLst/>
          </a:prstGeom>
          <a:noFill/>
        </p:spPr>
        <p:txBody>
          <a:bodyPr wrap="none" rtlCol="0">
            <a:spAutoFit/>
          </a:bodyPr>
          <a:lstStyle/>
          <a:p>
            <a:r>
              <a:rPr lang="en" b="1" dirty="0" smtClean="0">
                <a:latin typeface="Palatino Linotype" pitchFamily="18" charset="0"/>
              </a:rPr>
              <a:t>Therapeutic modalities</a:t>
            </a:r>
            <a:endParaRPr lang="x-none" b="1" dirty="0">
              <a:latin typeface="Palatino Linotype" pitchFamily="18" charset="0"/>
            </a:endParaRPr>
          </a:p>
        </p:txBody>
      </p:sp>
      <p:sp>
        <p:nvSpPr>
          <p:cNvPr id="4" name="TextBox 3"/>
          <p:cNvSpPr txBox="1"/>
          <p:nvPr/>
        </p:nvSpPr>
        <p:spPr>
          <a:xfrm>
            <a:off x="39757" y="4495800"/>
            <a:ext cx="9104243" cy="1569660"/>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smtClean="0">
                <a:latin typeface="Palatino Linotype" pitchFamily="18" charset="0"/>
              </a:rPr>
              <a:t>A small </a:t>
            </a:r>
            <a:r>
              <a:rPr lang="en" sz="1600" smtClean="0">
                <a:latin typeface="Palatino Linotype" pitchFamily="18" charset="0"/>
              </a:rPr>
              <a:t>number </a:t>
            </a:r>
            <a:r>
              <a:rPr lang="en" sz="1600" dirty="0" smtClean="0">
                <a:latin typeface="Palatino Linotype" pitchFamily="18" charset="0"/>
              </a:rPr>
              <a:t>of NSS</a:t>
            </a:r>
            <a:r>
              <a:rPr lang="en" sz="1600" smtClean="0">
                <a:latin typeface="Palatino Linotype" pitchFamily="18" charset="0"/>
              </a:rPr>
              <a:t> </a:t>
            </a:r>
            <a:r>
              <a:rPr lang="en" sz="1600" dirty="0" err="1" smtClean="0">
                <a:latin typeface="Palatino Linotype" pitchFamily="18" charset="0"/>
              </a:rPr>
              <a:t>resectable </a:t>
            </a:r>
            <a:r>
              <a:rPr lang="en" sz="1600" dirty="0" smtClean="0">
                <a:latin typeface="Palatino Linotype" pitchFamily="18" charset="0"/>
              </a:rPr>
              <a:t>at the time of detection (3-30%)</a:t>
            </a:r>
          </a:p>
          <a:p>
            <a:pPr marL="285750" indent="-285750">
              <a:lnSpc>
                <a:spcPct val="150000"/>
              </a:lnSpc>
              <a:buFont typeface="Wingdings" pitchFamily="2" charset="2"/>
              <a:buChar char="§"/>
            </a:pPr>
            <a:r>
              <a:rPr lang="en" sz="1600" dirty="0" smtClean="0">
                <a:latin typeface="Palatino Linotype" pitchFamily="18" charset="0"/>
              </a:rPr>
              <a:t>Liver cirrhosis is not an absolute </a:t>
            </a:r>
            <a:r>
              <a:rPr lang="en" sz="1600" dirty="0" err="1" smtClean="0">
                <a:latin typeface="Palatino Linotype" pitchFamily="18" charset="0"/>
              </a:rPr>
              <a:t>contraindication </a:t>
            </a:r>
            <a:r>
              <a:rPr lang="en" sz="1600" dirty="0" smtClean="0">
                <a:latin typeface="Palatino Linotype" pitchFamily="18" charset="0"/>
              </a:rPr>
              <a:t>for surgical </a:t>
            </a:r>
            <a:r>
              <a:rPr lang="en" sz="1600" dirty="0" err="1" smtClean="0">
                <a:latin typeface="Palatino Linotype" pitchFamily="18" charset="0"/>
              </a:rPr>
              <a:t>resection</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It is possible </a:t>
            </a:r>
            <a:r>
              <a:rPr lang="en" sz="1600" dirty="0" err="1" smtClean="0">
                <a:latin typeface="Palatino Linotype" pitchFamily="18" charset="0"/>
              </a:rPr>
              <a:t>to resect </a:t>
            </a:r>
            <a:r>
              <a:rPr lang="en" sz="1600" dirty="0" smtClean="0">
                <a:latin typeface="Palatino Linotype" pitchFamily="18" charset="0"/>
              </a:rPr>
              <a:t>up to 90% of liver tissue, because DNA </a:t>
            </a:r>
            <a:r>
              <a:rPr lang="en" sz="1600" smtClean="0">
                <a:latin typeface="Palatino Linotype" pitchFamily="18" charset="0"/>
              </a:rPr>
              <a:t>synthesis </a:t>
            </a:r>
            <a:r>
              <a:rPr lang="en" sz="1600" dirty="0" smtClean="0">
                <a:latin typeface="Palatino Linotype" pitchFamily="18" charset="0"/>
              </a:rPr>
              <a:t>increases after partial </a:t>
            </a:r>
            <a:r>
              <a:rPr lang="en" sz="1600" dirty="0" err="1" smtClean="0">
                <a:latin typeface="Palatino Linotype" pitchFamily="18" charset="0"/>
              </a:rPr>
              <a:t>resection</a:t>
            </a:r>
            <a:r>
              <a:rPr lang="en" sz="1600" smtClean="0">
                <a:latin typeface="Palatino Linotype" pitchFamily="18" charset="0"/>
              </a:rPr>
              <a:t> </a:t>
            </a:r>
            <a:r>
              <a:rPr lang="en" sz="1600" dirty="0" smtClean="0">
                <a:latin typeface="Palatino Linotype" pitchFamily="18" charset="0"/>
              </a:rPr>
              <a:t>and the remaining liver cells </a:t>
            </a:r>
            <a:r>
              <a:rPr lang="en" sz="1600" dirty="0" err="1" smtClean="0">
                <a:latin typeface="Palatino Linotype" pitchFamily="18" charset="0"/>
              </a:rPr>
              <a:t>hypertrophy </a:t>
            </a:r>
            <a:r>
              <a:rPr lang="en" sz="1600" dirty="0" smtClean="0">
                <a:latin typeface="Palatino Linotype" pitchFamily="18" charset="0"/>
              </a:rPr>
              <a:t>and undergo accelerated </a:t>
            </a:r>
            <a:r>
              <a:rPr lang="en" sz="1600" dirty="0" err="1" smtClean="0">
                <a:latin typeface="Palatino Linotype" pitchFamily="18" charset="0"/>
              </a:rPr>
              <a:t>mitosis</a:t>
            </a:r>
            <a:endParaRPr lang="x-none" sz="1600" dirty="0">
              <a:latin typeface="Palatino Linotype" pitchFamily="18" charset="0"/>
            </a:endParaRPr>
          </a:p>
        </p:txBody>
      </p:sp>
      <p:sp>
        <p:nvSpPr>
          <p:cNvPr id="5"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HEPATOCELLULAR CARCINOMA - HCC</a:t>
            </a:r>
            <a:endParaRPr lang="ru-RU" sz="2000" b="1" dirty="0" smtClean="0">
              <a:latin typeface="Palatino Linotype" pitchFamily="18" charset="0"/>
            </a:endParaRPr>
          </a:p>
        </p:txBody>
      </p:sp>
    </p:spTree>
    <p:extLst>
      <p:ext uri="{BB962C8B-B14F-4D97-AF65-F5344CB8AC3E}">
        <p14:creationId xmlns:p14="http://schemas.microsoft.com/office/powerpoint/2010/main" xmlns="" val="178387435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75357"/>
            <a:ext cx="8839200" cy="6001643"/>
          </a:xfrm>
          <a:prstGeom prst="rect">
            <a:avLst/>
          </a:prstGeom>
          <a:noFill/>
        </p:spPr>
        <p:txBody>
          <a:bodyPr wrap="square" rtlCol="0">
            <a:spAutoFit/>
          </a:bodyPr>
          <a:lstStyle/>
          <a:p>
            <a:pPr marL="285750" indent="-285750">
              <a:lnSpc>
                <a:spcPct val="150000"/>
              </a:lnSpc>
              <a:buFont typeface="Wingdings" pitchFamily="2" charset="2"/>
              <a:buChar char="§"/>
            </a:pPr>
            <a:r>
              <a:rPr lang="en" sz="1400" smtClean="0">
                <a:latin typeface="Palatino Linotype" pitchFamily="18" charset="0"/>
              </a:rPr>
              <a:t>A malignant </a:t>
            </a:r>
            <a:r>
              <a:rPr lang="en" sz="1400" dirty="0" smtClean="0">
                <a:latin typeface="Palatino Linotype" pitchFamily="18" charset="0"/>
              </a:rPr>
              <a:t>tumor of the liver consisting of cells that are similar to </a:t>
            </a:r>
            <a:r>
              <a:rPr lang="en" sz="1400" dirty="0" err="1" smtClean="0">
                <a:latin typeface="Palatino Linotype" pitchFamily="18" charset="0"/>
              </a:rPr>
              <a:t>the epithelium </a:t>
            </a:r>
            <a:r>
              <a:rPr lang="en" sz="1400" dirty="0" smtClean="0">
                <a:latin typeface="Palatino Linotype" pitchFamily="18" charset="0"/>
              </a:rPr>
              <a:t>of the bile ducts</a:t>
            </a:r>
          </a:p>
          <a:p>
            <a:pPr marL="285750" indent="-285750">
              <a:lnSpc>
                <a:spcPct val="150000"/>
              </a:lnSpc>
              <a:buFont typeface="Wingdings" pitchFamily="2" charset="2"/>
              <a:buChar char="§"/>
            </a:pPr>
            <a:r>
              <a:rPr lang="en" sz="1400" dirty="0" smtClean="0">
                <a:latin typeface="Palatino Linotype" pitchFamily="18" charset="0"/>
              </a:rPr>
              <a:t>It is the most common primary liver tumor </a:t>
            </a:r>
            <a:r>
              <a:rPr lang="en" sz="1400" smtClean="0">
                <a:latin typeface="Palatino Linotype" pitchFamily="18" charset="0"/>
              </a:rPr>
              <a:t>after </a:t>
            </a:r>
            <a:r>
              <a:rPr lang="en" sz="1400" dirty="0" smtClean="0">
                <a:latin typeface="Palatino Linotype" pitchFamily="18" charset="0"/>
              </a:rPr>
              <a:t>HCC</a:t>
            </a:r>
            <a:endParaRPr lang="x-none" sz="1400" dirty="0" smtClean="0">
              <a:latin typeface="Palatino Linotype" pitchFamily="18" charset="0"/>
            </a:endParaRPr>
          </a:p>
          <a:p>
            <a:pPr marL="285750" indent="-285750">
              <a:lnSpc>
                <a:spcPct val="150000"/>
              </a:lnSpc>
              <a:buFont typeface="Wingdings" pitchFamily="2" charset="2"/>
              <a:buChar char="§"/>
            </a:pPr>
            <a:r>
              <a:rPr lang="en" sz="1400" dirty="0" smtClean="0">
                <a:latin typeface="Palatino Linotype" pitchFamily="18" charset="0"/>
              </a:rPr>
              <a:t>The classification is based on the location of the tumor:</a:t>
            </a:r>
          </a:p>
          <a:p>
            <a:pPr marL="342900" indent="-342900">
              <a:lnSpc>
                <a:spcPct val="150000"/>
              </a:lnSpc>
              <a:buFont typeface="+mj-lt"/>
              <a:buAutoNum type="arabicPeriod"/>
            </a:pPr>
            <a:r>
              <a:rPr lang="en" sz="1400" dirty="0" smtClean="0">
                <a:latin typeface="Palatino Linotype" pitchFamily="18" charset="0"/>
              </a:rPr>
              <a:t>Peripheral-within the liver </a:t>
            </a:r>
            <a:r>
              <a:rPr lang="en" sz="1400" dirty="0" err="1" smtClean="0">
                <a:latin typeface="Palatino Linotype" pitchFamily="18" charset="0"/>
              </a:rPr>
              <a:t>parenchyma</a:t>
            </a:r>
          </a:p>
          <a:p>
            <a:pPr marL="342900" indent="-342900">
              <a:lnSpc>
                <a:spcPct val="150000"/>
              </a:lnSpc>
              <a:buFont typeface="+mj-lt"/>
              <a:buAutoNum type="arabicPeriod"/>
            </a:pPr>
            <a:r>
              <a:rPr lang="en" sz="1400" dirty="0" smtClean="0">
                <a:latin typeface="Palatino Linotype" pitchFamily="18" charset="0"/>
              </a:rPr>
              <a:t>Central-between large bile ducts with bifurcation</a:t>
            </a:r>
          </a:p>
          <a:p>
            <a:pPr marL="342900" indent="-342900">
              <a:lnSpc>
                <a:spcPct val="150000"/>
              </a:lnSpc>
              <a:buFont typeface="+mj-lt"/>
              <a:buAutoNum type="arabicPeriod"/>
            </a:pPr>
            <a:r>
              <a:rPr lang="en" sz="1400" dirty="0" err="1" smtClean="0">
                <a:latin typeface="Palatino Linotype" pitchFamily="18" charset="0"/>
              </a:rPr>
              <a:t>Distal </a:t>
            </a:r>
            <a:r>
              <a:rPr lang="en" sz="1400" dirty="0" smtClean="0">
                <a:latin typeface="Palatino Linotype" pitchFamily="18" charset="0"/>
              </a:rPr>
              <a:t>- in </a:t>
            </a:r>
            <a:r>
              <a:rPr lang="en" sz="1400" dirty="0" err="1" smtClean="0">
                <a:latin typeface="Palatino Linotype" pitchFamily="18" charset="0"/>
              </a:rPr>
              <a:t>the terminal </a:t>
            </a:r>
            <a:r>
              <a:rPr lang="en" sz="1400" dirty="0" smtClean="0">
                <a:latin typeface="Palatino Linotype" pitchFamily="18" charset="0"/>
              </a:rPr>
              <a:t>part of the common </a:t>
            </a:r>
            <a:r>
              <a:rPr lang="en" sz="1400" dirty="0" err="1" smtClean="0">
                <a:latin typeface="Palatino Linotype" pitchFamily="18" charset="0"/>
              </a:rPr>
              <a:t>hepatic</a:t>
            </a:r>
            <a:r>
              <a:rPr lang="en" sz="1400" dirty="0" smtClean="0">
                <a:latin typeface="Palatino Linotype" pitchFamily="18" charset="0"/>
              </a:rPr>
              <a:t> </a:t>
            </a:r>
            <a:r>
              <a:rPr lang="en" sz="1400" smtClean="0">
                <a:latin typeface="Palatino Linotype" pitchFamily="18" charset="0"/>
              </a:rPr>
              <a:t>channel</a:t>
            </a:r>
            <a:endParaRPr lang="x-none" sz="1400" dirty="0" smtClean="0">
              <a:latin typeface="Palatino Linotype" pitchFamily="18" charset="0"/>
            </a:endParaRPr>
          </a:p>
          <a:p>
            <a:pPr>
              <a:lnSpc>
                <a:spcPct val="150000"/>
              </a:lnSpc>
            </a:pPr>
            <a:r>
              <a:rPr lang="en" sz="1400" b="1">
                <a:latin typeface="Palatino Linotype" pitchFamily="18" charset="0"/>
              </a:rPr>
              <a:t>Synonyms for </a:t>
            </a:r>
            <a:r>
              <a:rPr lang="en" sz="1400" b="1" dirty="0" smtClean="0">
                <a:latin typeface="Palatino Linotype" pitchFamily="18" charset="0"/>
              </a:rPr>
              <a:t>CCC</a:t>
            </a:r>
            <a:endParaRPr lang="x-none" sz="1400" b="1">
              <a:latin typeface="Palatino Linotype" pitchFamily="18" charset="0"/>
            </a:endParaRPr>
          </a:p>
          <a:p>
            <a:pPr marL="285750" indent="-285750">
              <a:lnSpc>
                <a:spcPct val="150000"/>
              </a:lnSpc>
              <a:buFont typeface="Wingdings" pitchFamily="2" charset="2"/>
              <a:buChar char="§"/>
            </a:pPr>
            <a:r>
              <a:rPr lang="en" sz="1400">
                <a:latin typeface="Palatino Linotype" pitchFamily="18" charset="0"/>
              </a:rPr>
              <a:t>Peripheral cholangiocarcinoma (intrahepatic)</a:t>
            </a:r>
          </a:p>
          <a:p>
            <a:pPr marL="285750" indent="-285750">
              <a:lnSpc>
                <a:spcPct val="150000"/>
              </a:lnSpc>
              <a:buFont typeface="Wingdings" pitchFamily="2" charset="2"/>
              <a:buChar char="§"/>
            </a:pPr>
            <a:r>
              <a:rPr lang="en" sz="1400">
                <a:latin typeface="Palatino Linotype" pitchFamily="18" charset="0"/>
              </a:rPr>
              <a:t>Intrahepatic carcinoma of the bile ducts</a:t>
            </a:r>
          </a:p>
          <a:p>
            <a:pPr marL="285750" indent="-285750">
              <a:lnSpc>
                <a:spcPct val="150000"/>
              </a:lnSpc>
              <a:buFont typeface="Wingdings" pitchFamily="2" charset="2"/>
              <a:buChar char="§"/>
            </a:pPr>
            <a:r>
              <a:rPr lang="en" sz="1400">
                <a:latin typeface="Palatino Linotype" pitchFamily="18" charset="0"/>
              </a:rPr>
              <a:t>Carcinoma of extrahepatic bile ducts</a:t>
            </a:r>
          </a:p>
          <a:p>
            <a:pPr marL="285750" indent="-285750">
              <a:lnSpc>
                <a:spcPct val="150000"/>
              </a:lnSpc>
              <a:buFont typeface="Wingdings" pitchFamily="2" charset="2"/>
              <a:buChar char="§"/>
            </a:pPr>
            <a:r>
              <a:rPr lang="en" sz="1400">
                <a:latin typeface="Palatino Linotype" pitchFamily="18" charset="0"/>
              </a:rPr>
              <a:t>Cholangioma</a:t>
            </a:r>
          </a:p>
          <a:p>
            <a:pPr marL="285750" indent="-285750">
              <a:lnSpc>
                <a:spcPct val="150000"/>
              </a:lnSpc>
              <a:buFont typeface="Wingdings" pitchFamily="2" charset="2"/>
              <a:buChar char="§"/>
            </a:pPr>
            <a:r>
              <a:rPr lang="en" sz="1400">
                <a:latin typeface="Palatino Linotype" pitchFamily="18" charset="0"/>
              </a:rPr>
              <a:t>Cholangiocarcinoma</a:t>
            </a:r>
          </a:p>
          <a:p>
            <a:pPr marL="285750" indent="-285750">
              <a:lnSpc>
                <a:spcPct val="150000"/>
              </a:lnSpc>
              <a:buFont typeface="Wingdings" pitchFamily="2" charset="2"/>
              <a:buChar char="§"/>
            </a:pPr>
            <a:r>
              <a:rPr lang="en" sz="1400">
                <a:latin typeface="Palatino Linotype" pitchFamily="18" charset="0"/>
              </a:rPr>
              <a:t>Blurred border between intra and extrahepatic bile ducts</a:t>
            </a:r>
          </a:p>
          <a:p>
            <a:pPr marL="285750" indent="-285750">
              <a:lnSpc>
                <a:spcPct val="150000"/>
              </a:lnSpc>
              <a:buFont typeface="Wingdings" pitchFamily="2" charset="2"/>
              <a:buChar char="§"/>
            </a:pPr>
            <a:r>
              <a:rPr lang="en" sz="1400">
                <a:latin typeface="Palatino Linotype" pitchFamily="18" charset="0"/>
              </a:rPr>
              <a:t>The border is where the segmental bile ducts merge into the left and right hepatic ducts</a:t>
            </a:r>
          </a:p>
          <a:p>
            <a:pPr marL="285750" indent="-285750">
              <a:lnSpc>
                <a:spcPct val="150000"/>
              </a:lnSpc>
              <a:buFont typeface="Wingdings" pitchFamily="2" charset="2"/>
              <a:buChar char="§"/>
            </a:pPr>
            <a:r>
              <a:rPr lang="en" sz="1400">
                <a:latin typeface="Palatino Linotype" pitchFamily="18" charset="0"/>
              </a:rPr>
              <a:t>Klatskin's tumor, a tumor of the hilus of the liver that affects the bile ducts on both sides, was resolved according to the recommendation of the Japanese authors so that it is treated separately from </a:t>
            </a:r>
            <a:r>
              <a:rPr lang="en" sz="1400" dirty="0" smtClean="0">
                <a:latin typeface="Palatino Linotype" pitchFamily="18" charset="0"/>
              </a:rPr>
              <a:t>CCC </a:t>
            </a:r>
            <a:r>
              <a:rPr lang="en" sz="1400" smtClean="0">
                <a:latin typeface="Palatino Linotype" pitchFamily="18" charset="0"/>
              </a:rPr>
              <a:t>, </a:t>
            </a:r>
            <a:r>
              <a:rPr lang="en" sz="1400">
                <a:latin typeface="Palatino Linotype" pitchFamily="18" charset="0"/>
              </a:rPr>
              <a:t>i.e. as an extrahepatic carcinoma.</a:t>
            </a:r>
          </a:p>
          <a:p>
            <a:pPr marL="342900" indent="-342900">
              <a:lnSpc>
                <a:spcPct val="150000"/>
              </a:lnSpc>
              <a:buFont typeface="+mj-lt"/>
              <a:buAutoNum type="arabicPeriod"/>
            </a:pP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CHOLANGIOCELLULAR CARCINOMA ( CCC)</a:t>
            </a:r>
          </a:p>
        </p:txBody>
      </p:sp>
    </p:spTree>
    <p:extLst>
      <p:ext uri="{BB962C8B-B14F-4D97-AF65-F5344CB8AC3E}">
        <p14:creationId xmlns:p14="http://schemas.microsoft.com/office/powerpoint/2010/main" xmlns="" val="74585183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6269" y="423175"/>
            <a:ext cx="8795331" cy="6647974"/>
          </a:xfrm>
          <a:prstGeom prst="rect">
            <a:avLst/>
          </a:prstGeom>
          <a:noFill/>
        </p:spPr>
        <p:txBody>
          <a:bodyPr wrap="square" rtlCol="0">
            <a:spAutoFit/>
          </a:bodyPr>
          <a:lstStyle/>
          <a:p>
            <a:pPr>
              <a:lnSpc>
                <a:spcPct val="150000"/>
              </a:lnSpc>
            </a:pPr>
            <a:r>
              <a:rPr lang="en" sz="1400" b="1" dirty="0" smtClean="0">
                <a:latin typeface="Palatino Linotype" pitchFamily="18" charset="0"/>
              </a:rPr>
              <a:t>Risk factors for the development of SSS</a:t>
            </a:r>
            <a:endParaRPr lang="x-none" sz="1400" b="1" dirty="0" smtClean="0">
              <a:latin typeface="Palatino Linotype" pitchFamily="18" charset="0"/>
            </a:endParaRPr>
          </a:p>
          <a:p>
            <a:pPr marL="342900" indent="-342900">
              <a:lnSpc>
                <a:spcPct val="150000"/>
              </a:lnSpc>
              <a:buFont typeface="+mj-lt"/>
              <a:buAutoNum type="arabicPeriod"/>
            </a:pPr>
            <a:r>
              <a:rPr lang="en" sz="1400" dirty="0" smtClean="0">
                <a:latin typeface="Palatino Linotype" pitchFamily="18" charset="0"/>
              </a:rPr>
              <a:t>Primary </a:t>
            </a:r>
            <a:r>
              <a:rPr lang="en" sz="1400" err="1" smtClean="0">
                <a:latin typeface="Palatino Linotype" pitchFamily="18" charset="0"/>
              </a:rPr>
              <a:t>sclerosing </a:t>
            </a:r>
            <a:r>
              <a:rPr lang="en" sz="1400" smtClean="0">
                <a:latin typeface="Palatino Linotype" pitchFamily="18" charset="0"/>
              </a:rPr>
              <a:t>cholangitis</a:t>
            </a:r>
            <a:endParaRPr lang="x-none" sz="1400" dirty="0" smtClean="0">
              <a:latin typeface="Palatino Linotype" pitchFamily="18" charset="0"/>
            </a:endParaRPr>
          </a:p>
          <a:p>
            <a:pPr marL="342900" indent="-342900">
              <a:lnSpc>
                <a:spcPct val="150000"/>
              </a:lnSpc>
              <a:buFont typeface="+mj-lt"/>
              <a:buAutoNum type="arabicPeriod"/>
            </a:pPr>
            <a:r>
              <a:rPr lang="en" sz="1400" dirty="0" err="1" smtClean="0">
                <a:latin typeface="Palatino Linotype" pitchFamily="18" charset="0"/>
              </a:rPr>
              <a:t>Inflammatory </a:t>
            </a:r>
            <a:r>
              <a:rPr lang="en" sz="1400" dirty="0" smtClean="0">
                <a:latin typeface="Palatino Linotype" pitchFamily="18" charset="0"/>
              </a:rPr>
              <a:t>intestinal </a:t>
            </a:r>
            <a:r>
              <a:rPr lang="en" sz="1400" smtClean="0">
                <a:latin typeface="Palatino Linotype" pitchFamily="18" charset="0"/>
              </a:rPr>
              <a:t>diseases - </a:t>
            </a:r>
            <a:r>
              <a:rPr lang="en" sz="1400" err="1" smtClean="0">
                <a:latin typeface="Palatino Linotype" pitchFamily="18" charset="0"/>
              </a:rPr>
              <a:t>ulcerative </a:t>
            </a:r>
            <a:r>
              <a:rPr lang="en" sz="1400" smtClean="0">
                <a:latin typeface="Palatino Linotype" pitchFamily="18" charset="0"/>
              </a:rPr>
              <a:t>colitis</a:t>
            </a:r>
            <a:endParaRPr lang="x-none" sz="1400" dirty="0" smtClean="0">
              <a:latin typeface="Palatino Linotype" pitchFamily="18" charset="0"/>
            </a:endParaRPr>
          </a:p>
          <a:p>
            <a:pPr marL="342900" indent="-342900">
              <a:lnSpc>
                <a:spcPct val="150000"/>
              </a:lnSpc>
              <a:buFont typeface="+mj-lt"/>
              <a:buAutoNum type="arabicPeriod"/>
            </a:pPr>
            <a:r>
              <a:rPr lang="en" sz="1400" dirty="0" err="1" smtClean="0">
                <a:latin typeface="Palatino Linotype" pitchFamily="18" charset="0"/>
              </a:rPr>
              <a:t>Intrahepatic</a:t>
            </a:r>
            <a:r>
              <a:rPr lang="en" sz="1400" dirty="0" smtClean="0">
                <a:latin typeface="Palatino Linotype" pitchFamily="18" charset="0"/>
              </a:rPr>
              <a:t> </a:t>
            </a:r>
            <a:r>
              <a:rPr lang="en" sz="1400" dirty="0" err="1" smtClean="0">
                <a:latin typeface="Palatino Linotype" pitchFamily="18" charset="0"/>
              </a:rPr>
              <a:t>cholelithiasis</a:t>
            </a:r>
            <a:endParaRPr lang="x-none" sz="1400" dirty="0" smtClean="0">
              <a:latin typeface="Palatino Linotype" pitchFamily="18" charset="0"/>
            </a:endParaRPr>
          </a:p>
          <a:p>
            <a:pPr marL="342900" indent="-342900">
              <a:lnSpc>
                <a:spcPct val="150000"/>
              </a:lnSpc>
              <a:buFont typeface="+mj-lt"/>
              <a:buAutoNum type="arabicPeriod"/>
            </a:pPr>
            <a:r>
              <a:rPr lang="en" sz="1400" dirty="0" err="1" smtClean="0">
                <a:latin typeface="Palatino Linotype" pitchFamily="18" charset="0"/>
              </a:rPr>
              <a:t>Cystic </a:t>
            </a:r>
            <a:r>
              <a:rPr lang="en" sz="1400" dirty="0" smtClean="0">
                <a:latin typeface="Palatino Linotype" pitchFamily="18" charset="0"/>
              </a:rPr>
              <a:t>liver diseases ( </a:t>
            </a:r>
            <a:r>
              <a:rPr lang="en" sz="1400" dirty="0" err="1" smtClean="0">
                <a:latin typeface="Palatino Linotype" pitchFamily="18" charset="0"/>
              </a:rPr>
              <a:t>Caroli's </a:t>
            </a:r>
            <a:r>
              <a:rPr lang="en" sz="1400" dirty="0" smtClean="0">
                <a:latin typeface="Palatino Linotype" pitchFamily="18" charset="0"/>
              </a:rPr>
              <a:t>disease, </a:t>
            </a:r>
            <a:r>
              <a:rPr lang="en" sz="1400" dirty="0" err="1" smtClean="0">
                <a:latin typeface="Palatino Linotype" pitchFamily="18" charset="0"/>
              </a:rPr>
              <a:t>choledochus cysts </a:t>
            </a:r>
            <a:r>
              <a:rPr lang="en" sz="1400" dirty="0" smtClean="0">
                <a:latin typeface="Palatino Linotype" pitchFamily="18" charset="0"/>
              </a:rPr>
              <a:t>)</a:t>
            </a:r>
          </a:p>
          <a:p>
            <a:pPr marL="342900" indent="-342900">
              <a:lnSpc>
                <a:spcPct val="150000"/>
              </a:lnSpc>
              <a:buFont typeface="+mj-lt"/>
              <a:buAutoNum type="arabicPeriod"/>
            </a:pPr>
            <a:r>
              <a:rPr lang="en" sz="1400" dirty="0" err="1" smtClean="0">
                <a:latin typeface="Palatino Linotype" pitchFamily="18" charset="0"/>
              </a:rPr>
              <a:t>Infestations </a:t>
            </a:r>
            <a:r>
              <a:rPr lang="en" sz="1400" dirty="0" smtClean="0">
                <a:latin typeface="Palatino Linotype" pitchFamily="18" charset="0"/>
              </a:rPr>
              <a:t>with </a:t>
            </a:r>
            <a:r>
              <a:rPr lang="en" sz="1400" dirty="0" err="1" smtClean="0">
                <a:latin typeface="Palatino Linotype" pitchFamily="18" charset="0"/>
              </a:rPr>
              <a:t>Clonorchis</a:t>
            </a:r>
            <a:r>
              <a:rPr lang="en" sz="1400" dirty="0" smtClean="0">
                <a:latin typeface="Palatino Linotype" pitchFamily="18" charset="0"/>
              </a:rPr>
              <a:t> </a:t>
            </a:r>
            <a:r>
              <a:rPr lang="en" sz="1400" dirty="0" err="1" smtClean="0">
                <a:latin typeface="Palatino Linotype" pitchFamily="18" charset="0"/>
              </a:rPr>
              <a:t>sinensis</a:t>
            </a:r>
            <a:endParaRPr lang="x-none" sz="1400" dirty="0" smtClean="0">
              <a:latin typeface="Palatino Linotype" pitchFamily="18" charset="0"/>
            </a:endParaRPr>
          </a:p>
          <a:p>
            <a:pPr marL="342900" indent="-342900">
              <a:lnSpc>
                <a:spcPct val="150000"/>
              </a:lnSpc>
              <a:buFont typeface="+mj-lt"/>
              <a:buAutoNum type="arabicPeriod"/>
            </a:pPr>
            <a:r>
              <a:rPr lang="en" sz="1400" dirty="0" smtClean="0">
                <a:latin typeface="Palatino Linotype" pitchFamily="18" charset="0"/>
              </a:rPr>
              <a:t>Exposure </a:t>
            </a:r>
            <a:r>
              <a:rPr lang="en" sz="1400" dirty="0" err="1" smtClean="0">
                <a:latin typeface="Palatino Linotype" pitchFamily="18" charset="0"/>
              </a:rPr>
              <a:t>to thorotrast </a:t>
            </a:r>
            <a:r>
              <a:rPr lang="en" sz="1400" dirty="0" smtClean="0">
                <a:latin typeface="Palatino Linotype" pitchFamily="18" charset="0"/>
              </a:rPr>
              <a:t>- </a:t>
            </a:r>
            <a:r>
              <a:rPr lang="en" sz="1400" dirty="0" err="1" smtClean="0">
                <a:latin typeface="Palatino Linotype" pitchFamily="18" charset="0"/>
              </a:rPr>
              <a:t>contrast</a:t>
            </a:r>
            <a:r>
              <a:rPr lang="en" sz="1400" dirty="0" smtClean="0">
                <a:latin typeface="Palatino Linotype" pitchFamily="18" charset="0"/>
              </a:rPr>
              <a:t> </a:t>
            </a:r>
            <a:r>
              <a:rPr lang="en" sz="1400" err="1" smtClean="0">
                <a:latin typeface="Palatino Linotype" pitchFamily="18" charset="0"/>
              </a:rPr>
              <a:t>radiological </a:t>
            </a:r>
            <a:r>
              <a:rPr lang="en" sz="1400" smtClean="0">
                <a:latin typeface="Palatino Linotype" pitchFamily="18" charset="0"/>
              </a:rPr>
              <a:t>agent </a:t>
            </a:r>
            <a:r>
              <a:rPr lang="en" sz="1400" dirty="0" smtClean="0">
                <a:latin typeface="Palatino Linotype" pitchFamily="18" charset="0"/>
              </a:rPr>
              <a:t>(no longer used)</a:t>
            </a:r>
            <a:endParaRPr lang="x-none" sz="1400" dirty="0" smtClean="0">
              <a:latin typeface="Palatino Linotype" pitchFamily="18" charset="0"/>
            </a:endParaRPr>
          </a:p>
          <a:p>
            <a:pPr marL="285750" indent="-285750">
              <a:lnSpc>
                <a:spcPct val="150000"/>
              </a:lnSpc>
              <a:buFont typeface="Wingdings" pitchFamily="2" charset="2"/>
              <a:buChar char="§"/>
            </a:pPr>
            <a:r>
              <a:rPr lang="en" sz="1400">
                <a:latin typeface="Palatino Linotype" pitchFamily="18" charset="0"/>
              </a:rPr>
              <a:t>Most often adenocarcinomas or papillary adenocarcinomas</a:t>
            </a:r>
          </a:p>
          <a:p>
            <a:pPr marL="285750" indent="-285750">
              <a:lnSpc>
                <a:spcPct val="150000"/>
              </a:lnSpc>
              <a:buFont typeface="Wingdings" pitchFamily="2" charset="2"/>
              <a:buChar char="§"/>
            </a:pPr>
            <a:r>
              <a:rPr lang="en" sz="1400">
                <a:latin typeface="Palatino Linotype" pitchFamily="18" charset="0"/>
              </a:rPr>
              <a:t>It is often desmoplastic and creates a dense connective stroma that separates the tumor from the surrounding parenchyma</a:t>
            </a:r>
          </a:p>
          <a:p>
            <a:pPr marL="285750" indent="-285750">
              <a:lnSpc>
                <a:spcPct val="150000"/>
              </a:lnSpc>
              <a:buFont typeface="Wingdings" pitchFamily="2" charset="2"/>
              <a:buChar char="§"/>
            </a:pPr>
            <a:r>
              <a:rPr lang="en" sz="1400">
                <a:latin typeface="Palatino Linotype" pitchFamily="18" charset="0"/>
              </a:rPr>
              <a:t>Mucus is present within the glandular structures, and bile pigment, unlike HCC, is never present</a:t>
            </a:r>
          </a:p>
          <a:p>
            <a:pPr marL="285750" indent="-285750">
              <a:lnSpc>
                <a:spcPct val="150000"/>
              </a:lnSpc>
              <a:buFont typeface="Wingdings" pitchFamily="2" charset="2"/>
              <a:buChar char="§"/>
            </a:pPr>
            <a:r>
              <a:rPr lang="en" sz="1400">
                <a:latin typeface="Palatino Linotype" pitchFamily="18" charset="0"/>
              </a:rPr>
              <a:t>Vascular tumor invasion is rare</a:t>
            </a:r>
          </a:p>
          <a:p>
            <a:pPr marL="285750" indent="-285750">
              <a:lnSpc>
                <a:spcPct val="150000"/>
              </a:lnSpc>
              <a:buFont typeface="Wingdings" pitchFamily="2" charset="2"/>
              <a:buChar char="§"/>
            </a:pPr>
            <a:r>
              <a:rPr lang="en" sz="1400">
                <a:latin typeface="Palatino Linotype" pitchFamily="18" charset="0"/>
              </a:rPr>
              <a:t>They metastasize early in the bones and peritoneal </a:t>
            </a:r>
            <a:r>
              <a:rPr lang="en" sz="1400" smtClean="0">
                <a:latin typeface="Palatino Linotype" pitchFamily="18" charset="0"/>
              </a:rPr>
              <a:t>cavity </a:t>
            </a:r>
            <a:r>
              <a:rPr lang="en" sz="1400" dirty="0" smtClean="0">
                <a:latin typeface="Palatino Linotype" pitchFamily="18" charset="0"/>
              </a:rPr>
              <a:t>, </a:t>
            </a:r>
            <a:r>
              <a:rPr lang="en" sz="1400" smtClean="0">
                <a:latin typeface="Palatino Linotype" pitchFamily="18" charset="0"/>
              </a:rPr>
              <a:t>lymphogenic metastasis is more common than hematogenous and occurs in more than half of patients.</a:t>
            </a:r>
            <a:endParaRPr lang="x-none" sz="1400">
              <a:latin typeface="Palatino Linotype" pitchFamily="18" charset="0"/>
            </a:endParaRPr>
          </a:p>
          <a:p>
            <a:pPr marL="285750" indent="-285750">
              <a:lnSpc>
                <a:spcPct val="150000"/>
              </a:lnSpc>
              <a:buFont typeface="Wingdings" pitchFamily="2" charset="2"/>
              <a:buChar char="§"/>
            </a:pPr>
            <a:r>
              <a:rPr lang="en" sz="1400">
                <a:latin typeface="Palatino Linotype" pitchFamily="18" charset="0"/>
              </a:rPr>
              <a:t>The clinical picture is similar to that of </a:t>
            </a:r>
            <a:r>
              <a:rPr lang="en" sz="1400" dirty="0" smtClean="0">
                <a:latin typeface="Palatino Linotype" pitchFamily="18" charset="0"/>
              </a:rPr>
              <a:t>NSS </a:t>
            </a:r>
            <a:r>
              <a:rPr lang="en" sz="1400" smtClean="0">
                <a:latin typeface="Palatino Linotype" pitchFamily="18" charset="0"/>
              </a:rPr>
              <a:t>, </a:t>
            </a:r>
            <a:r>
              <a:rPr lang="en" sz="1400">
                <a:latin typeface="Palatino Linotype" pitchFamily="18" charset="0"/>
              </a:rPr>
              <a:t>the main difference is the early appearance of icterus followed by </a:t>
            </a:r>
            <a:r>
              <a:rPr lang="en" sz="1400" smtClean="0">
                <a:latin typeface="Palatino Linotype" pitchFamily="18" charset="0"/>
              </a:rPr>
              <a:t>cholangitis .</a:t>
            </a:r>
            <a:endParaRPr lang="sr-Cyrl-RS" sz="1400" dirty="0" smtClean="0">
              <a:latin typeface="Palatino Linotype" pitchFamily="18" charset="0"/>
            </a:endParaRPr>
          </a:p>
          <a:p>
            <a:pPr marL="285750" indent="-285750">
              <a:lnSpc>
                <a:spcPct val="150000"/>
              </a:lnSpc>
              <a:buFont typeface="Wingdings" pitchFamily="2" charset="2"/>
              <a:buChar char="§"/>
            </a:pPr>
            <a:r>
              <a:rPr lang="en" sz="1400" smtClean="0">
                <a:latin typeface="Palatino Linotype" pitchFamily="18" charset="0"/>
              </a:rPr>
              <a:t>A </a:t>
            </a:r>
            <a:r>
              <a:rPr lang="en" sz="1400" dirty="0" smtClean="0">
                <a:latin typeface="Palatino Linotype" pitchFamily="18" charset="0"/>
              </a:rPr>
              <a:t>FP are verified in the laboratory</a:t>
            </a:r>
            <a:r>
              <a:rPr lang="en" sz="1400" smtClean="0">
                <a:latin typeface="Palatino Linotype" pitchFamily="18" charset="0"/>
              </a:rPr>
              <a:t> </a:t>
            </a:r>
            <a:r>
              <a:rPr lang="en" sz="1400">
                <a:latin typeface="Palatino Linotype" pitchFamily="18" charset="0"/>
              </a:rPr>
              <a:t>is usually normal</a:t>
            </a:r>
          </a:p>
          <a:p>
            <a:pPr marL="285750" indent="-285750">
              <a:lnSpc>
                <a:spcPct val="150000"/>
              </a:lnSpc>
              <a:buFont typeface="Wingdings" pitchFamily="2" charset="2"/>
              <a:buChar char="§"/>
            </a:pPr>
            <a:r>
              <a:rPr lang="en" sz="1400" dirty="0" smtClean="0">
                <a:latin typeface="Palatino Linotype" pitchFamily="18" charset="0"/>
              </a:rPr>
              <a:t>Visualization methods:</a:t>
            </a:r>
            <a:r>
              <a:rPr lang="en" sz="1400" smtClean="0">
                <a:latin typeface="Palatino Linotype" pitchFamily="18" charset="0"/>
              </a:rPr>
              <a:t> </a:t>
            </a:r>
            <a:r>
              <a:rPr lang="en" sz="1400">
                <a:latin typeface="Palatino Linotype" pitchFamily="18" charset="0"/>
              </a:rPr>
              <a:t>US, CT, MR, targeted liver biopsy</a:t>
            </a:r>
          </a:p>
          <a:p>
            <a:pPr marL="285750" indent="-285750">
              <a:lnSpc>
                <a:spcPct val="150000"/>
              </a:lnSpc>
              <a:buFont typeface="Wingdings" pitchFamily="2" charset="2"/>
              <a:buChar char="§"/>
            </a:pPr>
            <a:endParaRPr lang="x-none"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CHOLANGIOCELLULAR CARCINOMA ( CCC)</a:t>
            </a:r>
          </a:p>
        </p:txBody>
      </p:sp>
    </p:spTree>
    <p:extLst>
      <p:ext uri="{BB962C8B-B14F-4D97-AF65-F5344CB8AC3E}">
        <p14:creationId xmlns:p14="http://schemas.microsoft.com/office/powerpoint/2010/main" xmlns="" val="417913429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81000"/>
            <a:ext cx="8763000" cy="4893647"/>
          </a:xfrm>
          <a:prstGeom prst="rect">
            <a:avLst/>
          </a:prstGeom>
          <a:noFill/>
        </p:spPr>
        <p:txBody>
          <a:bodyPr wrap="square" rtlCol="0">
            <a:spAutoFit/>
          </a:bodyPr>
          <a:lstStyle/>
          <a:p>
            <a:pPr marL="285750" indent="-285750">
              <a:lnSpc>
                <a:spcPct val="150000"/>
              </a:lnSpc>
              <a:buFont typeface="Wingdings" pitchFamily="2" charset="2"/>
              <a:buChar char="§"/>
            </a:pPr>
            <a:r>
              <a:rPr lang="en" sz="1600" dirty="0" smtClean="0">
                <a:latin typeface="Palatino Linotype" pitchFamily="18" charset="0"/>
              </a:rPr>
              <a:t>The prognosis is poor, the </a:t>
            </a:r>
            <a:r>
              <a:rPr lang="en" sz="1600" smtClean="0">
                <a:latin typeface="Palatino Linotype" pitchFamily="18" charset="0"/>
              </a:rPr>
              <a:t>average </a:t>
            </a:r>
            <a:r>
              <a:rPr lang="en" sz="1600" dirty="0" smtClean="0">
                <a:latin typeface="Palatino Linotype" pitchFamily="18" charset="0"/>
              </a:rPr>
              <a:t>patient survival is less than 9 months</a:t>
            </a:r>
          </a:p>
          <a:p>
            <a:pPr marL="285750" indent="-285750">
              <a:lnSpc>
                <a:spcPct val="150000"/>
              </a:lnSpc>
              <a:buFont typeface="Wingdings" pitchFamily="2" charset="2"/>
              <a:buChar char="§"/>
            </a:pPr>
            <a:r>
              <a:rPr lang="en" sz="1600" dirty="0" smtClean="0">
                <a:latin typeface="Palatino Linotype" pitchFamily="18" charset="0"/>
              </a:rPr>
              <a:t>Surgical </a:t>
            </a:r>
            <a:r>
              <a:rPr lang="en" sz="1600" dirty="0" err="1" smtClean="0">
                <a:latin typeface="Palatino Linotype" pitchFamily="18" charset="0"/>
              </a:rPr>
              <a:t>resection </a:t>
            </a:r>
            <a:r>
              <a:rPr lang="en" sz="1600" dirty="0" smtClean="0">
                <a:latin typeface="Palatino Linotype" pitchFamily="18" charset="0"/>
              </a:rPr>
              <a:t>is the therapy of choice in </a:t>
            </a:r>
            <a:r>
              <a:rPr lang="en" sz="1600" smtClean="0">
                <a:latin typeface="Palatino Linotype" pitchFamily="18" charset="0"/>
              </a:rPr>
              <a:t>peripheral </a:t>
            </a:r>
            <a:r>
              <a:rPr lang="en" sz="1600" dirty="0" smtClean="0">
                <a:latin typeface="Palatino Linotype" pitchFamily="18" charset="0"/>
              </a:rPr>
              <a:t>CCC</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In case of impossibility of surgical </a:t>
            </a:r>
            <a:r>
              <a:rPr lang="en" sz="1600" dirty="0" err="1" smtClean="0">
                <a:latin typeface="Palatino Linotype" pitchFamily="18" charset="0"/>
              </a:rPr>
              <a:t>resection </a:t>
            </a:r>
            <a:r>
              <a:rPr lang="en" sz="1600" dirty="0" smtClean="0">
                <a:latin typeface="Palatino Linotype" pitchFamily="18" charset="0"/>
              </a:rPr>
              <a:t>- palliative procedures to maintain </a:t>
            </a:r>
            <a:r>
              <a:rPr lang="en" sz="1600" dirty="0" err="1" smtClean="0">
                <a:latin typeface="Palatino Linotype" pitchFamily="18" charset="0"/>
              </a:rPr>
              <a:t>the patency </a:t>
            </a:r>
            <a:r>
              <a:rPr lang="en" sz="1600" dirty="0" smtClean="0">
                <a:latin typeface="Palatino Linotype" pitchFamily="18" charset="0"/>
              </a:rPr>
              <a:t>of bile ducts (placement of </a:t>
            </a:r>
            <a:r>
              <a:rPr lang="en" sz="1600" dirty="0" err="1" smtClean="0">
                <a:latin typeface="Palatino Linotype" pitchFamily="18" charset="0"/>
              </a:rPr>
              <a:t>stents </a:t>
            </a:r>
            <a:r>
              <a:rPr lang="en" sz="1600" dirty="0" smtClean="0">
                <a:latin typeface="Palatino Linotype" pitchFamily="18" charset="0"/>
              </a:rPr>
              <a:t>- </a:t>
            </a:r>
            <a:r>
              <a:rPr lang="en" sz="1600" dirty="0" err="1" smtClean="0">
                <a:latin typeface="Palatino Linotype" pitchFamily="18" charset="0"/>
              </a:rPr>
              <a:t>intraoperatively </a:t>
            </a:r>
            <a:r>
              <a:rPr lang="en" sz="1600" dirty="0" smtClean="0">
                <a:latin typeface="Palatino Linotype" pitchFamily="18" charset="0"/>
              </a:rPr>
              <a:t>, </a:t>
            </a:r>
            <a:r>
              <a:rPr lang="en" sz="1600" dirty="0" err="1" smtClean="0">
                <a:latin typeface="Palatino Linotype" pitchFamily="18" charset="0"/>
              </a:rPr>
              <a:t>endoscopically </a:t>
            </a:r>
            <a:r>
              <a:rPr lang="en" sz="1600" dirty="0" smtClean="0">
                <a:latin typeface="Palatino Linotype" pitchFamily="18" charset="0"/>
              </a:rPr>
              <a:t>, </a:t>
            </a:r>
            <a:r>
              <a:rPr lang="en" sz="1600" err="1" smtClean="0">
                <a:latin typeface="Palatino Linotype" pitchFamily="18" charset="0"/>
              </a:rPr>
              <a:t>percutaneously </a:t>
            </a:r>
            <a:r>
              <a:rPr lang="en" sz="1600" smtClean="0">
                <a:latin typeface="Palatino Linotype" pitchFamily="18" charset="0"/>
              </a:rPr>
              <a:t>)</a:t>
            </a:r>
            <a:endParaRPr lang="x-none" sz="1600" dirty="0" smtClean="0">
              <a:latin typeface="Palatino Linotype" pitchFamily="18" charset="0"/>
            </a:endParaRPr>
          </a:p>
          <a:p>
            <a:pPr marL="285750" indent="-285750">
              <a:lnSpc>
                <a:spcPct val="150000"/>
              </a:lnSpc>
              <a:buFont typeface="Wingdings" pitchFamily="2" charset="2"/>
              <a:buChar char="§"/>
            </a:pPr>
            <a:endParaRPr lang="x-none" sz="1600" dirty="0">
              <a:latin typeface="Palatino Linotype" pitchFamily="18" charset="0"/>
            </a:endParaRPr>
          </a:p>
          <a:p>
            <a:pPr>
              <a:lnSpc>
                <a:spcPct val="150000"/>
              </a:lnSpc>
            </a:pPr>
            <a:r>
              <a:rPr lang="en" sz="1600" b="1">
                <a:latin typeface="Palatino Linotype" pitchFamily="18" charset="0"/>
              </a:rPr>
              <a:t>COMBINED </a:t>
            </a:r>
            <a:r>
              <a:rPr lang="en" sz="1600" b="1" dirty="0" smtClean="0">
                <a:latin typeface="Palatino Linotype" pitchFamily="18" charset="0"/>
              </a:rPr>
              <a:t>HCC</a:t>
            </a:r>
            <a:r>
              <a:rPr lang="en" sz="1600" b="1" smtClean="0">
                <a:latin typeface="Palatino Linotype" pitchFamily="18" charset="0"/>
              </a:rPr>
              <a:t> </a:t>
            </a:r>
            <a:r>
              <a:rPr lang="en" sz="1600" b="1">
                <a:latin typeface="Palatino Linotype" pitchFamily="18" charset="0"/>
              </a:rPr>
              <a:t>And </a:t>
            </a:r>
            <a:r>
              <a:rPr lang="en" sz="1600" b="1" dirty="0" smtClean="0">
                <a:latin typeface="Palatino Linotype" pitchFamily="18" charset="0"/>
              </a:rPr>
              <a:t>CCC</a:t>
            </a:r>
            <a:endParaRPr lang="x-none" sz="1600" b="1">
              <a:latin typeface="Palatino Linotype" pitchFamily="18" charset="0"/>
            </a:endParaRPr>
          </a:p>
          <a:p>
            <a:pPr>
              <a:lnSpc>
                <a:spcPct val="150000"/>
              </a:lnSpc>
            </a:pPr>
            <a:r>
              <a:rPr lang="en" sz="1600" smtClean="0">
                <a:latin typeface="Palatino Linotype" pitchFamily="18" charset="0"/>
              </a:rPr>
              <a:t>Three categories </a:t>
            </a:r>
            <a:r>
              <a:rPr lang="en" sz="1600" dirty="0" smtClean="0">
                <a:latin typeface="Palatino Linotype" pitchFamily="18" charset="0"/>
              </a:rPr>
              <a:t>:</a:t>
            </a:r>
            <a:endParaRPr lang="x-none" sz="1600">
              <a:latin typeface="Palatino Linotype" pitchFamily="18" charset="0"/>
            </a:endParaRPr>
          </a:p>
          <a:p>
            <a:pPr marL="342900" indent="-342900">
              <a:lnSpc>
                <a:spcPct val="150000"/>
              </a:lnSpc>
              <a:buAutoNum type="arabicPeriod"/>
            </a:pPr>
            <a:r>
              <a:rPr lang="en" sz="1600" b="1" dirty="0" smtClean="0">
                <a:latin typeface="Palatino Linotype" pitchFamily="18" charset="0"/>
              </a:rPr>
              <a:t>D </a:t>
            </a:r>
            <a:r>
              <a:rPr lang="en" sz="1600" b="1" smtClean="0">
                <a:latin typeface="Palatino Linotype" pitchFamily="18" charset="0"/>
              </a:rPr>
              <a:t>vostruki carcino </a:t>
            </a:r>
            <a:r>
              <a:rPr lang="en" sz="1600" b="1" dirty="0" smtClean="0">
                <a:latin typeface="Palatino Linotype" pitchFamily="18" charset="0"/>
              </a:rPr>
              <a:t>m </a:t>
            </a:r>
            <a:r>
              <a:rPr lang="en" sz="1600" dirty="0" smtClean="0">
                <a:latin typeface="Palatino Linotype" pitchFamily="18" charset="0"/>
              </a:rPr>
              <a:t>: </a:t>
            </a:r>
            <a:r>
              <a:rPr lang="en" sz="1600" smtClean="0">
                <a:latin typeface="Palatino Linotype" pitchFamily="18" charset="0"/>
              </a:rPr>
              <a:t>areas of </a:t>
            </a:r>
            <a:r>
              <a:rPr lang="en" sz="1600" dirty="0" smtClean="0">
                <a:latin typeface="Palatino Linotype" pitchFamily="18" charset="0"/>
              </a:rPr>
              <a:t>HCC</a:t>
            </a:r>
            <a:r>
              <a:rPr lang="en" sz="1600" smtClean="0">
                <a:latin typeface="Palatino Linotype" pitchFamily="18" charset="0"/>
              </a:rPr>
              <a:t> </a:t>
            </a:r>
            <a:r>
              <a:rPr lang="en" sz="1600">
                <a:latin typeface="Palatino Linotype" pitchFamily="18" charset="0"/>
              </a:rPr>
              <a:t>and </a:t>
            </a:r>
            <a:r>
              <a:rPr lang="en" sz="1600" dirty="0" smtClean="0">
                <a:latin typeface="Palatino Linotype" pitchFamily="18" charset="0"/>
              </a:rPr>
              <a:t>CCC</a:t>
            </a:r>
            <a:r>
              <a:rPr lang="en" sz="1600" smtClean="0">
                <a:latin typeface="Palatino Linotype" pitchFamily="18" charset="0"/>
              </a:rPr>
              <a:t> </a:t>
            </a:r>
            <a:r>
              <a:rPr lang="en" sz="1600">
                <a:latin typeface="Palatino Linotype" pitchFamily="18" charset="0"/>
              </a:rPr>
              <a:t>show as </a:t>
            </a:r>
            <a:r>
              <a:rPr lang="en" sz="1600" smtClean="0">
                <a:latin typeface="Palatino Linotype" pitchFamily="18" charset="0"/>
              </a:rPr>
              <a:t>separate </a:t>
            </a:r>
            <a:r>
              <a:rPr lang="en" sz="1600" dirty="0" smtClean="0">
                <a:latin typeface="Palatino Linotype" pitchFamily="18" charset="0"/>
              </a:rPr>
              <a:t>hotspots</a:t>
            </a:r>
            <a:endParaRPr lang="x-none" sz="1600">
              <a:latin typeface="Palatino Linotype" pitchFamily="18" charset="0"/>
            </a:endParaRPr>
          </a:p>
          <a:p>
            <a:pPr marL="342900" indent="-342900">
              <a:lnSpc>
                <a:spcPct val="150000"/>
              </a:lnSpc>
              <a:buAutoNum type="arabicPeriod"/>
            </a:pPr>
            <a:r>
              <a:rPr lang="en" sz="1600" b="1" dirty="0" smtClean="0">
                <a:latin typeface="Palatino Linotype" pitchFamily="18" charset="0"/>
              </a:rPr>
              <a:t>Combined </a:t>
            </a:r>
            <a:r>
              <a:rPr lang="en" sz="1600" b="1" smtClean="0">
                <a:latin typeface="Palatino Linotype" pitchFamily="18" charset="0"/>
              </a:rPr>
              <a:t>type </a:t>
            </a:r>
            <a:r>
              <a:rPr lang="en" sz="1600" dirty="0" smtClean="0">
                <a:latin typeface="Palatino Linotype" pitchFamily="18" charset="0"/>
              </a:rPr>
              <a:t>: components of both tumors are present </a:t>
            </a:r>
            <a:r>
              <a:rPr lang="en" sz="1600" smtClean="0">
                <a:latin typeface="Palatino Linotype" pitchFamily="18" charset="0"/>
              </a:rPr>
              <a:t>, </a:t>
            </a:r>
            <a:r>
              <a:rPr lang="en" sz="1600">
                <a:latin typeface="Palatino Linotype" pitchFamily="18" charset="0"/>
              </a:rPr>
              <a:t>but with a clear border between individual </a:t>
            </a:r>
            <a:r>
              <a:rPr lang="en" sz="1600" smtClean="0">
                <a:latin typeface="Palatino Linotype" pitchFamily="18" charset="0"/>
              </a:rPr>
              <a:t>parts</a:t>
            </a:r>
            <a:endParaRPr lang="x-none" sz="1600">
              <a:latin typeface="Palatino Linotype" pitchFamily="18" charset="0"/>
            </a:endParaRPr>
          </a:p>
          <a:p>
            <a:pPr marL="342900" indent="-342900">
              <a:lnSpc>
                <a:spcPct val="150000"/>
              </a:lnSpc>
              <a:buAutoNum type="arabicPeriod"/>
            </a:pPr>
            <a:r>
              <a:rPr lang="en" sz="1600" b="1" dirty="0" smtClean="0">
                <a:latin typeface="Palatino Linotype" pitchFamily="18" charset="0"/>
              </a:rPr>
              <a:t>Mixed </a:t>
            </a:r>
            <a:r>
              <a:rPr lang="en" sz="1600" b="1" smtClean="0">
                <a:latin typeface="Palatino Linotype" pitchFamily="18" charset="0"/>
              </a:rPr>
              <a:t>type </a:t>
            </a:r>
            <a:r>
              <a:rPr lang="en" sz="1600" dirty="0" smtClean="0">
                <a:latin typeface="Palatino Linotype" pitchFamily="18" charset="0"/>
              </a:rPr>
              <a:t>: </a:t>
            </a:r>
            <a:r>
              <a:rPr lang="en" sz="1600" smtClean="0">
                <a:latin typeface="Palatino Linotype" pitchFamily="18" charset="0"/>
              </a:rPr>
              <a:t>both </a:t>
            </a:r>
            <a:r>
              <a:rPr lang="en" sz="1600">
                <a:latin typeface="Palatino Linotype" pitchFamily="18" charset="0"/>
              </a:rPr>
              <a:t>tumors in close </a:t>
            </a:r>
            <a:r>
              <a:rPr lang="en" sz="1600" smtClean="0">
                <a:latin typeface="Palatino Linotype" pitchFamily="18" charset="0"/>
              </a:rPr>
              <a:t>contact</a:t>
            </a:r>
            <a:endParaRPr lang="sr-Cyrl-RS" sz="1600" dirty="0" smtClean="0">
              <a:latin typeface="Palatino Linotype" pitchFamily="18" charset="0"/>
            </a:endParaRPr>
          </a:p>
          <a:p>
            <a:pPr marL="342900" indent="-342900">
              <a:lnSpc>
                <a:spcPct val="150000"/>
              </a:lnSpc>
            </a:pPr>
            <a:r>
              <a:rPr lang="en" sz="1600" dirty="0" smtClean="0">
                <a:latin typeface="Palatino Linotype" pitchFamily="18" charset="0"/>
              </a:rPr>
              <a:t>       </a:t>
            </a:r>
            <a:endParaRPr lang="x-none" sz="160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CHOLANGIOCELLULAR CARCINOMA ( CCC)</a:t>
            </a:r>
          </a:p>
        </p:txBody>
      </p:sp>
    </p:spTree>
    <p:extLst>
      <p:ext uri="{BB962C8B-B14F-4D97-AF65-F5344CB8AC3E}">
        <p14:creationId xmlns:p14="http://schemas.microsoft.com/office/powerpoint/2010/main" xmlns="" val="141434112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1" y="594479"/>
            <a:ext cx="8610600" cy="3970318"/>
          </a:xfrm>
          <a:prstGeom prst="rect">
            <a:avLst/>
          </a:prstGeom>
          <a:noFill/>
        </p:spPr>
        <p:txBody>
          <a:bodyPr wrap="square" rtlCol="0">
            <a:spAutoFit/>
          </a:bodyPr>
          <a:lstStyle/>
          <a:p>
            <a:endParaRPr lang="x-none" sz="2400" b="1" dirty="0">
              <a:latin typeface="Palatino Linotype" pitchFamily="18" charset="0"/>
            </a:endParaRPr>
          </a:p>
          <a:p>
            <a:pPr marL="285750" indent="-285750">
              <a:lnSpc>
                <a:spcPct val="150000"/>
              </a:lnSpc>
            </a:pPr>
            <a:r>
              <a:rPr lang="en" b="1" dirty="0" smtClean="0">
                <a:latin typeface="Palatino Linotype" pitchFamily="18" charset="0"/>
              </a:rPr>
              <a:t>Cystadenocarcinoma</a:t>
            </a:r>
          </a:p>
          <a:p>
            <a:pPr marL="285750" indent="-285750">
              <a:lnSpc>
                <a:spcPct val="150000"/>
              </a:lnSpc>
              <a:buFont typeface="Wingdings" pitchFamily="2" charset="2"/>
              <a:buChar char="§"/>
            </a:pPr>
            <a:r>
              <a:rPr lang="en" sz="1600" smtClean="0">
                <a:latin typeface="Palatino Linotype" pitchFamily="18" charset="0"/>
              </a:rPr>
              <a:t>Rare</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More common in women</a:t>
            </a:r>
          </a:p>
          <a:p>
            <a:pPr marL="285750" indent="-285750">
              <a:lnSpc>
                <a:spcPct val="150000"/>
              </a:lnSpc>
              <a:buFont typeface="Wingdings" pitchFamily="2" charset="2"/>
              <a:buChar char="§"/>
            </a:pPr>
            <a:r>
              <a:rPr lang="en" sz="1600" dirty="0" smtClean="0">
                <a:latin typeface="Palatino Linotype" pitchFamily="18" charset="0"/>
              </a:rPr>
              <a:t>A large tumor that histologically shows the image of a cyst </a:t>
            </a:r>
            <a:r>
              <a:rPr lang="en" sz="1600" dirty="0">
                <a:latin typeface="Palatino Linotype" pitchFamily="18" charset="0"/>
              </a:rPr>
              <a:t>whose </a:t>
            </a:r>
            <a:r>
              <a:rPr lang="en" sz="1600" dirty="0" smtClean="0">
                <a:latin typeface="Palatino Linotype" pitchFamily="18" charset="0"/>
              </a:rPr>
              <a:t>wall is lined with malignant </a:t>
            </a:r>
            <a:r>
              <a:rPr lang="en" sz="1600" dirty="0" err="1" smtClean="0">
                <a:latin typeface="Palatino Linotype" pitchFamily="18" charset="0"/>
              </a:rPr>
              <a:t>epithelial </a:t>
            </a:r>
            <a:r>
              <a:rPr lang="en" sz="1600" dirty="0" smtClean="0">
                <a:latin typeface="Palatino Linotype" pitchFamily="18" charset="0"/>
              </a:rPr>
              <a:t>cells with </a:t>
            </a:r>
            <a:r>
              <a:rPr lang="en" sz="1600" dirty="0" err="1" smtClean="0">
                <a:latin typeface="Palatino Linotype" pitchFamily="18" charset="0"/>
              </a:rPr>
              <a:t>papillary</a:t>
            </a:r>
            <a:r>
              <a:rPr lang="en" sz="1600" dirty="0" smtClean="0">
                <a:latin typeface="Palatino Linotype" pitchFamily="18" charset="0"/>
              </a:rPr>
              <a:t> </a:t>
            </a:r>
            <a:r>
              <a:rPr lang="en" sz="1600" dirty="0" err="1" smtClean="0">
                <a:latin typeface="Palatino Linotype" pitchFamily="18" charset="0"/>
              </a:rPr>
              <a:t>proliferation</a:t>
            </a:r>
            <a:endParaRPr lang="x-none" sz="1600" dirty="0" smtClean="0">
              <a:latin typeface="Palatino Linotype" pitchFamily="18" charset="0"/>
            </a:endParaRPr>
          </a:p>
          <a:p>
            <a:pPr marL="285750" indent="-285750">
              <a:lnSpc>
                <a:spcPct val="150000"/>
              </a:lnSpc>
              <a:buFont typeface="Wingdings" pitchFamily="2" charset="2"/>
              <a:buChar char="§"/>
            </a:pPr>
            <a:r>
              <a:rPr lang="en" sz="1600" dirty="0" smtClean="0">
                <a:latin typeface="Palatino Linotype" pitchFamily="18" charset="0"/>
              </a:rPr>
              <a:t>It arises from </a:t>
            </a:r>
            <a:r>
              <a:rPr lang="en" sz="1600" dirty="0" err="1" smtClean="0">
                <a:latin typeface="Palatino Linotype" pitchFamily="18" charset="0"/>
              </a:rPr>
              <a:t>benign</a:t>
            </a:r>
            <a:r>
              <a:rPr lang="en" sz="1600" dirty="0" smtClean="0">
                <a:latin typeface="Palatino Linotype" pitchFamily="18" charset="0"/>
              </a:rPr>
              <a:t> </a:t>
            </a:r>
            <a:r>
              <a:rPr lang="en" sz="1600" dirty="0" err="1" smtClean="0">
                <a:latin typeface="Palatino Linotype" pitchFamily="18" charset="0"/>
              </a:rPr>
              <a:t>cystadenoma </a:t>
            </a:r>
            <a:r>
              <a:rPr lang="en" sz="1600" dirty="0" smtClean="0">
                <a:latin typeface="Palatino Linotype" pitchFamily="18" charset="0"/>
              </a:rPr>
              <a:t>and </a:t>
            </a:r>
            <a:r>
              <a:rPr lang="en" sz="1600" dirty="0" err="1" smtClean="0">
                <a:latin typeface="Palatino Linotype" pitchFamily="18" charset="0"/>
              </a:rPr>
              <a:t>congenital </a:t>
            </a:r>
            <a:r>
              <a:rPr lang="en" sz="1600" dirty="0" smtClean="0">
                <a:latin typeface="Palatino Linotype" pitchFamily="18" charset="0"/>
              </a:rPr>
              <a:t>cysts</a:t>
            </a:r>
          </a:p>
          <a:p>
            <a:pPr marL="285750" indent="-285750">
              <a:lnSpc>
                <a:spcPct val="150000"/>
              </a:lnSpc>
              <a:buFont typeface="Wingdings" pitchFamily="2" charset="2"/>
              <a:buChar char="§"/>
            </a:pPr>
            <a:r>
              <a:rPr lang="en" sz="1600" dirty="0" smtClean="0">
                <a:latin typeface="Palatino Linotype" pitchFamily="18" charset="0"/>
              </a:rPr>
              <a:t>They are usually localized in the right </a:t>
            </a:r>
            <a:r>
              <a:rPr lang="en" sz="1600" smtClean="0">
                <a:latin typeface="Palatino Linotype" pitchFamily="18" charset="0"/>
              </a:rPr>
              <a:t>lobe of the </a:t>
            </a:r>
            <a:r>
              <a:rPr lang="en" smtClean="0">
                <a:latin typeface="Palatino Linotype" pitchFamily="18" charset="0"/>
              </a:rPr>
              <a:t>liver</a:t>
            </a:r>
            <a:endParaRPr lang="sr-Cyrl-RS" dirty="0" smtClean="0">
              <a:latin typeface="Palatino Linotype" pitchFamily="18" charset="0"/>
            </a:endParaRPr>
          </a:p>
          <a:p>
            <a:pPr marL="285750" indent="-285750">
              <a:lnSpc>
                <a:spcPct val="150000"/>
              </a:lnSpc>
            </a:pPr>
            <a:endParaRPr lang="sr-Cyrl-RS" dirty="0" smtClean="0">
              <a:latin typeface="Palatino Linotype" pitchFamily="18" charset="0"/>
            </a:endParaRPr>
          </a:p>
          <a:p>
            <a:pPr marL="285750" indent="-285750">
              <a:lnSpc>
                <a:spcPct val="150000"/>
              </a:lnSpc>
            </a:pPr>
            <a:r>
              <a:rPr lang="en" b="1" dirty="0" smtClean="0">
                <a:latin typeface="Palatino Linotype" pitchFamily="18" charset="0"/>
              </a:rPr>
              <a:t>Hepatoblastoma, angiosarcoma...</a:t>
            </a:r>
            <a:endParaRPr lang="x-none" b="1" dirty="0">
              <a:latin typeface="Palatino Linotype" pitchFamily="18" charset="0"/>
            </a:endParaRPr>
          </a:p>
        </p:txBody>
      </p:sp>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Other primary malignant tumors of the liver</a:t>
            </a:r>
          </a:p>
        </p:txBody>
      </p:sp>
    </p:spTree>
    <p:extLst>
      <p:ext uri="{BB962C8B-B14F-4D97-AF65-F5344CB8AC3E}">
        <p14:creationId xmlns:p14="http://schemas.microsoft.com/office/powerpoint/2010/main" xmlns="" val="101735150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dirty="0" smtClean="0">
                <a:latin typeface="Palatino Linotype" pitchFamily="18" charset="0"/>
              </a:rPr>
              <a:t>LIVER TUMORS</a:t>
            </a:r>
          </a:p>
        </p:txBody>
      </p:sp>
      <p:sp>
        <p:nvSpPr>
          <p:cNvPr id="4" name="Rectangle 3"/>
          <p:cNvSpPr/>
          <p:nvPr/>
        </p:nvSpPr>
        <p:spPr>
          <a:xfrm>
            <a:off x="0" y="609600"/>
            <a:ext cx="9144000" cy="4108817"/>
          </a:xfrm>
          <a:prstGeom prst="rect">
            <a:avLst/>
          </a:prstGeom>
        </p:spPr>
        <p:txBody>
          <a:bodyPr wrap="square">
            <a:spAutoFit/>
          </a:bodyPr>
          <a:lstStyle/>
          <a:p>
            <a:r>
              <a:rPr lang="en" b="1" dirty="0" smtClean="0"/>
              <a:t>HEPATOCELLULAR ADENOMA ( HCA)</a:t>
            </a:r>
          </a:p>
          <a:p>
            <a:pPr>
              <a:lnSpc>
                <a:spcPct val="150000"/>
              </a:lnSpc>
              <a:buFont typeface="Arial" pitchFamily="34" charset="0"/>
              <a:buChar char="•"/>
            </a:pPr>
            <a:r>
              <a:rPr lang="en" dirty="0" smtClean="0"/>
              <a:t>Made up of hepatocytes and connective tissue, rare, often multiple</a:t>
            </a:r>
          </a:p>
          <a:p>
            <a:pPr>
              <a:lnSpc>
                <a:spcPct val="150000"/>
              </a:lnSpc>
              <a:buFont typeface="Arial" pitchFamily="34" charset="0"/>
              <a:buChar char="•"/>
            </a:pPr>
            <a:r>
              <a:rPr lang="en" dirty="0" smtClean="0"/>
              <a:t>More common in middle-aged women who have taken contraceptives and estrogens for a long time (taking more than 10 years, 25 times higher risk; tumor regression after stopping hormones)</a:t>
            </a:r>
          </a:p>
          <a:p>
            <a:pPr>
              <a:lnSpc>
                <a:spcPct val="150000"/>
              </a:lnSpc>
              <a:buFont typeface="Arial" pitchFamily="34" charset="0"/>
              <a:buChar char="•"/>
            </a:pPr>
            <a:r>
              <a:rPr lang="en" dirty="0" smtClean="0"/>
              <a:t>Usually asymptomatic; with the growth of the tumor (&gt; 5 cm in diameter), pain appears, a feeling of pressure under the DRL</a:t>
            </a:r>
          </a:p>
          <a:p>
            <a:pPr>
              <a:lnSpc>
                <a:spcPct val="150000"/>
              </a:lnSpc>
              <a:buFont typeface="Arial" pitchFamily="34" charset="0"/>
              <a:buChar char="•"/>
            </a:pPr>
            <a:r>
              <a:rPr lang="en" dirty="0" smtClean="0"/>
              <a:t>Dg: USG, CT, MR, targeted biopsy</a:t>
            </a:r>
          </a:p>
          <a:p>
            <a:pPr>
              <a:lnSpc>
                <a:spcPct val="150000"/>
              </a:lnSpc>
              <a:buFont typeface="Arial" pitchFamily="34" charset="0"/>
              <a:buChar char="•"/>
            </a:pPr>
            <a:r>
              <a:rPr lang="en" dirty="0" smtClean="0"/>
              <a:t>Although cases of tumor regression after stopping contraceptives have been described, in most cases surgical resection is the treatment of choice.</a:t>
            </a:r>
            <a:endParaRPr lang="sr-Cyrl-R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0"/>
            <a:ext cx="9144000" cy="381000"/>
          </a:xfrm>
          <a:prstGeom prst="rect">
            <a:avLst/>
          </a:prstGeom>
          <a:solidFill>
            <a:schemeClr val="bg1"/>
          </a:solidFill>
        </p:spPr>
        <p:txBody>
          <a:bodyPr/>
          <a:lstStyle/>
          <a:p>
            <a:pPr lvl="0" algn="ctr">
              <a:spcBef>
                <a:spcPct val="0"/>
              </a:spcBef>
            </a:pPr>
            <a:r>
              <a:rPr lang="en" sz="2000" b="1" smtClean="0">
                <a:latin typeface="Palatino Linotype" pitchFamily="18" charset="0"/>
              </a:rPr>
              <a:t>Cirrhosis</a:t>
            </a:r>
            <a:r>
              <a:rPr lang="en" sz="2000" b="1" dirty="0" smtClean="0">
                <a:latin typeface="Palatino Linotype" pitchFamily="18" charset="0"/>
              </a:rPr>
              <a:t> </a:t>
            </a:r>
            <a:r>
              <a:rPr lang="en" sz="2000" b="1" smtClean="0">
                <a:latin typeface="Palatino Linotype" pitchFamily="18" charset="0"/>
              </a:rPr>
              <a:t>LIVER </a:t>
            </a:r>
            <a:r>
              <a:rPr lang="en" sz="2000" b="1" dirty="0" smtClean="0">
                <a:latin typeface="Palatino Linotype" pitchFamily="18" charset="0"/>
              </a:rPr>
              <a:t>- Clinical picture</a:t>
            </a:r>
          </a:p>
        </p:txBody>
      </p:sp>
      <p:sp>
        <p:nvSpPr>
          <p:cNvPr id="3" name="Rectangle 2"/>
          <p:cNvSpPr/>
          <p:nvPr/>
        </p:nvSpPr>
        <p:spPr>
          <a:xfrm>
            <a:off x="0" y="609600"/>
            <a:ext cx="9144000" cy="6333144"/>
          </a:xfrm>
          <a:prstGeom prst="rect">
            <a:avLst/>
          </a:prstGeom>
        </p:spPr>
        <p:txBody>
          <a:bodyPr wrap="square">
            <a:spAutoFit/>
          </a:bodyPr>
          <a:lstStyle/>
          <a:p>
            <a:pPr>
              <a:lnSpc>
                <a:spcPct val="150000"/>
              </a:lnSpc>
            </a:pPr>
            <a:r>
              <a:rPr lang="en" sz="1600" b="1" dirty="0" smtClean="0">
                <a:latin typeface="Palatino Linotype" pitchFamily="18" charset="0"/>
              </a:rPr>
              <a:t>GASTROINTESTINAL SYSTEM</a:t>
            </a:r>
          </a:p>
          <a:p>
            <a:pPr>
              <a:lnSpc>
                <a:spcPct val="150000"/>
              </a:lnSpc>
              <a:buFont typeface="Arial" pitchFamily="34" charset="0"/>
              <a:buChar char="•"/>
            </a:pPr>
            <a:r>
              <a:rPr lang="en" sz="1600" dirty="0" smtClean="0">
                <a:latin typeface="Palatino Linotype" pitchFamily="18" charset="0"/>
              </a:rPr>
              <a:t> Pain below DRL due to liver enlargement and distension of Glisson's capsule</a:t>
            </a:r>
          </a:p>
          <a:p>
            <a:pPr>
              <a:lnSpc>
                <a:spcPct val="150000"/>
              </a:lnSpc>
              <a:buFont typeface="Arial" pitchFamily="34" charset="0"/>
              <a:buChar char="•"/>
            </a:pPr>
            <a:r>
              <a:rPr lang="en" sz="1600" dirty="0" smtClean="0">
                <a:latin typeface="Palatino Linotype" pitchFamily="18" charset="0"/>
              </a:rPr>
              <a:t> Abdominal pain due to gastritis, ulcer disease, chronic pancreatitis</a:t>
            </a:r>
          </a:p>
          <a:p>
            <a:pPr>
              <a:lnSpc>
                <a:spcPct val="150000"/>
              </a:lnSpc>
              <a:buFont typeface="Arial" pitchFamily="34" charset="0"/>
              <a:buChar char="•"/>
            </a:pPr>
            <a:r>
              <a:rPr lang="en" sz="1600" dirty="0" smtClean="0">
                <a:latin typeface="Palatino Linotype" pitchFamily="18" charset="0"/>
              </a:rPr>
              <a:t>Foetor hepaticus ( described as the smell of mouse urine), in advanced encephalopathy and is caused by mecarptan-dimethyl-sulphide</a:t>
            </a:r>
          </a:p>
          <a:p>
            <a:pPr>
              <a:lnSpc>
                <a:spcPct val="150000"/>
              </a:lnSpc>
              <a:buFont typeface="Arial" pitchFamily="34" charset="0"/>
              <a:buChar char="•"/>
            </a:pPr>
            <a:r>
              <a:rPr lang="en" sz="1600" dirty="0" smtClean="0">
                <a:latin typeface="Palatino Linotype" pitchFamily="18" charset="0"/>
              </a:rPr>
              <a:t>U enlargement of the parotid glands - in half of the patients, painless, reversible; the gland is soft, not painfully sensitive and not fixed to the skin; occurs due to edema and fatty infiltration of the gland</a:t>
            </a:r>
          </a:p>
          <a:p>
            <a:pPr>
              <a:lnSpc>
                <a:spcPct val="150000"/>
              </a:lnSpc>
              <a:buFont typeface="Arial" pitchFamily="34" charset="0"/>
              <a:buChar char="•"/>
            </a:pPr>
            <a:r>
              <a:rPr lang="en" sz="1600" dirty="0" smtClean="0">
                <a:latin typeface="Palatino Linotype" pitchFamily="18" charset="0"/>
              </a:rPr>
              <a:t> Varicose veins: consequence of portal hypertension</a:t>
            </a:r>
          </a:p>
          <a:p>
            <a:pPr>
              <a:lnSpc>
                <a:spcPct val="150000"/>
              </a:lnSpc>
              <a:buFont typeface="Arial" pitchFamily="34" charset="0"/>
              <a:buChar char="•"/>
            </a:pPr>
            <a:r>
              <a:rPr lang="en" sz="1600" dirty="0" smtClean="0">
                <a:latin typeface="Palatino Linotype" pitchFamily="18" charset="0"/>
              </a:rPr>
              <a:t> Jaundice (indicator of degree of hepatocellular necrosis, sign of poor prognosis)</a:t>
            </a:r>
            <a:endParaRPr lang="en-US" sz="1600" dirty="0" smtClean="0">
              <a:latin typeface="Palatino Linotype" pitchFamily="18" charset="0"/>
            </a:endParaRPr>
          </a:p>
          <a:p>
            <a:pPr>
              <a:lnSpc>
                <a:spcPct val="150000"/>
              </a:lnSpc>
            </a:pPr>
            <a:endParaRPr lang="sr-Cyrl-RS" sz="1600" dirty="0" smtClean="0">
              <a:latin typeface="Palatino Linotype" pitchFamily="18" charset="0"/>
            </a:endParaRPr>
          </a:p>
          <a:p>
            <a:pPr>
              <a:lnSpc>
                <a:spcPct val="150000"/>
              </a:lnSpc>
            </a:pPr>
            <a:r>
              <a:rPr lang="en" sz="1600" b="1" dirty="0" smtClean="0">
                <a:latin typeface="Palatino Linotype" pitchFamily="18" charset="0"/>
              </a:rPr>
              <a:t>HEMATOPOEIOUS SYSTEM</a:t>
            </a:r>
          </a:p>
          <a:p>
            <a:pPr>
              <a:lnSpc>
                <a:spcPct val="150000"/>
              </a:lnSpc>
              <a:buFont typeface="Arial" pitchFamily="34" charset="0"/>
              <a:buChar char="•"/>
            </a:pPr>
            <a:r>
              <a:rPr lang="en" sz="1600" dirty="0" smtClean="0">
                <a:latin typeface="Palatino Linotype" pitchFamily="18" charset="0"/>
              </a:rPr>
              <a:t> Coagulation disorder (factor VII is reduced first , factor VIII is not synthesized in the liver)</a:t>
            </a:r>
          </a:p>
          <a:p>
            <a:pPr>
              <a:lnSpc>
                <a:spcPct val="150000"/>
              </a:lnSpc>
              <a:buFont typeface="Arial" pitchFamily="34" charset="0"/>
              <a:buChar char="•"/>
            </a:pPr>
            <a:r>
              <a:rPr lang="en" sz="1600" dirty="0" smtClean="0">
                <a:latin typeface="Palatino Linotype" pitchFamily="18" charset="0"/>
              </a:rPr>
              <a:t> Anemia - microcytic and hypochromic (due to blood loss due to bleeding from varices, ulcers, hemorrhoids), macrocytic (due to folic acid deficiency), hemolytic-normocytic, due to hypersplenism</a:t>
            </a:r>
          </a:p>
          <a:p>
            <a:pPr>
              <a:lnSpc>
                <a:spcPct val="150000"/>
              </a:lnSpc>
              <a:buFont typeface="Arial" pitchFamily="34" charset="0"/>
              <a:buChar char="•"/>
            </a:pPr>
            <a:r>
              <a:rPr lang="en" sz="1600" dirty="0" smtClean="0">
                <a:latin typeface="Palatino Linotype" pitchFamily="18" charset="0"/>
              </a:rPr>
              <a:t> Hemosiderosis, common in alcoholic cirrhosis</a:t>
            </a:r>
            <a:endParaRPr lang="en-US" sz="16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4542</TotalTime>
  <Words>8470</Words>
  <Application>Microsoft Office PowerPoint</Application>
  <PresentationFormat>On-screen Show (4:3)</PresentationFormat>
  <Paragraphs>920</Paragraphs>
  <Slides>87</Slides>
  <Notes>1</Notes>
  <HiddenSlides>0</HiddenSlides>
  <MMClips>0</MMClips>
  <ScaleCrop>false</ScaleCrop>
  <HeadingPairs>
    <vt:vector size="4" baseType="variant">
      <vt:variant>
        <vt:lpstr>Theme</vt:lpstr>
      </vt:variant>
      <vt:variant>
        <vt:i4>1</vt:i4>
      </vt:variant>
      <vt:variant>
        <vt:lpstr>Slide Titles</vt:lpstr>
      </vt:variant>
      <vt:variant>
        <vt:i4>87</vt:i4>
      </vt:variant>
    </vt:vector>
  </HeadingPairs>
  <TitlesOfParts>
    <vt:vector size="88" baseType="lpstr">
      <vt:lpstr>Office Theme</vt:lpstr>
      <vt:lpstr>IASM  Teaching unit 24   Liver cirrhosis  Portal hypertension  Renal complications of liver disease  Ascites  Spontaneous bacterial peritonitis  Hepatic encephalopathy  Liver tumors </vt:lpstr>
      <vt:lpstr>LIVER CIRRHOSIS  Cirrhosis hepatis</vt:lpstr>
      <vt:lpstr>Slide 3</vt:lpstr>
      <vt:lpstr>Slide 4</vt:lpstr>
      <vt:lpstr>Slide 5</vt:lpstr>
      <vt:lpstr>Slide 6</vt:lpstr>
      <vt:lpstr>Slide 7</vt:lpstr>
      <vt:lpstr>Slide 8</vt:lpstr>
      <vt:lpstr>Slide 9</vt:lpstr>
      <vt:lpstr>Portal hypertension </vt:lpstr>
      <vt:lpstr>Slide 11</vt:lpstr>
      <vt:lpstr>Slide 12</vt:lpstr>
      <vt:lpstr>Slide 13</vt:lpstr>
      <vt:lpstr>Slide 14</vt:lpstr>
      <vt:lpstr>Slide 15</vt:lpstr>
      <vt:lpstr>Slide 16</vt:lpstr>
      <vt:lpstr>Slide 17</vt:lpstr>
      <vt:lpstr>Slide 18</vt:lpstr>
      <vt:lpstr>Slide 19</vt:lpstr>
      <vt:lpstr>Slide 20</vt:lpstr>
      <vt:lpstr>PORTAL HYPERTENSION  Hypertensio portalis</vt:lpstr>
      <vt:lpstr>Slide 22</vt:lpstr>
      <vt:lpstr>Slide 23</vt:lpstr>
      <vt:lpstr>Slide 24</vt:lpstr>
      <vt:lpstr>Slide 25</vt:lpstr>
      <vt:lpstr>Slide 26</vt:lpstr>
      <vt:lpstr>Slide 27</vt:lpstr>
      <vt:lpstr>Slide 28</vt:lpstr>
      <vt:lpstr>RENAL COMPLICATIONS OF LIVER DISEASE  Hepatorenal syndrome</vt:lpstr>
      <vt:lpstr>Slide 30</vt:lpstr>
      <vt:lpstr>Slide 31</vt:lpstr>
      <vt:lpstr>Slide 32</vt:lpstr>
      <vt:lpstr>Slide 33</vt:lpstr>
      <vt:lpstr>ASCITES</vt:lpstr>
      <vt:lpstr>Slide 35</vt:lpstr>
      <vt:lpstr>Slide 36</vt:lpstr>
      <vt:lpstr>ASCITES</vt:lpstr>
      <vt:lpstr>ASCITES</vt:lpstr>
      <vt:lpstr>Slide 39</vt:lpstr>
      <vt:lpstr>ASCITES</vt:lpstr>
      <vt:lpstr>Slide 41</vt:lpstr>
      <vt:lpstr>Slide 42</vt:lpstr>
      <vt:lpstr>Slide 43</vt:lpstr>
      <vt:lpstr>SPONTANEOUS BACTERIAL PERITONITIS</vt:lpstr>
      <vt:lpstr>Slide 45</vt:lpstr>
      <vt:lpstr>Slide 46</vt:lpstr>
      <vt:lpstr>SPONTANEOUS BACTERIAL PERITONITIS</vt:lpstr>
      <vt:lpstr>Slide 48</vt:lpstr>
      <vt:lpstr>HEPATIC ENCEPHALOPATHY  Orange encephalopathy  ( Encephalopathy portocavalis )</vt:lpstr>
      <vt:lpstr>Slide 50</vt:lpstr>
      <vt:lpstr>Slide 51</vt:lpstr>
      <vt:lpstr>Slide 52</vt:lpstr>
      <vt:lpstr>Slide 53</vt:lpstr>
      <vt:lpstr>Slide 54</vt:lpstr>
      <vt:lpstr>Slide 55</vt:lpstr>
      <vt:lpstr>Slide 56</vt:lpstr>
      <vt:lpstr>Slide 57</vt:lpstr>
      <vt:lpstr>Slide 58</vt:lpstr>
      <vt:lpstr>Slide 59</vt:lpstr>
      <vt:lpstr>Slide 60</vt:lpstr>
      <vt:lpstr>LIVER TUMORS  BENIGN LIVER TUMORS  MALIGNANT LIVER TUMORS</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Интегрисане академске студије медицине Наставна јединица 18</dc:title>
  <dc:creator>MISEL</dc:creator>
  <cp:lastModifiedBy>Zeljko</cp:lastModifiedBy>
  <cp:revision>313</cp:revision>
  <dcterms:created xsi:type="dcterms:W3CDTF">2015-08-06T16:23:49Z</dcterms:created>
  <dcterms:modified xsi:type="dcterms:W3CDTF">2024-02-17T10:36:49Z</dcterms:modified>
</cp:coreProperties>
</file>