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8" r:id="rId11"/>
    <p:sldId id="269" r:id="rId12"/>
    <p:sldId id="273" r:id="rId13"/>
    <p:sldId id="275" r:id="rId14"/>
    <p:sldId id="276" r:id="rId15"/>
    <p:sldId id="285" r:id="rId16"/>
    <p:sldId id="278" r:id="rId17"/>
    <p:sldId id="280" r:id="rId18"/>
    <p:sldId id="282" r:id="rId19"/>
    <p:sldId id="305" r:id="rId20"/>
    <p:sldId id="291" r:id="rId21"/>
    <p:sldId id="294" r:id="rId22"/>
    <p:sldId id="296" r:id="rId23"/>
    <p:sldId id="298" r:id="rId24"/>
    <p:sldId id="302" r:id="rId25"/>
    <p:sldId id="308" r:id="rId26"/>
    <p:sldId id="481" r:id="rId27"/>
    <p:sldId id="322" r:id="rId28"/>
    <p:sldId id="325" r:id="rId29"/>
    <p:sldId id="331" r:id="rId30"/>
    <p:sldId id="334" r:id="rId31"/>
    <p:sldId id="336" r:id="rId32"/>
    <p:sldId id="340" r:id="rId33"/>
    <p:sldId id="344" r:id="rId34"/>
    <p:sldId id="346" r:id="rId35"/>
    <p:sldId id="347" r:id="rId36"/>
    <p:sldId id="348" r:id="rId37"/>
    <p:sldId id="349" r:id="rId38"/>
    <p:sldId id="350" r:id="rId39"/>
    <p:sldId id="351" r:id="rId40"/>
    <p:sldId id="353" r:id="rId41"/>
    <p:sldId id="358" r:id="rId42"/>
    <p:sldId id="359" r:id="rId43"/>
    <p:sldId id="362" r:id="rId44"/>
    <p:sldId id="364" r:id="rId45"/>
    <p:sldId id="372" r:id="rId46"/>
    <p:sldId id="375" r:id="rId47"/>
    <p:sldId id="387" r:id="rId48"/>
    <p:sldId id="390" r:id="rId49"/>
    <p:sldId id="391" r:id="rId50"/>
    <p:sldId id="394" r:id="rId51"/>
    <p:sldId id="395" r:id="rId52"/>
    <p:sldId id="398" r:id="rId53"/>
    <p:sldId id="402" r:id="rId54"/>
    <p:sldId id="403" r:id="rId55"/>
    <p:sldId id="404" r:id="rId56"/>
    <p:sldId id="406" r:id="rId57"/>
    <p:sldId id="407" r:id="rId58"/>
    <p:sldId id="409" r:id="rId59"/>
    <p:sldId id="410" r:id="rId60"/>
    <p:sldId id="412" r:id="rId61"/>
    <p:sldId id="415" r:id="rId62"/>
    <p:sldId id="417" r:id="rId63"/>
    <p:sldId id="419" r:id="rId64"/>
    <p:sldId id="423" r:id="rId65"/>
    <p:sldId id="424" r:id="rId66"/>
    <p:sldId id="426" r:id="rId67"/>
    <p:sldId id="431" r:id="rId68"/>
    <p:sldId id="436" r:id="rId69"/>
    <p:sldId id="437" r:id="rId70"/>
    <p:sldId id="441" r:id="rId71"/>
    <p:sldId id="443" r:id="rId72"/>
    <p:sldId id="444" r:id="rId73"/>
    <p:sldId id="445" r:id="rId74"/>
    <p:sldId id="447" r:id="rId75"/>
    <p:sldId id="448" r:id="rId76"/>
    <p:sldId id="449" r:id="rId77"/>
    <p:sldId id="450" r:id="rId78"/>
    <p:sldId id="451" r:id="rId79"/>
    <p:sldId id="452" r:id="rId80"/>
    <p:sldId id="456" r:id="rId81"/>
    <p:sldId id="457" r:id="rId82"/>
    <p:sldId id="460" r:id="rId83"/>
    <p:sldId id="462" r:id="rId84"/>
    <p:sldId id="465" r:id="rId85"/>
    <p:sldId id="468" r:id="rId86"/>
    <p:sldId id="470" r:id="rId87"/>
    <p:sldId id="473" r:id="rId88"/>
    <p:sldId id="474" r:id="rId89"/>
    <p:sldId id="476" r:id="rId90"/>
    <p:sldId id="477" r:id="rId91"/>
    <p:sldId id="478" r:id="rId92"/>
    <p:sldId id="480" r:id="rId93"/>
  </p:sldIdLst>
  <p:sldSz cx="9144000" cy="6858000" type="screen4x3"/>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0"/>
    <p:restoredTop sz="94690"/>
  </p:normalViewPr>
  <p:slideViewPr>
    <p:cSldViewPr>
      <p:cViewPr varScale="1">
        <p:scale>
          <a:sx n="57" d="100"/>
          <a:sy n="57" d="100"/>
        </p:scale>
        <p:origin x="-1440"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x-non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x-none"/>
          </a:p>
        </p:txBody>
      </p:sp>
      <p:sp>
        <p:nvSpPr>
          <p:cNvPr id="4" name="Date Placeholder 3"/>
          <p:cNvSpPr>
            <a:spLocks noGrp="1"/>
          </p:cNvSpPr>
          <p:nvPr>
            <p:ph type="dt" sz="half" idx="10"/>
          </p:nvPr>
        </p:nvSpPr>
        <p:spPr/>
        <p:txBody>
          <a:bodyPr/>
          <a:lstStyle/>
          <a:p>
            <a:fld id="{85B0682E-6362-46DE-ADB8-21A71D3832DE}"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 xmlns:p14="http://schemas.microsoft.com/office/powerpoint/2010/main" val="2568324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85B0682E-6362-46DE-ADB8-21A71D3832DE}"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 xmlns:p14="http://schemas.microsoft.com/office/powerpoint/2010/main" val="2161130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x-non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85B0682E-6362-46DE-ADB8-21A71D3832DE}"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 xmlns:p14="http://schemas.microsoft.com/office/powerpoint/2010/main" val="103283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85B0682E-6362-46DE-ADB8-21A71D3832DE}"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 xmlns:p14="http://schemas.microsoft.com/office/powerpoint/2010/main" val="155778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B0682E-6362-46DE-ADB8-21A71D3832DE}"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 xmlns:p14="http://schemas.microsoft.com/office/powerpoint/2010/main" val="3051011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Date Placeholder 4"/>
          <p:cNvSpPr>
            <a:spLocks noGrp="1"/>
          </p:cNvSpPr>
          <p:nvPr>
            <p:ph type="dt" sz="half" idx="10"/>
          </p:nvPr>
        </p:nvSpPr>
        <p:spPr/>
        <p:txBody>
          <a:bodyPr/>
          <a:lstStyle/>
          <a:p>
            <a:fld id="{85B0682E-6362-46DE-ADB8-21A71D3832DE}" type="datetimeFigureOut">
              <a:rPr lang="x-none" smtClean="0"/>
              <a:pPr/>
              <a:t>2/17/2024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 xmlns:p14="http://schemas.microsoft.com/office/powerpoint/2010/main" val="1049031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7" name="Date Placeholder 6"/>
          <p:cNvSpPr>
            <a:spLocks noGrp="1"/>
          </p:cNvSpPr>
          <p:nvPr>
            <p:ph type="dt" sz="half" idx="10"/>
          </p:nvPr>
        </p:nvSpPr>
        <p:spPr/>
        <p:txBody>
          <a:bodyPr/>
          <a:lstStyle/>
          <a:p>
            <a:fld id="{85B0682E-6362-46DE-ADB8-21A71D3832DE}" type="datetimeFigureOut">
              <a:rPr lang="x-none" smtClean="0"/>
              <a:pPr/>
              <a:t>2/17/2024</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 xmlns:p14="http://schemas.microsoft.com/office/powerpoint/2010/main" val="3188859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Date Placeholder 2"/>
          <p:cNvSpPr>
            <a:spLocks noGrp="1"/>
          </p:cNvSpPr>
          <p:nvPr>
            <p:ph type="dt" sz="half" idx="10"/>
          </p:nvPr>
        </p:nvSpPr>
        <p:spPr/>
        <p:txBody>
          <a:bodyPr/>
          <a:lstStyle/>
          <a:p>
            <a:fld id="{85B0682E-6362-46DE-ADB8-21A71D3832DE}" type="datetimeFigureOut">
              <a:rPr lang="x-none" smtClean="0"/>
              <a:pPr/>
              <a:t>2/17/2024</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 xmlns:p14="http://schemas.microsoft.com/office/powerpoint/2010/main" val="172922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B0682E-6362-46DE-ADB8-21A71D3832DE}" type="datetimeFigureOut">
              <a:rPr lang="x-none" smtClean="0"/>
              <a:pPr/>
              <a:t>2/17/2024</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 xmlns:p14="http://schemas.microsoft.com/office/powerpoint/2010/main" val="2572376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B0682E-6362-46DE-ADB8-21A71D3832DE}" type="datetimeFigureOut">
              <a:rPr lang="x-none" smtClean="0"/>
              <a:pPr/>
              <a:t>2/17/2024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 xmlns:p14="http://schemas.microsoft.com/office/powerpoint/2010/main" val="2403674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B0682E-6362-46DE-ADB8-21A71D3832DE}" type="datetimeFigureOut">
              <a:rPr lang="x-none" smtClean="0"/>
              <a:pPr/>
              <a:t>2/17/2024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5A86C028-6964-4CFE-8F82-81BE3D9524A5}" type="slidenum">
              <a:rPr lang="x-none" smtClean="0"/>
              <a:pPr/>
              <a:t>‹#›</a:t>
            </a:fld>
            <a:endParaRPr lang="x-none"/>
          </a:p>
        </p:txBody>
      </p:sp>
    </p:spTree>
    <p:extLst>
      <p:ext uri="{BB962C8B-B14F-4D97-AF65-F5344CB8AC3E}">
        <p14:creationId xmlns="" xmlns:p14="http://schemas.microsoft.com/office/powerpoint/2010/main" val="264670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x-non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B0682E-6362-46DE-ADB8-21A71D3832DE}" type="datetimeFigureOut">
              <a:rPr lang="x-none" smtClean="0"/>
              <a:pPr/>
              <a:t>2/17/2024</a:t>
            </a:fld>
            <a:endParaRPr lang="x-non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86C028-6964-4CFE-8F82-81BE3D9524A5}" type="slidenum">
              <a:rPr lang="x-none" smtClean="0"/>
              <a:pPr/>
              <a:t>‹#›</a:t>
            </a:fld>
            <a:endParaRPr lang="x-none"/>
          </a:p>
        </p:txBody>
      </p:sp>
    </p:spTree>
    <p:extLst>
      <p:ext uri="{BB962C8B-B14F-4D97-AF65-F5344CB8AC3E}">
        <p14:creationId xmlns="" xmlns:p14="http://schemas.microsoft.com/office/powerpoint/2010/main" val="27079316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9700" y="2971800"/>
            <a:ext cx="9067800" cy="2308225"/>
          </a:xfrm>
        </p:spPr>
        <p:txBody>
          <a:bodyPr>
            <a:normAutofit fontScale="90000"/>
          </a:bodyPr>
          <a:lstStyle/>
          <a:p>
            <a:pPr lvl="0">
              <a:defRPr/>
            </a:pPr>
            <a:r>
              <a:rPr lang="en" sz="3200" b="1" dirty="0" smtClean="0">
                <a:solidFill>
                  <a:srgbClr val="FF0000"/>
                </a:solidFill>
                <a:latin typeface="Palatino Linotype" pitchFamily="18" charset="0"/>
                <a:cs typeface="Arial" pitchFamily="34" charset="0"/>
              </a:rPr>
              <a:t/>
            </a:r>
            <a:br>
              <a:rPr lang="en" sz="3200" b="1" dirty="0" smtClean="0">
                <a:solidFill>
                  <a:srgbClr val="FF0000"/>
                </a:solidFill>
                <a:latin typeface="Palatino Linotype" pitchFamily="18" charset="0"/>
                <a:cs typeface="Arial" pitchFamily="34" charset="0"/>
              </a:rPr>
            </a:br>
            <a:r>
              <a:rPr lang="en" sz="3600" b="1" dirty="0" smtClean="0">
                <a:solidFill>
                  <a:srgbClr val="FF0000"/>
                </a:solidFill>
                <a:latin typeface="Palatino Linotype" pitchFamily="18" charset="0"/>
                <a:cs typeface="Arial" pitchFamily="34" charset="0"/>
              </a:rPr>
              <a:t>IASM</a:t>
            </a:r>
            <a:r>
              <a:rPr lang="sr-Latn-CS" sz="3600" b="1" dirty="0">
                <a:solidFill>
                  <a:srgbClr val="FF0000"/>
                </a:solidFill>
                <a:latin typeface="Palatino Linotype" pitchFamily="18" charset="0"/>
                <a:cs typeface="Arial" pitchFamily="34" charset="0"/>
              </a:rPr>
              <a:t/>
            </a:r>
            <a:br>
              <a:rPr lang="sr-Latn-CS" sz="3600" b="1" dirty="0">
                <a:solidFill>
                  <a:srgbClr val="FF0000"/>
                </a:solidFill>
                <a:latin typeface="Palatino Linotype" pitchFamily="18" charset="0"/>
                <a:cs typeface="Arial" pitchFamily="34" charset="0"/>
              </a:rPr>
            </a:br>
            <a:r>
              <a:rPr lang="en" sz="3600" b="1" dirty="0">
                <a:solidFill>
                  <a:srgbClr val="FF0000"/>
                </a:solidFill>
                <a:latin typeface="Palatino Linotype" pitchFamily="18" charset="0"/>
                <a:cs typeface="Arial" pitchFamily="34" charset="0"/>
              </a:rPr>
              <a:t>Teaching unit </a:t>
            </a:r>
            <a:r>
              <a:rPr lang="en" sz="3600" b="1" dirty="0" smtClean="0">
                <a:solidFill>
                  <a:srgbClr val="FF0000"/>
                </a:solidFill>
                <a:latin typeface="Palatino Linotype" pitchFamily="18" charset="0"/>
                <a:cs typeface="Arial" pitchFamily="34" charset="0"/>
              </a:rPr>
              <a:t>23</a:t>
            </a:r>
            <a:r>
              <a:rPr lang="sr-Cyrl-CS" sz="3200" b="1" dirty="0">
                <a:solidFill>
                  <a:srgbClr val="FF0000"/>
                </a:solidFill>
                <a:latin typeface="Palatino Linotype" pitchFamily="18" charset="0"/>
                <a:cs typeface="Arial" pitchFamily="34" charset="0"/>
              </a:rPr>
              <a:t/>
            </a:r>
            <a:br>
              <a:rPr lang="sr-Cyrl-CS" sz="3200" b="1" dirty="0">
                <a:solidFill>
                  <a:srgbClr val="FF0000"/>
                </a:solidFill>
                <a:latin typeface="Palatino Linotype" pitchFamily="18" charset="0"/>
                <a:cs typeface="Arial" pitchFamily="34" charset="0"/>
              </a:rPr>
            </a:br>
            <a:r>
              <a:rPr lang="en" sz="3200" dirty="0">
                <a:latin typeface="Palatino Linotype" pitchFamily="18" charset="0"/>
                <a:cs typeface="Arial" pitchFamily="34" charset="0"/>
              </a:rPr>
              <a:t> </a:t>
            </a:r>
            <a:r>
              <a:rPr lang="sr-Cyrl-CS" sz="3200" dirty="0">
                <a:latin typeface="Palatino Linotype" pitchFamily="18" charset="0"/>
                <a:cs typeface="Arial" pitchFamily="34" charset="0"/>
              </a:rPr>
              <a:t/>
            </a:r>
            <a:br>
              <a:rPr lang="sr-Cyrl-CS" sz="3200" dirty="0">
                <a:latin typeface="Palatino Linotype" pitchFamily="18" charset="0"/>
                <a:cs typeface="Arial" pitchFamily="34" charset="0"/>
              </a:rPr>
            </a:br>
            <a:r>
              <a:rPr lang="en" sz="1800" dirty="0" err="1">
                <a:latin typeface="Palatino Linotype" pitchFamily="18" charset="0"/>
                <a:cs typeface="Arial" pitchFamily="34" charset="0"/>
              </a:rPr>
              <a:t>Bilirubin </a:t>
            </a:r>
            <a:r>
              <a:rPr lang="en" sz="1800" dirty="0">
                <a:latin typeface="Palatino Linotype" pitchFamily="18" charset="0"/>
                <a:cs typeface="Arial" pitchFamily="34" charset="0"/>
              </a:rPr>
              <a:t>metabolism disorder </a:t>
            </a:r>
            <a:r>
              <a:rPr lang="sr-Cyrl-CS" sz="1800" dirty="0">
                <a:latin typeface="Palatino Linotype" pitchFamily="18" charset="0"/>
                <a:cs typeface="Arial" pitchFamily="34" charset="0"/>
              </a:rPr>
              <a:t/>
            </a:r>
            <a:br>
              <a:rPr lang="sr-Cyrl-CS" sz="1800" dirty="0">
                <a:latin typeface="Palatino Linotype" pitchFamily="18" charset="0"/>
                <a:cs typeface="Arial" pitchFamily="34" charset="0"/>
              </a:rPr>
            </a:br>
            <a:r>
              <a:rPr lang="en" sz="1800" dirty="0">
                <a:latin typeface="Palatino Linotype" pitchFamily="18" charset="0"/>
                <a:cs typeface="Arial" pitchFamily="34" charset="0"/>
              </a:rPr>
              <a:t>Hereditary </a:t>
            </a:r>
            <a:r>
              <a:rPr lang="en" sz="1800" dirty="0" err="1">
                <a:latin typeface="Palatino Linotype" pitchFamily="18" charset="0"/>
                <a:cs typeface="Arial" pitchFamily="34" charset="0"/>
              </a:rPr>
              <a:t>Metabolic </a:t>
            </a:r>
            <a:r>
              <a:rPr lang="en" sz="1800" dirty="0">
                <a:latin typeface="Palatino Linotype" pitchFamily="18" charset="0"/>
                <a:cs typeface="Arial" pitchFamily="34" charset="0"/>
              </a:rPr>
              <a:t>Liver Diseases </a:t>
            </a:r>
            <a:r>
              <a:rPr lang="sr-Cyrl-CS" sz="1800" dirty="0">
                <a:latin typeface="Palatino Linotype" pitchFamily="18" charset="0"/>
                <a:cs typeface="Arial" pitchFamily="34" charset="0"/>
              </a:rPr>
              <a:t/>
            </a:r>
            <a:br>
              <a:rPr lang="sr-Cyrl-CS" sz="1800" dirty="0">
                <a:latin typeface="Palatino Linotype" pitchFamily="18" charset="0"/>
                <a:cs typeface="Arial" pitchFamily="34" charset="0"/>
              </a:rPr>
            </a:br>
            <a:r>
              <a:rPr lang="en" sz="1800" dirty="0">
                <a:latin typeface="Palatino Linotype" pitchFamily="18" charset="0"/>
                <a:cs typeface="Arial" pitchFamily="34" charset="0"/>
              </a:rPr>
              <a:t>Drug-Induced Liver Damage </a:t>
            </a:r>
            <a:r>
              <a:rPr lang="sr-Cyrl-CS" sz="1800" dirty="0">
                <a:latin typeface="Palatino Linotype" pitchFamily="18" charset="0"/>
                <a:cs typeface="Arial" pitchFamily="34" charset="0"/>
              </a:rPr>
              <a:t/>
            </a:r>
            <a:br>
              <a:rPr lang="sr-Cyrl-CS" sz="1800" dirty="0">
                <a:latin typeface="Palatino Linotype" pitchFamily="18" charset="0"/>
                <a:cs typeface="Arial" pitchFamily="34" charset="0"/>
              </a:rPr>
            </a:br>
            <a:r>
              <a:rPr lang="en" sz="1800" dirty="0">
                <a:latin typeface="Palatino Linotype" pitchFamily="18" charset="0"/>
                <a:cs typeface="Arial" pitchFamily="34" charset="0"/>
              </a:rPr>
              <a:t>Acute Liver </a:t>
            </a:r>
            <a:r>
              <a:rPr lang="sr-Cyrl-CS" sz="1800" dirty="0">
                <a:latin typeface="Palatino Linotype" pitchFamily="18" charset="0"/>
                <a:cs typeface="Arial" pitchFamily="34" charset="0"/>
              </a:rPr>
              <a:t/>
            </a:r>
            <a:br>
              <a:rPr lang="sr-Cyrl-CS" sz="1800" dirty="0">
                <a:latin typeface="Palatino Linotype" pitchFamily="18" charset="0"/>
                <a:cs typeface="Arial" pitchFamily="34" charset="0"/>
              </a:rPr>
            </a:br>
            <a:r>
              <a:rPr lang="en" sz="1800" dirty="0" err="1">
                <a:latin typeface="Palatino Linotype" pitchFamily="18" charset="0"/>
                <a:cs typeface="Arial" pitchFamily="34" charset="0"/>
              </a:rPr>
              <a:t>Failure </a:t>
            </a:r>
            <a:r>
              <a:rPr lang="en" sz="1800" dirty="0">
                <a:latin typeface="Palatino Linotype" pitchFamily="18" charset="0"/>
                <a:cs typeface="Arial" pitchFamily="34" charset="0"/>
              </a:rPr>
              <a:t>Alcoholic Liver Disease </a:t>
            </a:r>
            <a:r>
              <a:rPr lang="sr-Cyrl-CS" sz="1800" dirty="0">
                <a:latin typeface="Palatino Linotype" pitchFamily="18" charset="0"/>
                <a:cs typeface="Arial" pitchFamily="34" charset="0"/>
              </a:rPr>
              <a:t/>
            </a:r>
            <a:br>
              <a:rPr lang="sr-Cyrl-CS" sz="1800" dirty="0">
                <a:latin typeface="Palatino Linotype" pitchFamily="18" charset="0"/>
                <a:cs typeface="Arial" pitchFamily="34" charset="0"/>
              </a:rPr>
            </a:br>
            <a:r>
              <a:rPr lang="en" sz="1800" dirty="0">
                <a:latin typeface="Palatino Linotype" pitchFamily="18" charset="0"/>
                <a:cs typeface="Arial" pitchFamily="34" charset="0"/>
              </a:rPr>
              <a:t>Fatty Liver </a:t>
            </a:r>
            <a:r>
              <a:rPr lang="sr-Cyrl-CS" sz="1800" dirty="0">
                <a:latin typeface="Palatino Linotype" pitchFamily="18" charset="0"/>
                <a:cs typeface="Arial" pitchFamily="34" charset="0"/>
              </a:rPr>
              <a:t/>
            </a:r>
            <a:br>
              <a:rPr lang="sr-Cyrl-CS" sz="1800" dirty="0">
                <a:latin typeface="Palatino Linotype" pitchFamily="18" charset="0"/>
                <a:cs typeface="Arial" pitchFamily="34" charset="0"/>
              </a:rPr>
            </a:br>
            <a:r>
              <a:rPr lang="en" sz="1800" dirty="0" err="1">
                <a:latin typeface="Palatino Linotype" pitchFamily="18" charset="0"/>
                <a:cs typeface="Arial" pitchFamily="34" charset="0"/>
              </a:rPr>
              <a:t>Non-Alcoholic</a:t>
            </a:r>
            <a:r>
              <a:rPr lang="en" sz="1800" dirty="0">
                <a:latin typeface="Palatino Linotype" pitchFamily="18" charset="0"/>
                <a:cs typeface="Arial" pitchFamily="34" charset="0"/>
              </a:rPr>
              <a:t> </a:t>
            </a:r>
            <a:r>
              <a:rPr lang="en" sz="1800" dirty="0" err="1">
                <a:latin typeface="Palatino Linotype" pitchFamily="18" charset="0"/>
                <a:cs typeface="Arial" pitchFamily="34" charset="0"/>
              </a:rPr>
              <a:t>steatohepatitis</a:t>
            </a:r>
            <a:r>
              <a:rPr lang="en" sz="1800" dirty="0">
                <a:latin typeface="Palatino Linotype" pitchFamily="18" charset="0"/>
                <a:cs typeface="Arial" pitchFamily="34" charset="0"/>
              </a:rPr>
              <a:t> </a:t>
            </a:r>
            <a:r>
              <a:rPr lang="sr-Cyrl-CS" sz="1800" dirty="0">
                <a:latin typeface="Palatino Linotype" pitchFamily="18" charset="0"/>
                <a:cs typeface="Arial" pitchFamily="34" charset="0"/>
              </a:rPr>
              <a:t/>
            </a:r>
            <a:br>
              <a:rPr lang="sr-Cyrl-CS" sz="1800" dirty="0">
                <a:latin typeface="Palatino Linotype" pitchFamily="18" charset="0"/>
                <a:cs typeface="Arial" pitchFamily="34" charset="0"/>
              </a:rPr>
            </a:br>
            <a:r>
              <a:rPr lang="en" sz="1800" dirty="0" err="1">
                <a:latin typeface="Palatino Linotype" pitchFamily="18" charset="0"/>
                <a:cs typeface="Arial" pitchFamily="34" charset="0"/>
              </a:rPr>
              <a:t>Autoimmune </a:t>
            </a:r>
            <a:r>
              <a:rPr lang="en" sz="1800" dirty="0">
                <a:latin typeface="Palatino Linotype" pitchFamily="18" charset="0"/>
                <a:cs typeface="Arial" pitchFamily="34" charset="0"/>
              </a:rPr>
              <a:t>hepatitis </a:t>
            </a:r>
            <a:r>
              <a:rPr lang="sr-Cyrl-CS" sz="1800" dirty="0">
                <a:latin typeface="Palatino Linotype" pitchFamily="18" charset="0"/>
                <a:cs typeface="Arial" pitchFamily="34" charset="0"/>
              </a:rPr>
              <a:t/>
            </a:r>
            <a:br>
              <a:rPr lang="sr-Cyrl-CS" sz="1800" dirty="0">
                <a:latin typeface="Palatino Linotype" pitchFamily="18" charset="0"/>
                <a:cs typeface="Arial" pitchFamily="34" charset="0"/>
              </a:rPr>
            </a:br>
            <a:r>
              <a:rPr lang="en" sz="1800" dirty="0">
                <a:latin typeface="Palatino Linotype" pitchFamily="18" charset="0"/>
                <a:cs typeface="Arial" pitchFamily="34" charset="0"/>
              </a:rPr>
              <a:t>Primary </a:t>
            </a:r>
            <a:r>
              <a:rPr lang="en" sz="1800" dirty="0" err="1">
                <a:latin typeface="Palatino Linotype" pitchFamily="18" charset="0"/>
                <a:cs typeface="Arial" pitchFamily="34" charset="0"/>
              </a:rPr>
              <a:t>biliary </a:t>
            </a:r>
            <a:r>
              <a:rPr lang="en" sz="1800" dirty="0">
                <a:latin typeface="Palatino Linotype" pitchFamily="18" charset="0"/>
                <a:cs typeface="Arial" pitchFamily="34" charset="0"/>
              </a:rPr>
              <a:t>cirrhosis </a:t>
            </a:r>
            <a:r>
              <a:rPr lang="sr-Cyrl-CS" sz="1800" dirty="0">
                <a:latin typeface="Palatino Linotype" pitchFamily="18" charset="0"/>
                <a:cs typeface="Arial" pitchFamily="34" charset="0"/>
              </a:rPr>
              <a:t/>
            </a:r>
            <a:br>
              <a:rPr lang="sr-Cyrl-CS" sz="1800" dirty="0">
                <a:latin typeface="Palatino Linotype" pitchFamily="18" charset="0"/>
                <a:cs typeface="Arial" pitchFamily="34" charset="0"/>
              </a:rPr>
            </a:br>
            <a:r>
              <a:rPr lang="en" sz="1800" dirty="0">
                <a:latin typeface="Palatino Linotype" pitchFamily="18" charset="0"/>
                <a:cs typeface="Arial" pitchFamily="34" charset="0"/>
              </a:rPr>
              <a:t>Primary </a:t>
            </a:r>
            <a:r>
              <a:rPr lang="en" sz="1800" dirty="0" err="1">
                <a:latin typeface="Palatino Linotype" pitchFamily="18" charset="0"/>
                <a:cs typeface="Arial" pitchFamily="34" charset="0"/>
              </a:rPr>
              <a:t>sclerosing</a:t>
            </a:r>
            <a:r>
              <a:rPr lang="en" sz="1800" dirty="0">
                <a:latin typeface="Palatino Linotype" pitchFamily="18" charset="0"/>
                <a:cs typeface="Arial" pitchFamily="34" charset="0"/>
              </a:rPr>
              <a:t> </a:t>
            </a:r>
            <a:r>
              <a:rPr lang="en" sz="1800" dirty="0" err="1">
                <a:latin typeface="Palatino Linotype" pitchFamily="18" charset="0"/>
                <a:cs typeface="Arial" pitchFamily="34" charset="0"/>
              </a:rPr>
              <a:t>cholangitis</a:t>
            </a:r>
            <a:r>
              <a:rPr lang="en" sz="1800" dirty="0">
                <a:latin typeface="Palatino Linotype" pitchFamily="18" charset="0"/>
                <a:cs typeface="Arial" pitchFamily="34" charset="0"/>
              </a:rPr>
              <a:t> </a:t>
            </a:r>
            <a:r>
              <a:rPr lang="sr-Cyrl-CS" sz="1800" dirty="0">
                <a:latin typeface="Palatino Linotype" pitchFamily="18" charset="0"/>
                <a:cs typeface="Arial" pitchFamily="34" charset="0"/>
              </a:rPr>
              <a:t/>
            </a:r>
            <a:br>
              <a:rPr lang="sr-Cyrl-CS" sz="1800" dirty="0">
                <a:latin typeface="Palatino Linotype" pitchFamily="18" charset="0"/>
                <a:cs typeface="Arial" pitchFamily="34" charset="0"/>
              </a:rPr>
            </a:br>
            <a:r>
              <a:rPr lang="en" sz="1800" dirty="0">
                <a:latin typeface="Palatino Linotype" pitchFamily="18" charset="0"/>
                <a:cs typeface="Arial" pitchFamily="34" charset="0"/>
              </a:rPr>
              <a:t>Vascular diseases of the liver</a:t>
            </a:r>
            <a:r>
              <a:rPr lang="sr-Cyrl-CS" sz="1800" b="1" dirty="0">
                <a:latin typeface="Palatino Linotype" pitchFamily="18" charset="0"/>
                <a:cs typeface="Arial" pitchFamily="34" charset="0"/>
              </a:rPr>
              <a:t/>
            </a:r>
            <a:br>
              <a:rPr lang="sr-Cyrl-CS" sz="1800" b="1" dirty="0">
                <a:latin typeface="Palatino Linotype" pitchFamily="18" charset="0"/>
                <a:cs typeface="Arial" pitchFamily="34" charset="0"/>
              </a:rPr>
            </a:br>
            <a:r>
              <a:rPr lang="x-none" sz="3200" dirty="0">
                <a:latin typeface="Palatino Linotype" pitchFamily="18" charset="0"/>
              </a:rPr>
              <a:t/>
            </a:r>
            <a:br>
              <a:rPr lang="x-none" sz="3200" dirty="0">
                <a:latin typeface="Palatino Linotype" pitchFamily="18" charset="0"/>
              </a:rPr>
            </a:br>
            <a:endParaRPr lang="x-none" sz="3200" b="1" dirty="0">
              <a:latin typeface="Palatino Linotype" pitchFamily="18" charset="0"/>
            </a:endParaRPr>
          </a:p>
        </p:txBody>
      </p:sp>
      <p:sp>
        <p:nvSpPr>
          <p:cNvPr id="3" name="Subtitle 2"/>
          <p:cNvSpPr>
            <a:spLocks noGrp="1"/>
          </p:cNvSpPr>
          <p:nvPr>
            <p:ph type="subTitle" idx="1"/>
          </p:nvPr>
        </p:nvSpPr>
        <p:spPr>
          <a:xfrm>
            <a:off x="1295400" y="6172200"/>
            <a:ext cx="6400800" cy="914400"/>
          </a:xfrm>
        </p:spPr>
        <p:txBody>
          <a:bodyPr/>
          <a:lstStyle/>
          <a:p>
            <a:r>
              <a:rPr lang="en" b="1" dirty="0" smtClean="0">
                <a:solidFill>
                  <a:schemeClr val="tx1"/>
                </a:solidFill>
                <a:latin typeface="Palatino Linotype" pitchFamily="18" charset="0"/>
              </a:rPr>
              <a:t>Full prof. </a:t>
            </a:r>
            <a:r>
              <a:rPr lang="en" b="1" dirty="0">
                <a:solidFill>
                  <a:schemeClr val="tx1"/>
                </a:solidFill>
                <a:latin typeface="Palatino Linotype" pitchFamily="18" charset="0"/>
              </a:rPr>
              <a:t>Nataša Zdravković</a:t>
            </a:r>
          </a:p>
        </p:txBody>
      </p:sp>
      <p:pic>
        <p:nvPicPr>
          <p:cNvPr id="4" name="Picture 2"/>
          <p:cNvPicPr>
            <a:picLocks noChangeAspect="1" noChangeArrowheads="1"/>
          </p:cNvPicPr>
          <p:nvPr/>
        </p:nvPicPr>
        <p:blipFill>
          <a:blip r:embed="rId2" cstate="print"/>
          <a:srcRect/>
          <a:stretch>
            <a:fillRect/>
          </a:stretch>
        </p:blipFill>
        <p:spPr bwMode="auto">
          <a:xfrm>
            <a:off x="1219200" y="0"/>
            <a:ext cx="6949440" cy="1447800"/>
          </a:xfrm>
          <a:prstGeom prst="rect">
            <a:avLst/>
          </a:prstGeom>
          <a:noFill/>
          <a:ln w="9525">
            <a:noFill/>
            <a:miter lim="800000"/>
            <a:headEnd/>
            <a:tailEnd/>
          </a:ln>
        </p:spPr>
      </p:pic>
    </p:spTree>
    <p:extLst>
      <p:ext uri="{BB962C8B-B14F-4D97-AF65-F5344CB8AC3E}">
        <p14:creationId xmlns="" xmlns:p14="http://schemas.microsoft.com/office/powerpoint/2010/main" val="1401404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 sz="3600" b="1" dirty="0">
                <a:solidFill>
                  <a:schemeClr val="tx1"/>
                </a:solidFill>
                <a:latin typeface="Palatino Linotype" pitchFamily="18" charset="0"/>
              </a:rPr>
              <a:t>Hepatolenticular degeneration, Wilson's </a:t>
            </a:r>
            <a:r>
              <a:rPr lang="en" sz="3600" b="1" dirty="0" smtClean="0">
                <a:solidFill>
                  <a:schemeClr val="tx1"/>
                </a:solidFill>
                <a:latin typeface="Palatino Linotype" pitchFamily="18" charset="0"/>
              </a:rPr>
              <a:t>disease</a:t>
            </a:r>
            <a:endParaRPr lang="en" sz="3600" b="1" dirty="0">
              <a:solidFill>
                <a:schemeClr val="tx1"/>
              </a:solidFill>
              <a:latin typeface="Palatino Linotype"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2379816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 sz="2800" b="1" dirty="0">
                <a:latin typeface="Palatino Linotype" pitchFamily="18" charset="0"/>
              </a:rPr>
              <a:t>Definition</a:t>
            </a:r>
            <a:endParaRPr lang="en-US" sz="2800" b="1" dirty="0">
              <a:latin typeface="Palatino Linotype" pitchFamily="18" charset="0"/>
            </a:endParaRPr>
          </a:p>
        </p:txBody>
      </p:sp>
      <p:sp>
        <p:nvSpPr>
          <p:cNvPr id="3" name="Content Placeholder 2"/>
          <p:cNvSpPr>
            <a:spLocks noGrp="1"/>
          </p:cNvSpPr>
          <p:nvPr>
            <p:ph idx="1"/>
          </p:nvPr>
        </p:nvSpPr>
        <p:spPr>
          <a:xfrm>
            <a:off x="25400" y="1371600"/>
            <a:ext cx="9118600" cy="4525963"/>
          </a:xfrm>
        </p:spPr>
        <p:txBody>
          <a:bodyPr>
            <a:normAutofit/>
          </a:bodyPr>
          <a:lstStyle/>
          <a:p>
            <a:pPr>
              <a:lnSpc>
                <a:spcPct val="150000"/>
              </a:lnSpc>
            </a:pPr>
            <a:r>
              <a:rPr lang="en" sz="1800" dirty="0">
                <a:latin typeface="Palatino Linotype" pitchFamily="18" charset="0"/>
              </a:rPr>
              <a:t>It represents </a:t>
            </a:r>
            <a:r>
              <a:rPr lang="en" sz="1800" b="1" dirty="0">
                <a:latin typeface="Palatino Linotype" pitchFamily="18" charset="0"/>
              </a:rPr>
              <a:t>an autosomal recessive hereditary disorder </a:t>
            </a:r>
            <a:r>
              <a:rPr lang="en" sz="1800" dirty="0">
                <a:latin typeface="Palatino Linotype" pitchFamily="18" charset="0"/>
              </a:rPr>
              <a:t>of copper metabolism</a:t>
            </a:r>
          </a:p>
          <a:p>
            <a:pPr>
              <a:lnSpc>
                <a:spcPct val="150000"/>
              </a:lnSpc>
            </a:pPr>
            <a:r>
              <a:rPr lang="en" sz="1800" dirty="0">
                <a:latin typeface="Palatino Linotype" pitchFamily="18" charset="0"/>
              </a:rPr>
              <a:t>It is characterized by reduced excretion of copper with normal intestinal absorption, which results in the accumulation of copper in toxic concentrations in the liver, brain, kidneys, cornea and other organs.</a:t>
            </a:r>
          </a:p>
          <a:p>
            <a:pPr>
              <a:lnSpc>
                <a:spcPct val="150000"/>
              </a:lnSpc>
            </a:pPr>
            <a:r>
              <a:rPr lang="en" sz="1800" dirty="0">
                <a:latin typeface="Palatino Linotype" pitchFamily="18" charset="0"/>
              </a:rPr>
              <a:t>Accumulation of copper is a consequence of a </a:t>
            </a:r>
            <a:r>
              <a:rPr lang="en" sz="1800" dirty="0" err="1">
                <a:latin typeface="Palatino Linotype" pitchFamily="18" charset="0"/>
              </a:rPr>
              <a:t>biliary defect</a:t>
            </a:r>
            <a:r>
              <a:rPr lang="en" sz="1800" dirty="0">
                <a:latin typeface="Palatino Linotype" pitchFamily="18" charset="0"/>
              </a:rPr>
              <a:t> </a:t>
            </a:r>
            <a:r>
              <a:rPr lang="en" sz="1800" dirty="0" err="1">
                <a:latin typeface="Palatino Linotype" pitchFamily="18" charset="0"/>
              </a:rPr>
              <a:t>excretion </a:t>
            </a:r>
            <a:r>
              <a:rPr lang="en" sz="1800" dirty="0">
                <a:latin typeface="Palatino Linotype" pitchFamily="18" charset="0"/>
              </a:rPr>
              <a:t>of this metal, due to the decrease in </a:t>
            </a:r>
            <a:r>
              <a:rPr lang="en" sz="1800" dirty="0" err="1">
                <a:latin typeface="Palatino Linotype" pitchFamily="18" charset="0"/>
              </a:rPr>
              <a:t>ceruroplasmin plasma</a:t>
            </a:r>
            <a:endParaRPr lang="x-none" sz="1800" dirty="0">
              <a:latin typeface="Palatino Linotype" pitchFamily="18" charset="0"/>
            </a:endParaRPr>
          </a:p>
          <a:p>
            <a:pPr>
              <a:lnSpc>
                <a:spcPct val="150000"/>
              </a:lnSpc>
            </a:pPr>
            <a:r>
              <a:rPr lang="en" sz="1800" dirty="0">
                <a:latin typeface="Palatino Linotype" pitchFamily="18" charset="0"/>
              </a:rPr>
              <a:t>The gene for Wilson's disease is located on </a:t>
            </a:r>
            <a:r>
              <a:rPr lang="en" sz="1800">
                <a:latin typeface="Palatino Linotype" pitchFamily="18" charset="0"/>
              </a:rPr>
              <a:t>chromosome 13</a:t>
            </a:r>
            <a:endParaRPr lang="sr-Cyrl-RS" sz="1800" dirty="0">
              <a:latin typeface="Palatino Linotype" pitchFamily="18" charset="0"/>
            </a:endParaRPr>
          </a:p>
          <a:p>
            <a:pPr>
              <a:lnSpc>
                <a:spcPct val="150000"/>
              </a:lnSpc>
            </a:pPr>
            <a:r>
              <a:rPr lang="en" sz="1800">
                <a:latin typeface="Palatino Linotype" pitchFamily="18" charset="0"/>
              </a:rPr>
              <a:t>To </a:t>
            </a:r>
            <a:r>
              <a:rPr lang="en" sz="1800" dirty="0">
                <a:latin typeface="Palatino Linotype" pitchFamily="18" charset="0"/>
              </a:rPr>
              <a:t>date, about 100 gene mutations for </a:t>
            </a:r>
            <a:r>
              <a:rPr lang="en" sz="1800" dirty="0" err="1">
                <a:latin typeface="Palatino Linotype" pitchFamily="18" charset="0"/>
              </a:rPr>
              <a:t>Wilson's </a:t>
            </a:r>
            <a:r>
              <a:rPr lang="en" sz="1800" dirty="0">
                <a:latin typeface="Palatino Linotype" pitchFamily="18" charset="0"/>
              </a:rPr>
              <a:t>disease have been identified</a:t>
            </a:r>
          </a:p>
          <a:p>
            <a:endParaRPr lang="en-US" sz="2400" dirty="0">
              <a:latin typeface="Palatino Linotype" pitchFamily="18" charset="0"/>
            </a:endParaRPr>
          </a:p>
        </p:txBody>
      </p:sp>
    </p:spTree>
    <p:extLst>
      <p:ext uri="{BB962C8B-B14F-4D97-AF65-F5344CB8AC3E}">
        <p14:creationId xmlns="" xmlns:p14="http://schemas.microsoft.com/office/powerpoint/2010/main" val="1888494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 sz="2800" b="1" dirty="0">
                <a:latin typeface="Palatino Linotype" pitchFamily="18" charset="0"/>
              </a:rPr>
              <a:t>clinical picture</a:t>
            </a:r>
            <a:endParaRPr lang="en-US" sz="2800" b="1" dirty="0">
              <a:latin typeface="Palatino Linotype" pitchFamily="18" charset="0"/>
            </a:endParaRPr>
          </a:p>
        </p:txBody>
      </p:sp>
      <p:sp>
        <p:nvSpPr>
          <p:cNvPr id="3" name="Content Placeholder 2"/>
          <p:cNvSpPr>
            <a:spLocks noGrp="1"/>
          </p:cNvSpPr>
          <p:nvPr>
            <p:ph idx="1"/>
          </p:nvPr>
        </p:nvSpPr>
        <p:spPr>
          <a:xfrm>
            <a:off x="0" y="685800"/>
            <a:ext cx="8915400" cy="5943600"/>
          </a:xfrm>
        </p:spPr>
        <p:txBody>
          <a:bodyPr>
            <a:normAutofit/>
          </a:bodyPr>
          <a:lstStyle/>
          <a:p>
            <a:pPr>
              <a:lnSpc>
                <a:spcPct val="150000"/>
              </a:lnSpc>
            </a:pPr>
            <a:r>
              <a:rPr lang="en" sz="1700" dirty="0">
                <a:latin typeface="Palatino Linotype" pitchFamily="18" charset="0"/>
              </a:rPr>
              <a:t>The clinical picture is diverse, the most common symptoms are liver disease and </a:t>
            </a:r>
            <a:r>
              <a:rPr lang="en" sz="1700" dirty="0" err="1">
                <a:latin typeface="Palatino Linotype" pitchFamily="18" charset="0"/>
              </a:rPr>
              <a:t>neuropsychiatric </a:t>
            </a:r>
            <a:r>
              <a:rPr lang="en" sz="1700" dirty="0">
                <a:latin typeface="Palatino Linotype" pitchFamily="18" charset="0"/>
              </a:rPr>
              <a:t>disorders</a:t>
            </a:r>
          </a:p>
          <a:p>
            <a:pPr>
              <a:lnSpc>
                <a:spcPct val="150000"/>
              </a:lnSpc>
            </a:pPr>
            <a:r>
              <a:rPr lang="en" sz="1700" dirty="0">
                <a:latin typeface="Palatino Linotype" pitchFamily="18" charset="0"/>
              </a:rPr>
              <a:t>In children, it most often occurs after the fifth year of life in </a:t>
            </a:r>
            <a:r>
              <a:rPr lang="en" sz="1700" dirty="0" err="1">
                <a:latin typeface="Palatino Linotype" pitchFamily="18" charset="0"/>
              </a:rPr>
              <a:t>a hepatic </a:t>
            </a:r>
            <a:r>
              <a:rPr lang="en" sz="1700" dirty="0">
                <a:latin typeface="Palatino Linotype" pitchFamily="18" charset="0"/>
              </a:rPr>
              <a:t>form with minimal neurological </a:t>
            </a:r>
            <a:r>
              <a:rPr lang="en" sz="1700" dirty="0" err="1">
                <a:latin typeface="Palatino Linotype" pitchFamily="18" charset="0"/>
              </a:rPr>
              <a:t>symptoms</a:t>
            </a:r>
            <a:endParaRPr lang="x-none" sz="1700" dirty="0">
              <a:latin typeface="Palatino Linotype" pitchFamily="18" charset="0"/>
            </a:endParaRPr>
          </a:p>
          <a:p>
            <a:pPr>
              <a:lnSpc>
                <a:spcPct val="150000"/>
              </a:lnSpc>
            </a:pPr>
            <a:r>
              <a:rPr lang="en" sz="1700" dirty="0">
                <a:latin typeface="Palatino Linotype" pitchFamily="18" charset="0"/>
              </a:rPr>
              <a:t>After the age of 20, neurological forms of the disease appear</a:t>
            </a:r>
          </a:p>
          <a:p>
            <a:pPr>
              <a:lnSpc>
                <a:spcPct val="150000"/>
              </a:lnSpc>
            </a:pPr>
            <a:r>
              <a:rPr lang="en" sz="1700" dirty="0">
                <a:latin typeface="Palatino Linotype" pitchFamily="18" charset="0"/>
              </a:rPr>
              <a:t>The first signs of the disease are </a:t>
            </a:r>
            <a:r>
              <a:rPr lang="en" sz="1700" dirty="0" err="1">
                <a:latin typeface="Palatino Linotype" pitchFamily="18" charset="0"/>
              </a:rPr>
              <a:t>non-specific </a:t>
            </a:r>
            <a:r>
              <a:rPr lang="en" sz="1700" dirty="0">
                <a:latin typeface="Palatino Linotype" pitchFamily="18" charset="0"/>
              </a:rPr>
              <a:t>and therefore it is </a:t>
            </a:r>
            <a:r>
              <a:rPr lang="en" sz="1700">
                <a:latin typeface="Palatino Linotype" pitchFamily="18" charset="0"/>
              </a:rPr>
              <a:t>recognized late</a:t>
            </a:r>
            <a:endParaRPr lang="sr-Cyrl-RS" sz="1700" dirty="0">
              <a:latin typeface="Palatino Linotype" pitchFamily="18" charset="0"/>
            </a:endParaRPr>
          </a:p>
          <a:p>
            <a:pPr marL="0" indent="0">
              <a:lnSpc>
                <a:spcPct val="150000"/>
              </a:lnSpc>
              <a:buNone/>
            </a:pPr>
            <a:endParaRPr lang="x-none" sz="1700" dirty="0">
              <a:latin typeface="Palatino Linotype" pitchFamily="18" charset="0"/>
            </a:endParaRPr>
          </a:p>
          <a:p>
            <a:r>
              <a:rPr lang="en" sz="1700" b="1" dirty="0">
                <a:latin typeface="Palatino Linotype" pitchFamily="18" charset="0"/>
              </a:rPr>
              <a:t>LIVER DISEASE</a:t>
            </a:r>
            <a:endParaRPr lang="x-none" sz="1700" b="1" dirty="0">
              <a:latin typeface="Palatino Linotype" pitchFamily="18" charset="0"/>
            </a:endParaRPr>
          </a:p>
          <a:p>
            <a:pPr>
              <a:lnSpc>
                <a:spcPct val="150000"/>
              </a:lnSpc>
            </a:pPr>
            <a:r>
              <a:rPr lang="en" sz="1700"/>
              <a:t> </a:t>
            </a:r>
            <a:r>
              <a:rPr lang="en" sz="1700">
                <a:latin typeface="Palatino Linotype" pitchFamily="18" charset="0"/>
              </a:rPr>
              <a:t>Chronic liver disease, if not diagnosed or treated, can appear years before neurological symptoms</a:t>
            </a:r>
          </a:p>
          <a:p>
            <a:pPr>
              <a:lnSpc>
                <a:spcPct val="150000"/>
              </a:lnSpc>
            </a:pPr>
            <a:r>
              <a:rPr lang="en" sz="1700">
                <a:latin typeface="Palatino Linotype" pitchFamily="18" charset="0"/>
              </a:rPr>
              <a:t>It can be presented </a:t>
            </a:r>
            <a:r>
              <a:rPr lang="en" sz="1700" dirty="0">
                <a:latin typeface="Palatino Linotype" pitchFamily="18" charset="0"/>
              </a:rPr>
              <a:t>:</a:t>
            </a:r>
          </a:p>
          <a:p>
            <a:pPr marL="457200" indent="-457200">
              <a:lnSpc>
                <a:spcPct val="150000"/>
              </a:lnSpc>
              <a:buFont typeface="+mj-lt"/>
              <a:buAutoNum type="arabicPeriod"/>
            </a:pPr>
            <a:r>
              <a:rPr lang="en" sz="1700">
                <a:latin typeface="Palatino Linotype" pitchFamily="18" charset="0"/>
              </a:rPr>
              <a:t>asymptomatic elevated values of aminotransferases</a:t>
            </a:r>
          </a:p>
          <a:p>
            <a:pPr marL="457200" indent="-457200">
              <a:lnSpc>
                <a:spcPct val="150000"/>
              </a:lnSpc>
              <a:buFont typeface="+mj-lt"/>
              <a:buAutoNum type="arabicPeriod"/>
            </a:pPr>
            <a:r>
              <a:rPr lang="en" sz="1700">
                <a:latin typeface="Palatino Linotype" pitchFamily="18" charset="0"/>
              </a:rPr>
              <a:t>acute hepatitis</a:t>
            </a:r>
          </a:p>
          <a:p>
            <a:pPr marL="457200" indent="-457200">
              <a:lnSpc>
                <a:spcPct val="150000"/>
              </a:lnSpc>
              <a:buFont typeface="+mj-lt"/>
              <a:buAutoNum type="arabicPeriod"/>
            </a:pPr>
            <a:r>
              <a:rPr lang="en" sz="1700">
                <a:latin typeface="Palatino Linotype" pitchFamily="18" charset="0"/>
              </a:rPr>
              <a:t>fulminant liver failure</a:t>
            </a:r>
            <a:endParaRPr lang="en-US" sz="1700" dirty="0">
              <a:latin typeface="Palatino Linotype" pitchFamily="18" charset="0"/>
            </a:endParaRPr>
          </a:p>
          <a:p>
            <a:pPr>
              <a:buNone/>
            </a:pPr>
            <a:endParaRPr lang="en-US" sz="2400" dirty="0"/>
          </a:p>
        </p:txBody>
      </p:sp>
    </p:spTree>
    <p:extLst>
      <p:ext uri="{BB962C8B-B14F-4D97-AF65-F5344CB8AC3E}">
        <p14:creationId xmlns="" xmlns:p14="http://schemas.microsoft.com/office/powerpoint/2010/main" val="14305784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8991600" cy="1143000"/>
          </a:xfrm>
        </p:spPr>
        <p:txBody>
          <a:bodyPr>
            <a:normAutofit/>
          </a:bodyPr>
          <a:lstStyle/>
          <a:p>
            <a:r>
              <a:rPr lang="en" sz="2400" b="1" dirty="0">
                <a:latin typeface="Palatino Linotype" pitchFamily="18" charset="0"/>
              </a:rPr>
              <a:t>Acute Wilson's hepatitis and </a:t>
            </a:r>
            <a:r>
              <a:rPr lang="en" sz="2400" b="1" dirty="0" err="1">
                <a:latin typeface="Palatino Linotype" pitchFamily="18" charset="0"/>
              </a:rPr>
              <a:t>fulminant</a:t>
            </a:r>
            <a:r>
              <a:rPr lang="en" sz="2400" b="1" dirty="0">
                <a:latin typeface="Palatino Linotype" pitchFamily="18" charset="0"/>
              </a:rPr>
              <a:t> </a:t>
            </a:r>
            <a:r>
              <a:rPr lang="en" sz="2400" b="1" dirty="0" err="1">
                <a:latin typeface="Palatino Linotype" pitchFamily="18" charset="0"/>
              </a:rPr>
              <a:t>Wilson </a:t>
            </a:r>
            <a:r>
              <a:rPr lang="en" sz="2400" b="1" dirty="0">
                <a:latin typeface="Palatino Linotype" pitchFamily="18" charset="0"/>
              </a:rPr>
              <a:t>'s disease</a:t>
            </a:r>
            <a:endParaRPr lang="en-US" sz="2400" b="1" dirty="0">
              <a:latin typeface="Palatino Linotype" pitchFamily="18" charset="0"/>
            </a:endParaRPr>
          </a:p>
        </p:txBody>
      </p:sp>
      <p:sp>
        <p:nvSpPr>
          <p:cNvPr id="3" name="Content Placeholder 2"/>
          <p:cNvSpPr>
            <a:spLocks noGrp="1"/>
          </p:cNvSpPr>
          <p:nvPr>
            <p:ph idx="1"/>
          </p:nvPr>
        </p:nvSpPr>
        <p:spPr>
          <a:xfrm>
            <a:off x="63500" y="1143000"/>
            <a:ext cx="9067800" cy="2438400"/>
          </a:xfrm>
        </p:spPr>
        <p:txBody>
          <a:bodyPr>
            <a:normAutofit/>
          </a:bodyPr>
          <a:lstStyle/>
          <a:p>
            <a:pPr>
              <a:lnSpc>
                <a:spcPct val="150000"/>
              </a:lnSpc>
            </a:pPr>
            <a:r>
              <a:rPr lang="en" sz="1800" dirty="0">
                <a:latin typeface="Palatino Linotype" pitchFamily="18" charset="0"/>
              </a:rPr>
              <a:t>Acute </a:t>
            </a:r>
            <a:r>
              <a:rPr lang="en" sz="1800" dirty="0" err="1">
                <a:latin typeface="Palatino Linotype" pitchFamily="18" charset="0"/>
              </a:rPr>
              <a:t>Wilson's </a:t>
            </a:r>
            <a:r>
              <a:rPr lang="en" sz="1800" dirty="0">
                <a:latin typeface="Palatino Linotype" pitchFamily="18" charset="0"/>
              </a:rPr>
              <a:t>hepatitis cannot be distinguished from other acute ( viral and toxic ) liver diseases</a:t>
            </a:r>
            <a:endParaRPr lang="en-US" sz="1800" dirty="0">
              <a:latin typeface="Palatino Linotype" pitchFamily="18" charset="0"/>
            </a:endParaRPr>
          </a:p>
          <a:p>
            <a:pPr>
              <a:lnSpc>
                <a:spcPct val="150000"/>
              </a:lnSpc>
            </a:pPr>
            <a:r>
              <a:rPr lang="en" sz="1800">
                <a:latin typeface="Palatino Linotype" pitchFamily="18" charset="0"/>
              </a:rPr>
              <a:t>from </a:t>
            </a:r>
            <a:r>
              <a:rPr lang="en" sz="1800" dirty="0">
                <a:latin typeface="Palatino Linotype" pitchFamily="18" charset="0"/>
              </a:rPr>
              <a:t>necrotic hepatocytes, which can lead to severe </a:t>
            </a:r>
            <a:r>
              <a:rPr lang="en" sz="1800" dirty="0" err="1">
                <a:latin typeface="Palatino Linotype" pitchFamily="18" charset="0"/>
              </a:rPr>
              <a:t>hemolytic </a:t>
            </a:r>
            <a:r>
              <a:rPr lang="en" sz="1800" dirty="0">
                <a:latin typeface="Palatino Linotype" pitchFamily="18" charset="0"/>
              </a:rPr>
              <a:t>anemia</a:t>
            </a:r>
          </a:p>
          <a:p>
            <a:pPr>
              <a:lnSpc>
                <a:spcPct val="150000"/>
              </a:lnSpc>
            </a:pPr>
            <a:r>
              <a:rPr lang="en" sz="1800" dirty="0">
                <a:latin typeface="Palatino Linotype" pitchFamily="18" charset="0"/>
              </a:rPr>
              <a:t>Aminotransferase values are </a:t>
            </a:r>
            <a:r>
              <a:rPr lang="en" sz="1800">
                <a:latin typeface="Palatino Linotype" pitchFamily="18" charset="0"/>
              </a:rPr>
              <a:t>tenfold elevated</a:t>
            </a:r>
            <a:endParaRPr lang="x-none" sz="1800" dirty="0">
              <a:latin typeface="Palatino Linotype" pitchFamily="18" charset="0"/>
            </a:endParaRPr>
          </a:p>
        </p:txBody>
      </p:sp>
      <p:sp>
        <p:nvSpPr>
          <p:cNvPr id="4" name="TextBox 3"/>
          <p:cNvSpPr txBox="1"/>
          <p:nvPr/>
        </p:nvSpPr>
        <p:spPr>
          <a:xfrm>
            <a:off x="1600200" y="4419600"/>
            <a:ext cx="184731" cy="369332"/>
          </a:xfrm>
          <a:prstGeom prst="rect">
            <a:avLst/>
          </a:prstGeom>
          <a:noFill/>
        </p:spPr>
        <p:txBody>
          <a:bodyPr wrap="none" rtlCol="0">
            <a:spAutoFit/>
          </a:bodyPr>
          <a:lstStyle/>
          <a:p>
            <a:endParaRPr lang="sr-Cyrl-RS" dirty="0"/>
          </a:p>
        </p:txBody>
      </p:sp>
    </p:spTree>
    <p:extLst>
      <p:ext uri="{BB962C8B-B14F-4D97-AF65-F5344CB8AC3E}">
        <p14:creationId xmlns="" xmlns:p14="http://schemas.microsoft.com/office/powerpoint/2010/main" val="33072891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00"/>
            <a:ext cx="9067800" cy="596900"/>
          </a:xfrm>
        </p:spPr>
        <p:txBody>
          <a:bodyPr>
            <a:normAutofit/>
          </a:bodyPr>
          <a:lstStyle/>
          <a:p>
            <a:r>
              <a:rPr lang="en" sz="2000" b="1" err="1">
                <a:latin typeface="Palatino Linotype" pitchFamily="18" charset="0"/>
              </a:rPr>
              <a:t>Extrahepatic </a:t>
            </a:r>
            <a:r>
              <a:rPr lang="en" sz="2000" b="1">
                <a:latin typeface="Palatino Linotype" pitchFamily="18" charset="0"/>
              </a:rPr>
              <a:t>manifestations</a:t>
            </a:r>
            <a:endParaRPr lang="en-US" sz="2000" b="1" dirty="0">
              <a:latin typeface="Palatino Linotype" pitchFamily="18" charset="0"/>
            </a:endParaRPr>
          </a:p>
        </p:txBody>
      </p:sp>
      <p:sp>
        <p:nvSpPr>
          <p:cNvPr id="3" name="Content Placeholder 2"/>
          <p:cNvSpPr>
            <a:spLocks noGrp="1"/>
          </p:cNvSpPr>
          <p:nvPr>
            <p:ph idx="1"/>
          </p:nvPr>
        </p:nvSpPr>
        <p:spPr>
          <a:xfrm>
            <a:off x="0" y="609600"/>
            <a:ext cx="9067800" cy="6096000"/>
          </a:xfrm>
        </p:spPr>
        <p:txBody>
          <a:bodyPr>
            <a:normAutofit fontScale="85000" lnSpcReduction="20000"/>
          </a:bodyPr>
          <a:lstStyle/>
          <a:p>
            <a:pPr marL="0" indent="0">
              <a:lnSpc>
                <a:spcPct val="160000"/>
              </a:lnSpc>
              <a:buNone/>
            </a:pPr>
            <a:r>
              <a:rPr lang="en" sz="1600" b="1" dirty="0">
                <a:latin typeface="Palatino Linotype" pitchFamily="18" charset="0"/>
              </a:rPr>
              <a:t>Neurological </a:t>
            </a:r>
            <a:r>
              <a:rPr lang="en" sz="1600" b="1">
                <a:latin typeface="Palatino Linotype" pitchFamily="18" charset="0"/>
              </a:rPr>
              <a:t>manifestations</a:t>
            </a:r>
            <a:endParaRPr lang="en-US" sz="1600" dirty="0">
              <a:latin typeface="Palatino Linotype" pitchFamily="18" charset="0"/>
            </a:endParaRPr>
          </a:p>
          <a:p>
            <a:pPr>
              <a:lnSpc>
                <a:spcPct val="160000"/>
              </a:lnSpc>
            </a:pPr>
            <a:r>
              <a:rPr lang="en" sz="1600">
                <a:latin typeface="Palatino Linotype" pitchFamily="18" charset="0"/>
              </a:rPr>
              <a:t>These </a:t>
            </a:r>
            <a:r>
              <a:rPr lang="en" sz="1600" dirty="0">
                <a:latin typeface="Palatino Linotype" pitchFamily="18" charset="0"/>
              </a:rPr>
              <a:t>complaints usually appear around the age of 20</a:t>
            </a:r>
          </a:p>
          <a:p>
            <a:pPr>
              <a:lnSpc>
                <a:spcPct val="160000"/>
              </a:lnSpc>
            </a:pPr>
            <a:r>
              <a:rPr lang="en" sz="1600" dirty="0">
                <a:latin typeface="Palatino Linotype" pitchFamily="18" charset="0"/>
              </a:rPr>
              <a:t>They are caused by the deposition of copper in </a:t>
            </a:r>
            <a:r>
              <a:rPr lang="en" sz="1600" dirty="0" err="1">
                <a:latin typeface="Palatino Linotype" pitchFamily="18" charset="0"/>
              </a:rPr>
              <a:t>the basal </a:t>
            </a:r>
            <a:r>
              <a:rPr lang="en" sz="1600" dirty="0">
                <a:latin typeface="Palatino Linotype" pitchFamily="18" charset="0"/>
              </a:rPr>
              <a:t>ganglia, </a:t>
            </a:r>
            <a:r>
              <a:rPr lang="en" sz="1600" dirty="0" err="1">
                <a:latin typeface="Palatino Linotype" pitchFamily="18" charset="0"/>
              </a:rPr>
              <a:t>cerebellum </a:t>
            </a:r>
            <a:r>
              <a:rPr lang="en" sz="1600" dirty="0">
                <a:latin typeface="Palatino Linotype" pitchFamily="18" charset="0"/>
              </a:rPr>
              <a:t>, </a:t>
            </a:r>
            <a:r>
              <a:rPr lang="en" sz="1600" dirty="0" err="1">
                <a:latin typeface="Palatino Linotype" pitchFamily="18" charset="0"/>
              </a:rPr>
              <a:t>thalamus </a:t>
            </a:r>
            <a:r>
              <a:rPr lang="en" sz="1600" dirty="0">
                <a:latin typeface="Palatino Linotype" pitchFamily="18" charset="0"/>
              </a:rPr>
              <a:t>, and cerebral </a:t>
            </a:r>
            <a:r>
              <a:rPr lang="en" sz="1600" dirty="0" err="1">
                <a:latin typeface="Palatino Linotype" pitchFamily="18" charset="0"/>
              </a:rPr>
              <a:t>cortex .</a:t>
            </a:r>
            <a:endParaRPr lang="x-none" sz="1600" dirty="0">
              <a:latin typeface="Palatino Linotype" pitchFamily="18" charset="0"/>
            </a:endParaRPr>
          </a:p>
          <a:p>
            <a:pPr>
              <a:lnSpc>
                <a:spcPct val="160000"/>
              </a:lnSpc>
            </a:pPr>
            <a:r>
              <a:rPr lang="en" sz="1600" dirty="0">
                <a:latin typeface="Palatino Linotype" pitchFamily="18" charset="0"/>
              </a:rPr>
              <a:t>Mild </a:t>
            </a:r>
            <a:r>
              <a:rPr lang="en" sz="1600" dirty="0" err="1">
                <a:latin typeface="Palatino Linotype" pitchFamily="18" charset="0"/>
              </a:rPr>
              <a:t>tremor </a:t>
            </a:r>
            <a:r>
              <a:rPr lang="en" sz="1600" dirty="0">
                <a:latin typeface="Palatino Linotype" pitchFamily="18" charset="0"/>
              </a:rPr>
              <a:t>( </a:t>
            </a:r>
            <a:r>
              <a:rPr lang="en" sz="1600" dirty="0" err="1">
                <a:latin typeface="Palatino Linotype" pitchFamily="18" charset="0"/>
              </a:rPr>
              <a:t>flexion </a:t>
            </a:r>
            <a:r>
              <a:rPr lang="en" sz="1600" dirty="0">
                <a:latin typeface="Palatino Linotype" pitchFamily="18" charset="0"/>
              </a:rPr>
              <a:t>- </a:t>
            </a:r>
            <a:r>
              <a:rPr lang="en" sz="1600" dirty="0" err="1">
                <a:latin typeface="Palatino Linotype" pitchFamily="18" charset="0"/>
              </a:rPr>
              <a:t>extension</a:t>
            </a:r>
            <a:r>
              <a:rPr lang="en" sz="1600" dirty="0">
                <a:latin typeface="Palatino Linotype" pitchFamily="18" charset="0"/>
              </a:rPr>
              <a:t> </a:t>
            </a:r>
            <a:r>
              <a:rPr lang="en" sz="1600" dirty="0" err="1">
                <a:latin typeface="Palatino Linotype" pitchFamily="18" charset="0"/>
              </a:rPr>
              <a:t>tremors </a:t>
            </a:r>
            <a:r>
              <a:rPr lang="en" sz="1600" dirty="0">
                <a:latin typeface="Palatino Linotype" pitchFamily="18" charset="0"/>
              </a:rPr>
              <a:t>of the wrists), grimaces on the face</a:t>
            </a:r>
          </a:p>
          <a:p>
            <a:pPr>
              <a:lnSpc>
                <a:spcPct val="160000"/>
              </a:lnSpc>
            </a:pPr>
            <a:r>
              <a:rPr lang="en" sz="1600" dirty="0">
                <a:latin typeface="Palatino Linotype" pitchFamily="18" charset="0"/>
              </a:rPr>
              <a:t>Difficulties in speaking and writing, </a:t>
            </a:r>
            <a:r>
              <a:rPr lang="en" sz="1600" dirty="0" err="1">
                <a:latin typeface="Palatino Linotype" pitchFamily="18" charset="0"/>
              </a:rPr>
              <a:t>chorea </a:t>
            </a:r>
            <a:r>
              <a:rPr lang="en" sz="1600" dirty="0">
                <a:latin typeface="Palatino Linotype" pitchFamily="18" charset="0"/>
              </a:rPr>
              <a:t>, </a:t>
            </a:r>
            <a:r>
              <a:rPr lang="en" sz="1600" dirty="0" err="1">
                <a:latin typeface="Palatino Linotype" pitchFamily="18" charset="0"/>
              </a:rPr>
              <a:t>hypersalivation </a:t>
            </a:r>
            <a:r>
              <a:rPr lang="en" sz="1600" dirty="0">
                <a:latin typeface="Palatino Linotype" pitchFamily="18" charset="0"/>
              </a:rPr>
              <a:t>, </a:t>
            </a:r>
            <a:r>
              <a:rPr lang="en" sz="1600" dirty="0" err="1">
                <a:latin typeface="Palatino Linotype" pitchFamily="18" charset="0"/>
              </a:rPr>
              <a:t>fluctuating</a:t>
            </a:r>
            <a:r>
              <a:rPr lang="en" sz="1600" dirty="0">
                <a:latin typeface="Palatino Linotype" pitchFamily="18" charset="0"/>
              </a:rPr>
              <a:t> </a:t>
            </a:r>
            <a:r>
              <a:rPr lang="en" sz="1600" dirty="0" err="1">
                <a:latin typeface="Palatino Linotype" pitchFamily="18" charset="0"/>
              </a:rPr>
              <a:t>rigidity </a:t>
            </a:r>
            <a:r>
              <a:rPr lang="en" sz="1600" dirty="0">
                <a:latin typeface="Palatino Linotype" pitchFamily="18" charset="0"/>
              </a:rPr>
              <a:t>of the extremities</a:t>
            </a:r>
          </a:p>
          <a:p>
            <a:pPr>
              <a:lnSpc>
                <a:spcPct val="160000"/>
              </a:lnSpc>
            </a:pPr>
            <a:r>
              <a:rPr lang="en" sz="1600" dirty="0">
                <a:latin typeface="Palatino Linotype" pitchFamily="18" charset="0"/>
              </a:rPr>
              <a:t>Progressive motility disorder – is the main feature ( dysphagia, dysarthria, tremor and stiffness)</a:t>
            </a:r>
          </a:p>
          <a:p>
            <a:pPr>
              <a:lnSpc>
                <a:spcPct val="160000"/>
              </a:lnSpc>
            </a:pPr>
            <a:r>
              <a:rPr lang="en" sz="1600" dirty="0">
                <a:latin typeface="Palatino Linotype" pitchFamily="18" charset="0"/>
              </a:rPr>
              <a:t>In advanced disease, neurological symptoms are usually misinterpreted as manifestations </a:t>
            </a:r>
            <a:r>
              <a:rPr lang="en" sz="1600">
                <a:latin typeface="Palatino Linotype" pitchFamily="18" charset="0"/>
              </a:rPr>
              <a:t>of hepatic encephalopathy</a:t>
            </a:r>
            <a:endParaRPr lang="sr-Cyrl-RS" sz="1600" dirty="0">
              <a:latin typeface="Palatino Linotype" pitchFamily="18" charset="0"/>
            </a:endParaRPr>
          </a:p>
          <a:p>
            <a:pPr>
              <a:lnSpc>
                <a:spcPct val="160000"/>
              </a:lnSpc>
            </a:pPr>
            <a:endParaRPr lang="sr-Cyrl-RS" sz="1600" dirty="0">
              <a:latin typeface="Palatino Linotype" pitchFamily="18" charset="0"/>
            </a:endParaRPr>
          </a:p>
          <a:p>
            <a:pPr marL="0" indent="0">
              <a:lnSpc>
                <a:spcPct val="160000"/>
              </a:lnSpc>
              <a:buNone/>
            </a:pPr>
            <a:endParaRPr lang="sr-Cyrl-RS" sz="1600" dirty="0">
              <a:latin typeface="Palatino Linotype" pitchFamily="18" charset="0"/>
            </a:endParaRPr>
          </a:p>
          <a:p>
            <a:pPr marL="0" indent="0">
              <a:lnSpc>
                <a:spcPct val="160000"/>
              </a:lnSpc>
              <a:buNone/>
            </a:pPr>
            <a:r>
              <a:rPr lang="en" sz="1600" b="1" dirty="0">
                <a:latin typeface="Palatino Linotype" pitchFamily="18" charset="0"/>
              </a:rPr>
              <a:t>P </a:t>
            </a:r>
            <a:r>
              <a:rPr lang="en" sz="1600" b="1">
                <a:latin typeface="Palatino Linotype" pitchFamily="18" charset="0"/>
              </a:rPr>
              <a:t>psychiatric manifestations</a:t>
            </a:r>
            <a:endParaRPr lang="en-US" sz="1600" dirty="0">
              <a:latin typeface="Palatino Linotype" pitchFamily="18" charset="0"/>
            </a:endParaRPr>
          </a:p>
          <a:p>
            <a:pPr>
              <a:lnSpc>
                <a:spcPct val="150000"/>
              </a:lnSpc>
            </a:pPr>
            <a:r>
              <a:rPr lang="en" sz="1600">
                <a:latin typeface="Palatino Linotype" pitchFamily="18" charset="0"/>
              </a:rPr>
              <a:t>Intellect is preserved</a:t>
            </a:r>
          </a:p>
          <a:p>
            <a:pPr>
              <a:lnSpc>
                <a:spcPct val="150000"/>
              </a:lnSpc>
            </a:pPr>
            <a:r>
              <a:rPr lang="en" sz="1600">
                <a:latin typeface="Palatino Linotype" pitchFamily="18" charset="0"/>
              </a:rPr>
              <a:t>Forgetfulness, bradypsychia, difficulty with calculations</a:t>
            </a:r>
          </a:p>
          <a:p>
            <a:pPr>
              <a:lnSpc>
                <a:spcPct val="150000"/>
              </a:lnSpc>
            </a:pPr>
            <a:r>
              <a:rPr lang="en" sz="1600">
                <a:latin typeface="Palatino Linotype" pitchFamily="18" charset="0"/>
              </a:rPr>
              <a:t>Depression</a:t>
            </a:r>
          </a:p>
          <a:p>
            <a:pPr>
              <a:lnSpc>
                <a:spcPct val="150000"/>
              </a:lnSpc>
            </a:pPr>
            <a:r>
              <a:rPr lang="en" sz="1600">
                <a:latin typeface="Palatino Linotype" pitchFamily="18" charset="0"/>
              </a:rPr>
              <a:t>Unstable mood</a:t>
            </a:r>
          </a:p>
          <a:p>
            <a:pPr>
              <a:lnSpc>
                <a:spcPct val="150000"/>
              </a:lnSpc>
            </a:pPr>
            <a:r>
              <a:rPr lang="en" sz="1600">
                <a:latin typeface="Palatino Linotype" pitchFamily="18" charset="0"/>
              </a:rPr>
              <a:t>Reduced working capacity</a:t>
            </a:r>
          </a:p>
          <a:p>
            <a:pPr>
              <a:lnSpc>
                <a:spcPct val="150000"/>
              </a:lnSpc>
            </a:pPr>
            <a:r>
              <a:rPr lang="en" sz="1600">
                <a:latin typeface="Palatino Linotype" pitchFamily="18" charset="0"/>
              </a:rPr>
              <a:t>Psychosis</a:t>
            </a:r>
            <a:endParaRPr lang="en-US" sz="1600" dirty="0">
              <a:latin typeface="Palatino Linotype" pitchFamily="18" charset="0"/>
            </a:endParaRPr>
          </a:p>
          <a:p>
            <a:pPr>
              <a:lnSpc>
                <a:spcPct val="160000"/>
              </a:lnSpc>
            </a:pPr>
            <a:endParaRPr lang="en-US" sz="1600" dirty="0">
              <a:latin typeface="Palatino Linotype" pitchFamily="18" charset="0"/>
            </a:endParaRPr>
          </a:p>
        </p:txBody>
      </p:sp>
    </p:spTree>
    <p:extLst>
      <p:ext uri="{BB962C8B-B14F-4D97-AF65-F5344CB8AC3E}">
        <p14:creationId xmlns="" xmlns:p14="http://schemas.microsoft.com/office/powerpoint/2010/main" val="2707055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700" y="228600"/>
            <a:ext cx="8229600" cy="639762"/>
          </a:xfrm>
        </p:spPr>
        <p:txBody>
          <a:bodyPr>
            <a:noAutofit/>
          </a:bodyPr>
          <a:lstStyle/>
          <a:p>
            <a:r>
              <a:rPr lang="en" sz="2800" b="1" dirty="0" err="1">
                <a:latin typeface="Palatino Linotype" pitchFamily="18" charset="0"/>
              </a:rPr>
              <a:t>Kayser </a:t>
            </a:r>
            <a:r>
              <a:rPr lang="en" sz="2800" b="1" dirty="0">
                <a:latin typeface="Palatino Linotype" pitchFamily="18" charset="0"/>
              </a:rPr>
              <a:t>-Fleischer 's ring</a:t>
            </a:r>
            <a:r>
              <a:rPr lang="x-none" sz="2800" b="1" dirty="0">
                <a:latin typeface="Palatino Linotype" pitchFamily="18" charset="0"/>
              </a:rPr>
              <a:t/>
            </a:r>
            <a:br>
              <a:rPr lang="x-none" sz="2800" b="1" dirty="0">
                <a:latin typeface="Palatino Linotype" pitchFamily="18" charset="0"/>
              </a:rPr>
            </a:br>
            <a:endParaRPr lang="x-none" sz="2800" b="1" dirty="0">
              <a:latin typeface="Palatino Linotype" pitchFamily="18" charset="0"/>
            </a:endParaRPr>
          </a:p>
        </p:txBody>
      </p:sp>
      <p:sp>
        <p:nvSpPr>
          <p:cNvPr id="3" name="Rectangle 2"/>
          <p:cNvSpPr/>
          <p:nvPr/>
        </p:nvSpPr>
        <p:spPr>
          <a:xfrm>
            <a:off x="520700" y="656779"/>
            <a:ext cx="8610600" cy="3000821"/>
          </a:xfrm>
          <a:prstGeom prst="rect">
            <a:avLst/>
          </a:prstGeom>
        </p:spPr>
        <p:txBody>
          <a:bodyPr wrap="square">
            <a:spAutoFit/>
          </a:bodyPr>
          <a:lstStyle/>
          <a:p>
            <a:pPr marL="285750" indent="-285750">
              <a:lnSpc>
                <a:spcPct val="150000"/>
              </a:lnSpc>
              <a:buFont typeface="Arial" pitchFamily="34" charset="0"/>
              <a:buChar char="•"/>
            </a:pPr>
            <a:r>
              <a:rPr lang="en" dirty="0">
                <a:latin typeface="Palatino Linotype" pitchFamily="18" charset="0"/>
              </a:rPr>
              <a:t>The ring initially appears as a small crescent </a:t>
            </a:r>
            <a:r>
              <a:rPr lang="en" dirty="0" err="1">
                <a:latin typeface="Palatino Linotype" pitchFamily="18" charset="0"/>
              </a:rPr>
              <a:t>of golden brown </a:t>
            </a:r>
            <a:r>
              <a:rPr lang="en" dirty="0">
                <a:latin typeface="Palatino Linotype" pitchFamily="18" charset="0"/>
              </a:rPr>
              <a:t>granular pigment near the tip of </a:t>
            </a:r>
            <a:r>
              <a:rPr lang="en" dirty="0" err="1">
                <a:latin typeface="Palatino Linotype" pitchFamily="18" charset="0"/>
              </a:rPr>
              <a:t>the limbus</a:t>
            </a:r>
            <a:endParaRPr lang="x-none" dirty="0">
              <a:latin typeface="Palatino Linotype" pitchFamily="18" charset="0"/>
            </a:endParaRPr>
          </a:p>
          <a:p>
            <a:pPr marL="285750" indent="-285750">
              <a:lnSpc>
                <a:spcPct val="150000"/>
              </a:lnSpc>
              <a:buFont typeface="Arial" pitchFamily="34" charset="0"/>
              <a:buChar char="•"/>
            </a:pPr>
            <a:r>
              <a:rPr lang="en" dirty="0">
                <a:latin typeface="Palatino Linotype" pitchFamily="18" charset="0"/>
              </a:rPr>
              <a:t>After that, the lower crescent appears, at the end both crescents join and form a circle </a:t>
            </a:r>
            <a:endParaRPr lang="x-none" dirty="0">
              <a:latin typeface="Palatino Linotype" pitchFamily="18" charset="0"/>
            </a:endParaRPr>
          </a:p>
          <a:p>
            <a:pPr marL="285750" indent="-285750">
              <a:lnSpc>
                <a:spcPct val="150000"/>
              </a:lnSpc>
              <a:buFont typeface="Arial" pitchFamily="34" charset="0"/>
              <a:buChar char="•"/>
            </a:pPr>
            <a:r>
              <a:rPr lang="en" dirty="0" err="1">
                <a:latin typeface="Palatino Linotype" pitchFamily="18" charset="0"/>
              </a:rPr>
              <a:t>The Kayser-Fleischers</a:t>
            </a:r>
            <a:r>
              <a:rPr lang="en" dirty="0">
                <a:latin typeface="Palatino Linotype" pitchFamily="18" charset="0"/>
              </a:rPr>
              <a:t> rings are present in 100% of patients with neurological symptoms and in 75% of patients with signs of liver disease</a:t>
            </a:r>
          </a:p>
          <a:p>
            <a:pPr>
              <a:lnSpc>
                <a:spcPct val="150000"/>
              </a:lnSpc>
            </a:pPr>
            <a:endParaRPr lang="en-US" dirty="0">
              <a:latin typeface="Palatino Linotype" pitchFamily="18" charset="0"/>
            </a:endParaRPr>
          </a:p>
        </p:txBody>
      </p:sp>
      <p:pic>
        <p:nvPicPr>
          <p:cNvPr id="4" name="Picture 3" descr="http://zdravlje.eu/wp-content/uploads/2011/11/Wilsonova-bolest.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133600" y="3730487"/>
            <a:ext cx="4838700" cy="2819400"/>
          </a:xfrm>
          <a:prstGeom prst="rect">
            <a:avLst/>
          </a:prstGeom>
          <a:noFill/>
          <a:ln>
            <a:noFill/>
          </a:ln>
        </p:spPr>
      </p:pic>
      <p:sp>
        <p:nvSpPr>
          <p:cNvPr id="7" name="Rounded Rectangle 6"/>
          <p:cNvSpPr/>
          <p:nvPr/>
        </p:nvSpPr>
        <p:spPr>
          <a:xfrm>
            <a:off x="5181600" y="5562599"/>
            <a:ext cx="2057400" cy="9872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1050" dirty="0">
                <a:solidFill>
                  <a:schemeClr val="tx1"/>
                </a:solidFill>
                <a:latin typeface="Palatino Linotype" pitchFamily="18" charset="0"/>
              </a:rPr>
              <a:t>In </a:t>
            </a:r>
            <a:r>
              <a:rPr lang="en" sz="1050" dirty="0" err="1">
                <a:solidFill>
                  <a:schemeClr val="tx1"/>
                </a:solidFill>
                <a:latin typeface="Palatino Linotype" pitchFamily="18" charset="0"/>
              </a:rPr>
              <a:t>the cornea </a:t>
            </a:r>
            <a:r>
              <a:rPr lang="en" sz="1050" dirty="0">
                <a:solidFill>
                  <a:schemeClr val="tx1"/>
                </a:solidFill>
                <a:latin typeface="Palatino Linotype" pitchFamily="18" charset="0"/>
              </a:rPr>
              <a:t>, copper accumulates around its periphery in </a:t>
            </a:r>
            <a:r>
              <a:rPr lang="en" sz="1050" dirty="0" err="1">
                <a:solidFill>
                  <a:schemeClr val="tx1"/>
                </a:solidFill>
                <a:latin typeface="Palatino Linotype" pitchFamily="18" charset="0"/>
              </a:rPr>
              <a:t>Descemet's </a:t>
            </a:r>
            <a:r>
              <a:rPr lang="en" sz="1050" dirty="0">
                <a:solidFill>
                  <a:schemeClr val="tx1"/>
                </a:solidFill>
                <a:latin typeface="Palatino Linotype" pitchFamily="18" charset="0"/>
              </a:rPr>
              <a:t>membrane, forming a yellow-greenish-brown </a:t>
            </a:r>
            <a:r>
              <a:rPr lang="en" sz="1050" dirty="0" err="1">
                <a:solidFill>
                  <a:schemeClr val="tx1"/>
                </a:solidFill>
                <a:latin typeface="Palatino Linotype" pitchFamily="18" charset="0"/>
              </a:rPr>
              <a:t>discolored </a:t>
            </a:r>
            <a:r>
              <a:rPr lang="en" sz="1050" dirty="0">
                <a:solidFill>
                  <a:schemeClr val="tx1"/>
                </a:solidFill>
                <a:latin typeface="Palatino Linotype" pitchFamily="18" charset="0"/>
              </a:rPr>
              <a:t>ring .</a:t>
            </a:r>
          </a:p>
        </p:txBody>
      </p:sp>
    </p:spTree>
    <p:extLst>
      <p:ext uri="{BB962C8B-B14F-4D97-AF65-F5344CB8AC3E}">
        <p14:creationId xmlns="" xmlns:p14="http://schemas.microsoft.com/office/powerpoint/2010/main" val="37896821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63562"/>
          </a:xfrm>
        </p:spPr>
        <p:txBody>
          <a:bodyPr>
            <a:normAutofit/>
          </a:bodyPr>
          <a:lstStyle/>
          <a:p>
            <a:r>
              <a:rPr lang="en" sz="2400" b="1" dirty="0">
                <a:latin typeface="Palatino Linotype" pitchFamily="18" charset="0"/>
              </a:rPr>
              <a:t>Diagnosis</a:t>
            </a:r>
            <a:endParaRPr lang="en-US" sz="2400" b="1" dirty="0">
              <a:latin typeface="Palatino Linotype" pitchFamily="18" charset="0"/>
            </a:endParaRPr>
          </a:p>
        </p:txBody>
      </p:sp>
      <p:sp>
        <p:nvSpPr>
          <p:cNvPr id="3" name="Content Placeholder 2"/>
          <p:cNvSpPr>
            <a:spLocks noGrp="1"/>
          </p:cNvSpPr>
          <p:nvPr>
            <p:ph idx="1"/>
          </p:nvPr>
        </p:nvSpPr>
        <p:spPr>
          <a:xfrm>
            <a:off x="533400" y="762000"/>
            <a:ext cx="8229600" cy="6096000"/>
          </a:xfrm>
        </p:spPr>
        <p:txBody>
          <a:bodyPr>
            <a:noAutofit/>
          </a:bodyPr>
          <a:lstStyle/>
          <a:p>
            <a:pPr>
              <a:lnSpc>
                <a:spcPct val="150000"/>
              </a:lnSpc>
            </a:pPr>
            <a:r>
              <a:rPr lang="en" sz="1800" dirty="0">
                <a:latin typeface="Palatino Linotype" pitchFamily="18" charset="0"/>
              </a:rPr>
              <a:t>Serum ceruloplasmin is lowered below 0.2 g/l (0.25 μ mol/l)</a:t>
            </a:r>
          </a:p>
          <a:p>
            <a:pPr>
              <a:lnSpc>
                <a:spcPct val="150000"/>
              </a:lnSpc>
            </a:pPr>
            <a:r>
              <a:rPr lang="en" sz="1800" dirty="0">
                <a:latin typeface="Palatino Linotype" pitchFamily="18" charset="0"/>
              </a:rPr>
              <a:t>Copper in 24-hour urine is over 100 </a:t>
            </a:r>
            <a:r>
              <a:rPr lang="en" sz="1800" dirty="0" err="1">
                <a:latin typeface="Palatino Linotype" pitchFamily="18" charset="0"/>
              </a:rPr>
              <a:t>ng </a:t>
            </a:r>
            <a:r>
              <a:rPr lang="en" sz="1800" dirty="0">
                <a:latin typeface="Palatino Linotype" pitchFamily="18" charset="0"/>
              </a:rPr>
              <a:t>/ day (healthy people excrete less than 40 </a:t>
            </a:r>
            <a:r>
              <a:rPr lang="en" sz="1800" dirty="0" err="1">
                <a:latin typeface="Palatino Linotype" pitchFamily="18" charset="0"/>
              </a:rPr>
              <a:t>ng </a:t>
            </a:r>
            <a:r>
              <a:rPr lang="en" sz="1800" dirty="0">
                <a:latin typeface="Palatino Linotype" pitchFamily="18" charset="0"/>
              </a:rPr>
              <a:t>/ day)</a:t>
            </a:r>
          </a:p>
          <a:p>
            <a:pPr>
              <a:lnSpc>
                <a:spcPct val="150000"/>
              </a:lnSpc>
            </a:pPr>
            <a:r>
              <a:rPr lang="en" sz="1800" dirty="0">
                <a:latin typeface="Palatino Linotype" pitchFamily="18" charset="0"/>
              </a:rPr>
              <a:t>Free copper in serum over 10 </a:t>
            </a:r>
            <a:r>
              <a:rPr lang="en" sz="1800" dirty="0" err="1">
                <a:latin typeface="Palatino Linotype" pitchFamily="18" charset="0"/>
              </a:rPr>
              <a:t>ng </a:t>
            </a:r>
            <a:r>
              <a:rPr lang="en" sz="1800" dirty="0">
                <a:latin typeface="Palatino Linotype" pitchFamily="18" charset="0"/>
              </a:rPr>
              <a:t>/dl</a:t>
            </a:r>
            <a:endParaRPr lang="x-none" sz="1800" dirty="0">
              <a:latin typeface="Palatino Linotype" pitchFamily="18" charset="0"/>
            </a:endParaRPr>
          </a:p>
          <a:p>
            <a:pPr>
              <a:lnSpc>
                <a:spcPct val="150000"/>
              </a:lnSpc>
            </a:pPr>
            <a:r>
              <a:rPr lang="en" sz="1800" dirty="0">
                <a:latin typeface="Palatino Linotype" pitchFamily="18" charset="0"/>
              </a:rPr>
              <a:t>Copper in liver tissue over 250 </a:t>
            </a:r>
            <a:r>
              <a:rPr lang="en" sz="1800" dirty="0" err="1">
                <a:latin typeface="Palatino Linotype" pitchFamily="18" charset="0"/>
              </a:rPr>
              <a:t>ng </a:t>
            </a:r>
            <a:r>
              <a:rPr lang="en" sz="1800" dirty="0">
                <a:latin typeface="Palatino Linotype" pitchFamily="18" charset="0"/>
              </a:rPr>
              <a:t>/g dry weight</a:t>
            </a:r>
          </a:p>
          <a:p>
            <a:pPr>
              <a:lnSpc>
                <a:spcPct val="150000"/>
              </a:lnSpc>
            </a:pPr>
            <a:r>
              <a:rPr lang="en" sz="1800" dirty="0" err="1">
                <a:latin typeface="Palatino Linotype" pitchFamily="18" charset="0"/>
              </a:rPr>
              <a:t>Kayser-Fleischer </a:t>
            </a:r>
            <a:r>
              <a:rPr lang="en" sz="1800">
                <a:latin typeface="Palatino Linotype" pitchFamily="18" charset="0"/>
              </a:rPr>
              <a:t>rings </a:t>
            </a:r>
            <a:r>
              <a:rPr lang="en" sz="1800" dirty="0">
                <a:latin typeface="Palatino Linotype" pitchFamily="18" charset="0"/>
              </a:rPr>
              <a:t>present ( </a:t>
            </a:r>
            <a:r>
              <a:rPr lang="en" sz="1800">
                <a:latin typeface="Palatino Linotype" pitchFamily="18" charset="0"/>
              </a:rPr>
              <a:t>Kayser </a:t>
            </a:r>
            <a:r>
              <a:rPr lang="en" sz="1800" dirty="0" err="1">
                <a:latin typeface="Palatino Linotype" pitchFamily="18" charset="0"/>
              </a:rPr>
              <a:t>-Fleischerov</a:t>
            </a:r>
            <a:r>
              <a:rPr lang="en" sz="1800" dirty="0">
                <a:latin typeface="Palatino Linotype" pitchFamily="18" charset="0"/>
              </a:rPr>
              <a:t> </a:t>
            </a:r>
            <a:r>
              <a:rPr lang="en" sz="1800">
                <a:latin typeface="Palatino Linotype" pitchFamily="18" charset="0"/>
              </a:rPr>
              <a:t>the ring does not have to be present in all patients with Wilson's disease </a:t>
            </a:r>
            <a:r>
              <a:rPr lang="en" sz="1800" dirty="0">
                <a:latin typeface="Palatino Linotype" pitchFamily="18" charset="0"/>
              </a:rPr>
              <a:t>)</a:t>
            </a:r>
            <a:endParaRPr lang="x-none" sz="1800">
              <a:latin typeface="Palatino Linotype" pitchFamily="18" charset="0"/>
            </a:endParaRPr>
          </a:p>
          <a:p>
            <a:pPr>
              <a:lnSpc>
                <a:spcPct val="150000"/>
              </a:lnSpc>
            </a:pPr>
            <a:r>
              <a:rPr lang="en" sz="1800">
                <a:latin typeface="Palatino Linotype" pitchFamily="18" charset="0"/>
              </a:rPr>
              <a:t>Pathohistological finding is non-specific</a:t>
            </a:r>
          </a:p>
          <a:p>
            <a:pPr>
              <a:lnSpc>
                <a:spcPct val="150000"/>
              </a:lnSpc>
            </a:pPr>
            <a:r>
              <a:rPr lang="en" sz="1800">
                <a:latin typeface="Palatino Linotype" pitchFamily="18" charset="0"/>
              </a:rPr>
              <a:t>Genetic examination </a:t>
            </a:r>
            <a:r>
              <a:rPr lang="en" sz="1800" dirty="0">
                <a:latin typeface="Palatino Linotype" pitchFamily="18" charset="0"/>
              </a:rPr>
              <a:t>(as soon as </a:t>
            </a:r>
            <a:r>
              <a:rPr lang="en" sz="1800">
                <a:latin typeface="Palatino Linotype" pitchFamily="18" charset="0"/>
              </a:rPr>
              <a:t>the diagnosis of this disease is established, all relatives (parents, children, brothers, sisters) must be examined </a:t>
            </a:r>
            <a:r>
              <a:rPr lang="en" sz="1800" dirty="0">
                <a:latin typeface="Palatino Linotype" pitchFamily="18" charset="0"/>
              </a:rPr>
              <a:t>, </a:t>
            </a:r>
            <a:r>
              <a:rPr lang="en" sz="1800">
                <a:latin typeface="Palatino Linotype" pitchFamily="18" charset="0"/>
              </a:rPr>
              <a:t>homozygotes must be treated even though they are free of symptoms </a:t>
            </a:r>
            <a:r>
              <a:rPr lang="en" sz="1800" dirty="0">
                <a:latin typeface="Palatino Linotype" pitchFamily="18" charset="0"/>
              </a:rPr>
              <a:t>, </a:t>
            </a:r>
            <a:r>
              <a:rPr lang="en" sz="1800">
                <a:latin typeface="Palatino Linotype" pitchFamily="18" charset="0"/>
              </a:rPr>
              <a:t>heterozygotes do not require treatment </a:t>
            </a:r>
            <a:r>
              <a:rPr lang="en" sz="1800" dirty="0">
                <a:latin typeface="Palatino Linotype" pitchFamily="18" charset="0"/>
              </a:rPr>
              <a:t>)</a:t>
            </a:r>
            <a:endParaRPr lang="x-none" sz="1800">
              <a:latin typeface="Palatino Linotype" pitchFamily="18" charset="0"/>
            </a:endParaRPr>
          </a:p>
          <a:p>
            <a:endParaRPr lang="en-US" sz="1800" dirty="0"/>
          </a:p>
          <a:p>
            <a:pPr marL="0" indent="0">
              <a:lnSpc>
                <a:spcPct val="150000"/>
              </a:lnSpc>
              <a:buNone/>
            </a:pPr>
            <a:r>
              <a:rPr lang="en" sz="1800">
                <a:latin typeface="Palatino Linotype" pitchFamily="18" charset="0"/>
              </a:rPr>
              <a:t>   </a:t>
            </a:r>
            <a:endParaRPr lang="en-US" sz="1800" dirty="0">
              <a:latin typeface="Palatino Linotype" pitchFamily="18" charset="0"/>
            </a:endParaRPr>
          </a:p>
        </p:txBody>
      </p:sp>
    </p:spTree>
    <p:extLst>
      <p:ext uri="{BB962C8B-B14F-4D97-AF65-F5344CB8AC3E}">
        <p14:creationId xmlns="" xmlns:p14="http://schemas.microsoft.com/office/powerpoint/2010/main" val="819585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 sz="2400" b="1" dirty="0">
                <a:latin typeface="Palatino Linotype" pitchFamily="18" charset="0"/>
              </a:rPr>
              <a:t>Treatment</a:t>
            </a:r>
            <a:endParaRPr lang="en-US" sz="2400" b="1" dirty="0">
              <a:latin typeface="Palatino Linotype" pitchFamily="18" charset="0"/>
            </a:endParaRPr>
          </a:p>
        </p:txBody>
      </p:sp>
      <p:sp>
        <p:nvSpPr>
          <p:cNvPr id="3" name="Content Placeholder 2"/>
          <p:cNvSpPr>
            <a:spLocks noGrp="1"/>
          </p:cNvSpPr>
          <p:nvPr>
            <p:ph idx="1"/>
          </p:nvPr>
        </p:nvSpPr>
        <p:spPr>
          <a:xfrm>
            <a:off x="457200" y="838200"/>
            <a:ext cx="8229600" cy="5486400"/>
          </a:xfrm>
        </p:spPr>
        <p:txBody>
          <a:bodyPr>
            <a:normAutofit fontScale="92500" lnSpcReduction="20000"/>
          </a:bodyPr>
          <a:lstStyle/>
          <a:p>
            <a:pPr>
              <a:lnSpc>
                <a:spcPct val="150000"/>
              </a:lnSpc>
            </a:pPr>
            <a:r>
              <a:rPr lang="en" sz="1800" dirty="0">
                <a:latin typeface="Palatino Linotype" pitchFamily="18" charset="0"/>
              </a:rPr>
              <a:t>The main goal is to increase the excretion of copper from the body and reduce its intake through food</a:t>
            </a:r>
          </a:p>
          <a:p>
            <a:pPr marL="0" indent="0">
              <a:lnSpc>
                <a:spcPct val="150000"/>
              </a:lnSpc>
              <a:buNone/>
            </a:pPr>
            <a:r>
              <a:rPr lang="en" sz="1800" b="1" dirty="0">
                <a:latin typeface="Palatino Linotype" pitchFamily="18" charset="0"/>
              </a:rPr>
              <a:t>     </a:t>
            </a:r>
            <a:r>
              <a:rPr lang="en" sz="1800" b="1" dirty="0" err="1">
                <a:latin typeface="Palatino Linotype" pitchFamily="18" charset="0"/>
              </a:rPr>
              <a:t>Penicillamine </a:t>
            </a:r>
            <a:r>
              <a:rPr lang="en" sz="1800" b="1" dirty="0">
                <a:latin typeface="Palatino Linotype" pitchFamily="18" charset="0"/>
              </a:rPr>
              <a:t>( </a:t>
            </a:r>
            <a:r>
              <a:rPr lang="en" sz="1800" b="1" dirty="0" err="1">
                <a:latin typeface="Palatino Linotype" pitchFamily="18" charset="0"/>
              </a:rPr>
              <a:t>a chelating </a:t>
            </a:r>
            <a:r>
              <a:rPr lang="en" sz="1800" b="1" dirty="0">
                <a:latin typeface="Palatino Linotype" pitchFamily="18" charset="0"/>
              </a:rPr>
              <a:t>agent) is still the gold standard</a:t>
            </a:r>
          </a:p>
          <a:p>
            <a:pPr>
              <a:lnSpc>
                <a:spcPct val="150000"/>
              </a:lnSpc>
            </a:pPr>
            <a:r>
              <a:rPr lang="en" sz="1800" dirty="0">
                <a:latin typeface="Palatino Linotype" pitchFamily="18" charset="0"/>
              </a:rPr>
              <a:t>It works by reducing the copper bound to the protein, thus reducing the protein's affinity for copper</a:t>
            </a:r>
          </a:p>
          <a:p>
            <a:pPr>
              <a:lnSpc>
                <a:spcPct val="150000"/>
              </a:lnSpc>
            </a:pPr>
            <a:r>
              <a:rPr lang="en" sz="1800" dirty="0">
                <a:latin typeface="Palatino Linotype" pitchFamily="18" charset="0"/>
              </a:rPr>
              <a:t>Copper reduction facilitates its binding to the drug</a:t>
            </a:r>
          </a:p>
          <a:p>
            <a:pPr>
              <a:lnSpc>
                <a:spcPct val="150000"/>
              </a:lnSpc>
            </a:pPr>
            <a:r>
              <a:rPr lang="en" sz="1800" dirty="0">
                <a:latin typeface="Palatino Linotype" pitchFamily="18" charset="0"/>
              </a:rPr>
              <a:t>The copper bound to the drug is then excreted in the urine</a:t>
            </a:r>
          </a:p>
          <a:p>
            <a:pPr>
              <a:lnSpc>
                <a:spcPct val="150000"/>
              </a:lnSpc>
            </a:pPr>
            <a:r>
              <a:rPr lang="en" sz="1800" dirty="0">
                <a:latin typeface="Palatino Linotype" pitchFamily="18" charset="0"/>
              </a:rPr>
              <a:t>Clinical regression is visible several months after therapy</a:t>
            </a:r>
          </a:p>
          <a:p>
            <a:pPr>
              <a:lnSpc>
                <a:spcPct val="150000"/>
              </a:lnSpc>
            </a:pPr>
            <a:r>
              <a:rPr lang="en" sz="1800" dirty="0">
                <a:latin typeface="Palatino Linotype" pitchFamily="18" charset="0"/>
              </a:rPr>
              <a:t>The dose of penicillamine is 1.5 g/ day</a:t>
            </a:r>
          </a:p>
          <a:p>
            <a:pPr>
              <a:lnSpc>
                <a:spcPct val="150000"/>
              </a:lnSpc>
            </a:pPr>
            <a:r>
              <a:rPr lang="en" sz="1800" dirty="0">
                <a:latin typeface="Palatino Linotype" pitchFamily="18" charset="0"/>
              </a:rPr>
              <a:t>When the clinical effects of the drug are established, the dose can be reduced to 0.5 to 1 g/ day</a:t>
            </a:r>
          </a:p>
          <a:p>
            <a:pPr>
              <a:lnSpc>
                <a:spcPct val="150000"/>
              </a:lnSpc>
            </a:pPr>
            <a:r>
              <a:rPr lang="en" sz="1800" dirty="0">
                <a:latin typeface="Palatino Linotype" pitchFamily="18" charset="0"/>
              </a:rPr>
              <a:t>It is necessary to give vitamin V6- </a:t>
            </a:r>
            <a:r>
              <a:rPr lang="en" sz="1800" dirty="0" err="1">
                <a:latin typeface="Palatino Linotype" pitchFamily="18" charset="0"/>
              </a:rPr>
              <a:t>pyridoxine </a:t>
            </a:r>
            <a:r>
              <a:rPr lang="en" sz="1800" dirty="0">
                <a:latin typeface="Palatino Linotype" pitchFamily="18" charset="0"/>
              </a:rPr>
              <a:t>at a dose of 50 mg per week at the same time to prevent the deficiency caused by </a:t>
            </a:r>
            <a:r>
              <a:rPr lang="en" sz="1800" dirty="0" err="1">
                <a:latin typeface="Palatino Linotype" pitchFamily="18" charset="0"/>
              </a:rPr>
              <a:t>penicillamine</a:t>
            </a:r>
            <a:r>
              <a:rPr lang="en" sz="1800" dirty="0">
                <a:latin typeface="Palatino Linotype" pitchFamily="18" charset="0"/>
              </a:rPr>
              <a:t> </a:t>
            </a:r>
          </a:p>
          <a:p>
            <a:pPr>
              <a:lnSpc>
                <a:spcPct val="150000"/>
              </a:lnSpc>
            </a:pPr>
            <a:r>
              <a:rPr lang="en" sz="1800" dirty="0">
                <a:latin typeface="Palatino Linotype" pitchFamily="18" charset="0"/>
              </a:rPr>
              <a:t>Treatment is lifelong</a:t>
            </a:r>
            <a:endParaRPr lang="en-US" sz="1800" dirty="0">
              <a:latin typeface="Palatino Linotype" pitchFamily="18" charset="0"/>
            </a:endParaRPr>
          </a:p>
        </p:txBody>
      </p:sp>
    </p:spTree>
    <p:extLst>
      <p:ext uri="{BB962C8B-B14F-4D97-AF65-F5344CB8AC3E}">
        <p14:creationId xmlns="" xmlns:p14="http://schemas.microsoft.com/office/powerpoint/2010/main" val="35150744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normAutofit/>
          </a:bodyPr>
          <a:lstStyle/>
          <a:p>
            <a:r>
              <a:rPr lang="en" sz="2400" b="1" dirty="0">
                <a:latin typeface="Palatino Linotype" pitchFamily="18" charset="0"/>
              </a:rPr>
              <a:t>Treatment</a:t>
            </a:r>
            <a:endParaRPr lang="en-US" sz="2400" b="1" dirty="0">
              <a:latin typeface="Palatino Linotype" pitchFamily="18" charset="0"/>
            </a:endParaRPr>
          </a:p>
        </p:txBody>
      </p:sp>
      <p:sp>
        <p:nvSpPr>
          <p:cNvPr id="3" name="Content Placeholder 2"/>
          <p:cNvSpPr>
            <a:spLocks noGrp="1"/>
          </p:cNvSpPr>
          <p:nvPr>
            <p:ph idx="1"/>
          </p:nvPr>
        </p:nvSpPr>
        <p:spPr>
          <a:xfrm>
            <a:off x="-12700" y="533400"/>
            <a:ext cx="8991600" cy="6096000"/>
          </a:xfrm>
        </p:spPr>
        <p:txBody>
          <a:bodyPr>
            <a:normAutofit fontScale="77500" lnSpcReduction="20000"/>
          </a:bodyPr>
          <a:lstStyle/>
          <a:p>
            <a:pPr>
              <a:lnSpc>
                <a:spcPct val="150000"/>
              </a:lnSpc>
              <a:buNone/>
            </a:pPr>
            <a:r>
              <a:rPr lang="en" sz="2400" b="1" dirty="0"/>
              <a:t>    </a:t>
            </a:r>
            <a:r>
              <a:rPr lang="en" sz="1900" b="1" dirty="0">
                <a:latin typeface="Palatino Linotype" pitchFamily="18" charset="0"/>
              </a:rPr>
              <a:t>Trientine </a:t>
            </a:r>
            <a:r>
              <a:rPr lang="en" sz="1900" dirty="0">
                <a:latin typeface="Palatino Linotype" pitchFamily="18" charset="0"/>
              </a:rPr>
              <a:t>is a copper chelating agent</a:t>
            </a:r>
          </a:p>
          <a:p>
            <a:pPr>
              <a:lnSpc>
                <a:spcPct val="150000"/>
              </a:lnSpc>
            </a:pPr>
            <a:r>
              <a:rPr lang="en" sz="1900" dirty="0">
                <a:latin typeface="Palatino Linotype" pitchFamily="18" charset="0"/>
              </a:rPr>
              <a:t>Increases urinary copper excretion</a:t>
            </a:r>
          </a:p>
          <a:p>
            <a:pPr>
              <a:lnSpc>
                <a:spcPct val="150000"/>
              </a:lnSpc>
            </a:pPr>
            <a:r>
              <a:rPr lang="en" sz="1900" dirty="0">
                <a:latin typeface="Palatino Linotype" pitchFamily="18" charset="0"/>
              </a:rPr>
              <a:t>It is given in a dose of 1 to 2 g per day, divided into three doses, on an empty stomach</a:t>
            </a:r>
          </a:p>
          <a:p>
            <a:pPr>
              <a:lnSpc>
                <a:spcPct val="150000"/>
              </a:lnSpc>
            </a:pPr>
            <a:r>
              <a:rPr lang="en" sz="1900" dirty="0">
                <a:latin typeface="Palatino Linotype" pitchFamily="18" charset="0"/>
              </a:rPr>
              <a:t>It is as effective as penicillamine</a:t>
            </a:r>
          </a:p>
          <a:p>
            <a:pPr>
              <a:lnSpc>
                <a:spcPct val="150000"/>
              </a:lnSpc>
            </a:pPr>
            <a:r>
              <a:rPr lang="en" sz="1900" dirty="0">
                <a:latin typeface="Palatino Linotype" pitchFamily="18" charset="0"/>
              </a:rPr>
              <a:t>Side effect is sideroblastic anemia</a:t>
            </a:r>
          </a:p>
          <a:p>
            <a:pPr>
              <a:lnSpc>
                <a:spcPct val="150000"/>
              </a:lnSpc>
              <a:buNone/>
            </a:pPr>
            <a:r>
              <a:rPr lang="en" sz="1900" dirty="0">
                <a:latin typeface="Palatino Linotype" pitchFamily="18" charset="0"/>
              </a:rPr>
              <a:t>     </a:t>
            </a:r>
            <a:r>
              <a:rPr lang="en" sz="1900" b="1" dirty="0">
                <a:latin typeface="Palatino Linotype" pitchFamily="18" charset="0"/>
              </a:rPr>
              <a:t>Ammonia </a:t>
            </a:r>
            <a:r>
              <a:rPr lang="en" sz="1900" b="1" dirty="0" err="1">
                <a:latin typeface="Palatino Linotype" pitchFamily="18" charset="0"/>
              </a:rPr>
              <a:t>- tetrathiomolybdate</a:t>
            </a:r>
            <a:r>
              <a:rPr lang="en" sz="1900" b="1" dirty="0">
                <a:latin typeface="Palatino Linotype" pitchFamily="18" charset="0"/>
              </a:rPr>
              <a:t> </a:t>
            </a:r>
            <a:r>
              <a:rPr lang="en" sz="1900" dirty="0">
                <a:latin typeface="Palatino Linotype" pitchFamily="18" charset="0"/>
              </a:rPr>
              <a:t>has two mechanisms of action :</a:t>
            </a:r>
            <a:endParaRPr lang="x-none" sz="1900" dirty="0">
              <a:latin typeface="Palatino Linotype" pitchFamily="18" charset="0"/>
            </a:endParaRPr>
          </a:p>
          <a:p>
            <a:pPr marL="457200" indent="-457200">
              <a:lnSpc>
                <a:spcPct val="150000"/>
              </a:lnSpc>
              <a:buFont typeface="+mj-lt"/>
              <a:buAutoNum type="arabicPeriod"/>
            </a:pPr>
            <a:r>
              <a:rPr lang="en" sz="1900" dirty="0">
                <a:latin typeface="Palatino Linotype" pitchFamily="18" charset="0"/>
              </a:rPr>
              <a:t>It prevents the absorption of copper in the intestine because it creates copper complexes</a:t>
            </a:r>
          </a:p>
          <a:p>
            <a:pPr marL="457200" indent="-457200">
              <a:lnSpc>
                <a:spcPct val="150000"/>
              </a:lnSpc>
              <a:buFont typeface="+mj-lt"/>
              <a:buAutoNum type="arabicPeriod"/>
            </a:pPr>
            <a:r>
              <a:rPr lang="en" sz="1900" dirty="0">
                <a:latin typeface="Palatino Linotype" pitchFamily="18" charset="0"/>
              </a:rPr>
              <a:t>The absorbed drug forms a complex with copper and albumin in the blood, and thus the copper becomes unavailable for uptake </a:t>
            </a:r>
            <a:r>
              <a:rPr lang="en" sz="1900">
                <a:latin typeface="Palatino Linotype" pitchFamily="18" charset="0"/>
              </a:rPr>
              <a:t>into the cells</a:t>
            </a:r>
            <a:endParaRPr lang="sr-Cyrl-RS" sz="1900" dirty="0">
              <a:latin typeface="Palatino Linotype" pitchFamily="18" charset="0"/>
            </a:endParaRPr>
          </a:p>
          <a:p>
            <a:pPr>
              <a:lnSpc>
                <a:spcPct val="150000"/>
              </a:lnSpc>
              <a:buNone/>
            </a:pPr>
            <a:r>
              <a:rPr lang="en" sz="2000"/>
              <a:t> </a:t>
            </a:r>
            <a:r>
              <a:rPr lang="en" sz="2000" b="1">
                <a:latin typeface="Palatino Linotype" pitchFamily="18" charset="0"/>
              </a:rPr>
              <a:t>Zinc </a:t>
            </a:r>
            <a:r>
              <a:rPr lang="en" sz="2000">
                <a:latin typeface="Palatino Linotype" pitchFamily="18" charset="0"/>
              </a:rPr>
              <a:t>has two mechanisms of action</a:t>
            </a:r>
          </a:p>
          <a:p>
            <a:pPr marL="457200" indent="-457200">
              <a:lnSpc>
                <a:spcPct val="150000"/>
              </a:lnSpc>
              <a:buFont typeface="+mj-lt"/>
              <a:buAutoNum type="arabicPeriod"/>
            </a:pPr>
            <a:r>
              <a:rPr lang="en" sz="2000">
                <a:latin typeface="Palatino Linotype" pitchFamily="18" charset="0"/>
              </a:rPr>
              <a:t>Blocks copper supports</a:t>
            </a:r>
          </a:p>
          <a:p>
            <a:pPr marL="457200" indent="-457200">
              <a:lnSpc>
                <a:spcPct val="150000"/>
              </a:lnSpc>
              <a:buFont typeface="+mj-lt"/>
              <a:buAutoNum type="arabicPeriod"/>
            </a:pPr>
            <a:r>
              <a:rPr lang="en" sz="2000">
                <a:latin typeface="Palatino Linotype" pitchFamily="18" charset="0"/>
              </a:rPr>
              <a:t>Induces the synthesis of metallothionein in enterocytes, which acts as an intracellular ligand and binds zinc, copper and other metals</a:t>
            </a:r>
          </a:p>
          <a:p>
            <a:pPr marL="0" indent="0">
              <a:lnSpc>
                <a:spcPct val="150000"/>
              </a:lnSpc>
              <a:buNone/>
            </a:pPr>
            <a:endParaRPr lang="x-none" sz="2000">
              <a:latin typeface="Palatino Linotype" pitchFamily="18" charset="0"/>
            </a:endParaRPr>
          </a:p>
          <a:p>
            <a:pPr marL="0" indent="0">
              <a:lnSpc>
                <a:spcPct val="150000"/>
              </a:lnSpc>
              <a:buNone/>
            </a:pPr>
            <a:r>
              <a:rPr lang="en" sz="2000">
                <a:latin typeface="Palatino Linotype" pitchFamily="18" charset="0"/>
              </a:rPr>
              <a:t>    </a:t>
            </a:r>
            <a:r>
              <a:rPr lang="en" sz="2000" b="1">
                <a:latin typeface="Palatino Linotype" pitchFamily="18" charset="0"/>
              </a:rPr>
              <a:t>Peritoneal dialysis and plasmapheresis</a:t>
            </a:r>
          </a:p>
          <a:p>
            <a:pPr marL="0" indent="0">
              <a:lnSpc>
                <a:spcPct val="150000"/>
              </a:lnSpc>
              <a:buNone/>
            </a:pPr>
            <a:endParaRPr lang="x-none" sz="2000" b="1">
              <a:latin typeface="Palatino Linotype" pitchFamily="18" charset="0"/>
            </a:endParaRPr>
          </a:p>
          <a:p>
            <a:pPr marL="457200" indent="-457200">
              <a:lnSpc>
                <a:spcPct val="150000"/>
              </a:lnSpc>
              <a:buNone/>
            </a:pPr>
            <a:r>
              <a:rPr lang="en" sz="2000" b="1">
                <a:latin typeface="Palatino Linotype" pitchFamily="18" charset="0"/>
              </a:rPr>
              <a:t>Liver transplantation</a:t>
            </a:r>
            <a:endParaRPr lang="en-US" sz="1900" b="1" dirty="0">
              <a:latin typeface="Palatino Linotype" pitchFamily="18" charset="0"/>
            </a:endParaRPr>
          </a:p>
        </p:txBody>
      </p:sp>
    </p:spTree>
    <p:extLst>
      <p:ext uri="{BB962C8B-B14F-4D97-AF65-F5344CB8AC3E}">
        <p14:creationId xmlns="" xmlns:p14="http://schemas.microsoft.com/office/powerpoint/2010/main" val="13651974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752601"/>
            <a:ext cx="8839200" cy="1847850"/>
          </a:xfrm>
        </p:spPr>
        <p:txBody>
          <a:bodyPr>
            <a:normAutofit/>
          </a:bodyPr>
          <a:lstStyle/>
          <a:p>
            <a:r>
              <a:rPr lang="en" b="1" dirty="0">
                <a:solidFill>
                  <a:schemeClr val="tx1"/>
                </a:solidFill>
                <a:latin typeface="Palatino Linotype" pitchFamily="18" charset="0"/>
              </a:rPr>
              <a:t>Haemochromatosis </a:t>
            </a:r>
            <a:r>
              <a:rPr lang="x-none" b="1" dirty="0">
                <a:solidFill>
                  <a:schemeClr val="tx1"/>
                </a:solidFill>
                <a:latin typeface="Palatino Linotype" pitchFamily="18" charset="0"/>
              </a:rPr>
              <a:t/>
            </a:r>
            <a:br>
              <a:rPr lang="x-none" b="1" dirty="0">
                <a:solidFill>
                  <a:schemeClr val="tx1"/>
                </a:solidFill>
                <a:latin typeface="Palatino Linotype" pitchFamily="18" charset="0"/>
              </a:rPr>
            </a:br>
            <a:endParaRPr lang="x-none" dirty="0"/>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3507939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772400" cy="1470025"/>
          </a:xfrm>
        </p:spPr>
        <p:txBody>
          <a:bodyPr/>
          <a:lstStyle/>
          <a:p>
            <a:r>
              <a:rPr lang="en" b="1" dirty="0" err="1">
                <a:latin typeface="Palatino Linotype" pitchFamily="18" charset="0"/>
              </a:rPr>
              <a:t>Hyperbilirubinemia </a:t>
            </a:r>
            <a:r>
              <a:rPr lang="en" b="1" dirty="0">
                <a:latin typeface="Palatino Linotype" pitchFamily="18" charset="0"/>
              </a:rPr>
              <a:t>, jaundice, </a:t>
            </a:r>
            <a:r>
              <a:rPr lang="en" b="1" dirty="0" err="1">
                <a:latin typeface="Palatino Linotype" pitchFamily="18" charset="0"/>
              </a:rPr>
              <a:t>cholestasis</a:t>
            </a:r>
            <a:endParaRPr lang="x-none" b="1" dirty="0">
              <a:latin typeface="Palatino Linotype"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20010755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8600"/>
            <a:ext cx="9144000" cy="6786473"/>
          </a:xfrm>
          <a:prstGeom prst="rect">
            <a:avLst/>
          </a:prstGeom>
        </p:spPr>
        <p:txBody>
          <a:bodyPr wrap="square">
            <a:spAutoFit/>
          </a:bodyPr>
          <a:lstStyle/>
          <a:p>
            <a:pPr>
              <a:lnSpc>
                <a:spcPct val="150000"/>
              </a:lnSpc>
            </a:pPr>
            <a:r>
              <a:rPr lang="en" b="1" dirty="0">
                <a:latin typeface="Palatino Linotype" pitchFamily="18" charset="0"/>
              </a:rPr>
              <a:t>Hereditary </a:t>
            </a:r>
            <a:r>
              <a:rPr lang="en" b="1" dirty="0" err="1">
                <a:latin typeface="Palatino Linotype" pitchFamily="18" charset="0"/>
              </a:rPr>
              <a:t>hemochromatosis </a:t>
            </a:r>
            <a:r>
              <a:rPr lang="en" b="1" dirty="0">
                <a:latin typeface="Palatino Linotype" pitchFamily="18" charset="0"/>
              </a:rPr>
              <a:t>-NH</a:t>
            </a:r>
          </a:p>
          <a:p>
            <a:pPr marL="285750" indent="-285750">
              <a:lnSpc>
                <a:spcPct val="150000"/>
              </a:lnSpc>
              <a:buFont typeface="Wingdings" pitchFamily="2" charset="2"/>
              <a:buChar char="v"/>
            </a:pPr>
            <a:r>
              <a:rPr lang="en" sz="1600" b="1" dirty="0">
                <a:latin typeface="Palatino Linotype" pitchFamily="18" charset="0"/>
              </a:rPr>
              <a:t>Genetic </a:t>
            </a:r>
            <a:r>
              <a:rPr lang="en" sz="1600" b="1" dirty="0" err="1">
                <a:latin typeface="Palatino Linotype" pitchFamily="18" charset="0"/>
              </a:rPr>
              <a:t>hemochromatosis</a:t>
            </a:r>
            <a:endParaRPr lang="x-none" sz="1600" b="1" dirty="0">
              <a:latin typeface="Palatino Linotype" pitchFamily="18" charset="0"/>
            </a:endParaRPr>
          </a:p>
          <a:p>
            <a:pPr marL="285750" indent="-285750">
              <a:lnSpc>
                <a:spcPct val="150000"/>
              </a:lnSpc>
              <a:buFont typeface="Wingdings" pitchFamily="2" charset="2"/>
              <a:buChar char="v"/>
              <a:defRPr/>
            </a:pPr>
            <a:r>
              <a:rPr lang="en" sz="1600" b="1" dirty="0">
                <a:latin typeface="Palatino Linotype" pitchFamily="18" charset="0"/>
              </a:rPr>
              <a:t>High intestinal absorption </a:t>
            </a:r>
            <a:r>
              <a:rPr lang="en" sz="1600" dirty="0" err="1">
                <a:latin typeface="Palatino Linotype" pitchFamily="18" charset="0"/>
              </a:rPr>
              <a:t>of Fe</a:t>
            </a:r>
            <a:endParaRPr lang="x-none" sz="1600" dirty="0">
              <a:latin typeface="Palatino Linotype" pitchFamily="18" charset="0"/>
            </a:endParaRPr>
          </a:p>
          <a:p>
            <a:pPr marL="285750" indent="-285750">
              <a:lnSpc>
                <a:spcPct val="150000"/>
              </a:lnSpc>
              <a:buFont typeface="Wingdings" pitchFamily="2" charset="2"/>
              <a:buChar char="v"/>
              <a:defRPr/>
            </a:pPr>
            <a:r>
              <a:rPr lang="en" sz="1600" dirty="0">
                <a:latin typeface="Palatino Linotype" pitchFamily="18" charset="0"/>
              </a:rPr>
              <a:t>Due to a genetic deficiency in the disturbed regulation of intestinal absorption </a:t>
            </a:r>
            <a:r>
              <a:rPr lang="en" sz="1600" dirty="0" err="1">
                <a:latin typeface="Palatino Linotype" pitchFamily="18" charset="0"/>
              </a:rPr>
              <a:t>of Fe</a:t>
            </a:r>
            <a:endParaRPr lang="x-none" sz="1600" dirty="0">
              <a:latin typeface="Palatino Linotype" pitchFamily="18" charset="0"/>
            </a:endParaRPr>
          </a:p>
          <a:p>
            <a:pPr marL="285750" indent="-285750">
              <a:lnSpc>
                <a:spcPct val="150000"/>
              </a:lnSpc>
              <a:buFont typeface="Wingdings" pitchFamily="2" charset="2"/>
              <a:buChar char="v"/>
              <a:defRPr/>
            </a:pPr>
            <a:r>
              <a:rPr lang="en" sz="1600" dirty="0" err="1">
                <a:latin typeface="Palatino Linotype" pitchFamily="18" charset="0"/>
              </a:rPr>
              <a:t>Autosomal</a:t>
            </a:r>
            <a:r>
              <a:rPr lang="en" sz="1600" dirty="0">
                <a:latin typeface="Palatino Linotype" pitchFamily="18" charset="0"/>
              </a:rPr>
              <a:t> </a:t>
            </a:r>
            <a:r>
              <a:rPr lang="en" sz="1600" dirty="0" err="1">
                <a:latin typeface="Palatino Linotype" pitchFamily="18" charset="0"/>
              </a:rPr>
              <a:t>recessive </a:t>
            </a:r>
            <a:r>
              <a:rPr lang="en" sz="1600" dirty="0">
                <a:latin typeface="Palatino Linotype" pitchFamily="18" charset="0"/>
              </a:rPr>
              <a:t>disorder of </a:t>
            </a:r>
            <a:r>
              <a:rPr lang="en" sz="1600" dirty="0" err="1">
                <a:latin typeface="Palatino Linotype" pitchFamily="18" charset="0"/>
              </a:rPr>
              <a:t>Fe metabolism</a:t>
            </a:r>
            <a:endParaRPr lang="x-none" sz="1600" dirty="0">
              <a:latin typeface="Palatino Linotype" pitchFamily="18" charset="0"/>
            </a:endParaRPr>
          </a:p>
          <a:p>
            <a:pPr marL="285750" indent="-285750">
              <a:lnSpc>
                <a:spcPct val="150000"/>
              </a:lnSpc>
              <a:buFont typeface="Wingdings" pitchFamily="2" charset="2"/>
              <a:buChar char="v"/>
              <a:defRPr/>
            </a:pPr>
            <a:r>
              <a:rPr lang="en" sz="1600" dirty="0">
                <a:latin typeface="Palatino Linotype" pitchFamily="18" charset="0"/>
              </a:rPr>
              <a:t>Former name primary or </a:t>
            </a:r>
            <a:r>
              <a:rPr lang="en" sz="1600" dirty="0" err="1">
                <a:latin typeface="Palatino Linotype" pitchFamily="18" charset="0"/>
              </a:rPr>
              <a:t>idiopathic</a:t>
            </a: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The liver is the main </a:t>
            </a:r>
            <a:r>
              <a:rPr lang="en" sz="1600" dirty="0" err="1">
                <a:latin typeface="Palatino Linotype" pitchFamily="18" charset="0"/>
              </a:rPr>
              <a:t>recipient </a:t>
            </a:r>
            <a:r>
              <a:rPr lang="en" sz="1600" dirty="0">
                <a:latin typeface="Palatino Linotype" pitchFamily="18" charset="0"/>
              </a:rPr>
              <a:t>of most of the absorbed iron and is always involved in NH</a:t>
            </a:r>
          </a:p>
          <a:p>
            <a:pPr marL="285750" indent="-285750">
              <a:lnSpc>
                <a:spcPct val="150000"/>
              </a:lnSpc>
              <a:buFont typeface="Wingdings" pitchFamily="2" charset="2"/>
              <a:buChar char="v"/>
            </a:pPr>
            <a:endParaRPr lang="x-none" sz="1600" dirty="0">
              <a:latin typeface="Palatino Linotype" pitchFamily="18" charset="0"/>
            </a:endParaRPr>
          </a:p>
          <a:p>
            <a:pPr>
              <a:lnSpc>
                <a:spcPct val="150000"/>
              </a:lnSpc>
            </a:pPr>
            <a:r>
              <a:rPr lang="en" b="1" dirty="0">
                <a:latin typeface="Palatino Linotype" pitchFamily="18" charset="0"/>
              </a:rPr>
              <a:t>Acquired </a:t>
            </a:r>
            <a:r>
              <a:rPr lang="en" b="1" dirty="0" err="1">
                <a:latin typeface="Palatino Linotype" pitchFamily="18" charset="0"/>
              </a:rPr>
              <a:t>hemochromatosis</a:t>
            </a:r>
            <a:endParaRPr lang="x-none" dirty="0">
              <a:latin typeface="Palatino Linotype" pitchFamily="18" charset="0"/>
            </a:endParaRPr>
          </a:p>
          <a:p>
            <a:pPr>
              <a:lnSpc>
                <a:spcPct val="150000"/>
              </a:lnSpc>
            </a:pPr>
            <a:r>
              <a:rPr lang="en" sz="1600" dirty="0">
                <a:latin typeface="Palatino Linotype" pitchFamily="18" charset="0"/>
              </a:rPr>
              <a:t>Individuals who absorb large amounts of iron as a result of a cause other than an inherited disorder associated with the HF E gene have acquired iron </a:t>
            </a:r>
            <a:r>
              <a:rPr lang="en" sz="1600" dirty="0" err="1">
                <a:latin typeface="Palatino Linotype" pitchFamily="18" charset="0"/>
              </a:rPr>
              <a:t>overload </a:t>
            </a:r>
            <a:r>
              <a:rPr lang="en" sz="1600" dirty="0">
                <a:latin typeface="Palatino Linotype" pitchFamily="18" charset="0"/>
              </a:rPr>
              <a:t>.</a:t>
            </a:r>
          </a:p>
          <a:p>
            <a:pPr>
              <a:lnSpc>
                <a:spcPct val="150000"/>
              </a:lnSpc>
              <a:buNone/>
            </a:pPr>
            <a:r>
              <a:rPr lang="en" sz="1600" dirty="0">
                <a:latin typeface="Palatino Linotype" pitchFamily="18" charset="0"/>
              </a:rPr>
              <a:t>      </a:t>
            </a:r>
            <a:r>
              <a:rPr lang="en" sz="1600" u="sng" dirty="0">
                <a:latin typeface="Palatino Linotype" pitchFamily="18" charset="0"/>
              </a:rPr>
              <a:t>Acquired </a:t>
            </a:r>
            <a:r>
              <a:rPr lang="en" sz="1600" u="sng" dirty="0" err="1">
                <a:latin typeface="Palatino Linotype" pitchFamily="18" charset="0"/>
              </a:rPr>
              <a:t>hemochromatosis </a:t>
            </a:r>
            <a:r>
              <a:rPr lang="en" sz="1600" u="sng" dirty="0">
                <a:latin typeface="Palatino Linotype" pitchFamily="18" charset="0"/>
              </a:rPr>
              <a:t>includes</a:t>
            </a:r>
          </a:p>
          <a:p>
            <a:pPr marL="285750" indent="-285750">
              <a:lnSpc>
                <a:spcPct val="150000"/>
              </a:lnSpc>
              <a:buFont typeface="Wingdings" pitchFamily="2" charset="2"/>
              <a:buChar char="ü"/>
            </a:pPr>
            <a:r>
              <a:rPr lang="en" sz="1600" dirty="0">
                <a:latin typeface="Palatino Linotype" pitchFamily="18" charset="0"/>
              </a:rPr>
              <a:t>Inefficient </a:t>
            </a:r>
            <a:r>
              <a:rPr lang="en" sz="1600" dirty="0" err="1">
                <a:latin typeface="Palatino Linotype" pitchFamily="18" charset="0"/>
              </a:rPr>
              <a:t>erythropoiesis</a:t>
            </a:r>
            <a:endParaRPr lang="x-none" sz="1600" dirty="0">
              <a:latin typeface="Palatino Linotype" pitchFamily="18" charset="0"/>
            </a:endParaRPr>
          </a:p>
          <a:p>
            <a:pPr marL="285750" indent="-285750">
              <a:lnSpc>
                <a:spcPct val="150000"/>
              </a:lnSpc>
              <a:buFont typeface="Wingdings" pitchFamily="2" charset="2"/>
              <a:buChar char="ü"/>
            </a:pPr>
            <a:r>
              <a:rPr lang="en" sz="1600" dirty="0">
                <a:latin typeface="Palatino Linotype" pitchFamily="18" charset="0"/>
              </a:rPr>
              <a:t>Some liver diseases</a:t>
            </a:r>
          </a:p>
          <a:p>
            <a:pPr marL="285750" indent="-285750">
              <a:lnSpc>
                <a:spcPct val="150000"/>
              </a:lnSpc>
              <a:buFont typeface="Wingdings" pitchFamily="2" charset="2"/>
              <a:buChar char="ü"/>
            </a:pPr>
            <a:r>
              <a:rPr lang="en" sz="1600" dirty="0">
                <a:latin typeface="Palatino Linotype" pitchFamily="18" charset="0"/>
              </a:rPr>
              <a:t>Increased </a:t>
            </a:r>
            <a:r>
              <a:rPr lang="en" sz="1600" dirty="0" err="1">
                <a:latin typeface="Palatino Linotype" pitchFamily="18" charset="0"/>
              </a:rPr>
              <a:t>oral </a:t>
            </a:r>
            <a:r>
              <a:rPr lang="en" sz="1600" dirty="0">
                <a:latin typeface="Palatino Linotype" pitchFamily="18" charset="0"/>
              </a:rPr>
              <a:t>intake of iron</a:t>
            </a:r>
          </a:p>
          <a:p>
            <a:pPr marL="285750" indent="-285750">
              <a:lnSpc>
                <a:spcPct val="150000"/>
              </a:lnSpc>
              <a:buFont typeface="Wingdings" pitchFamily="2" charset="2"/>
              <a:buChar char="ü"/>
            </a:pPr>
            <a:r>
              <a:rPr lang="en" sz="1600" dirty="0" err="1">
                <a:latin typeface="Palatino Linotype" pitchFamily="18" charset="0"/>
              </a:rPr>
              <a:t>Neonatal </a:t>
            </a:r>
            <a:r>
              <a:rPr lang="en" sz="1600" dirty="0">
                <a:latin typeface="Palatino Linotype" pitchFamily="18" charset="0"/>
              </a:rPr>
              <a:t>iron overload syndrome</a:t>
            </a:r>
          </a:p>
          <a:p>
            <a:pPr marL="285750" indent="-285750">
              <a:lnSpc>
                <a:spcPct val="150000"/>
              </a:lnSpc>
              <a:buFont typeface="Wingdings" pitchFamily="2" charset="2"/>
              <a:buChar char="v"/>
            </a:pPr>
            <a:endParaRPr lang="x-none" sz="1600" dirty="0">
              <a:latin typeface="Palatino Linotype" pitchFamily="18" charset="0"/>
            </a:endParaRPr>
          </a:p>
        </p:txBody>
      </p:sp>
      <p:sp>
        <p:nvSpPr>
          <p:cNvPr id="3" name="TextBox 2"/>
          <p:cNvSpPr txBox="1"/>
          <p:nvPr/>
        </p:nvSpPr>
        <p:spPr>
          <a:xfrm>
            <a:off x="4699001" y="25400"/>
            <a:ext cx="4419600" cy="1200329"/>
          </a:xfrm>
          <a:prstGeom prst="rect">
            <a:avLst/>
          </a:prstGeom>
          <a:noFill/>
        </p:spPr>
        <p:txBody>
          <a:bodyPr wrap="square" rtlCol="0">
            <a:spAutoFit/>
          </a:bodyPr>
          <a:lstStyle/>
          <a:p>
            <a:r>
              <a:rPr lang="en" b="1">
                <a:latin typeface="Palatino Linotype" pitchFamily="18" charset="0"/>
              </a:rPr>
              <a:t>Hemochromatosis is an increased accumulation of iron in the body and its deposition in many organs and tissues</a:t>
            </a:r>
            <a:endParaRPr lang="x-none" b="1" dirty="0">
              <a:latin typeface="Palatino Linotype" pitchFamily="18" charset="0"/>
            </a:endParaRPr>
          </a:p>
        </p:txBody>
      </p:sp>
    </p:spTree>
    <p:extLst>
      <p:ext uri="{BB962C8B-B14F-4D97-AF65-F5344CB8AC3E}">
        <p14:creationId xmlns="" xmlns:p14="http://schemas.microsoft.com/office/powerpoint/2010/main" val="18616087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r>
              <a:rPr lang="en" sz="2400" b="1" dirty="0">
                <a:latin typeface="Palatino Linotype" pitchFamily="18" charset="0"/>
              </a:rPr>
              <a:t>Clinical manifestations</a:t>
            </a:r>
            <a:endParaRPr lang="en-US" sz="2400" b="1" dirty="0">
              <a:latin typeface="Palatino Linotype" pitchFamily="18" charset="0"/>
            </a:endParaRPr>
          </a:p>
        </p:txBody>
      </p:sp>
      <p:sp>
        <p:nvSpPr>
          <p:cNvPr id="3" name="Content Placeholder 2"/>
          <p:cNvSpPr>
            <a:spLocks noGrp="1"/>
          </p:cNvSpPr>
          <p:nvPr>
            <p:ph idx="1"/>
          </p:nvPr>
        </p:nvSpPr>
        <p:spPr>
          <a:xfrm>
            <a:off x="0" y="533400"/>
            <a:ext cx="9144000" cy="6324600"/>
          </a:xfrm>
        </p:spPr>
        <p:txBody>
          <a:bodyPr>
            <a:noAutofit/>
          </a:bodyPr>
          <a:lstStyle/>
          <a:p>
            <a:pPr>
              <a:lnSpc>
                <a:spcPct val="170000"/>
              </a:lnSpc>
            </a:pPr>
            <a:r>
              <a:rPr lang="en" sz="1200" dirty="0">
                <a:latin typeface="Palatino Linotype" pitchFamily="18" charset="0"/>
              </a:rPr>
              <a:t>It most often occurs between the ages of 40 and 50</a:t>
            </a:r>
          </a:p>
          <a:p>
            <a:pPr>
              <a:lnSpc>
                <a:spcPct val="170000"/>
              </a:lnSpc>
            </a:pPr>
            <a:r>
              <a:rPr lang="en" sz="1200" dirty="0">
                <a:latin typeface="Palatino Linotype" pitchFamily="18" charset="0"/>
              </a:rPr>
              <a:t>The disease occurs more often in men than in women, because women lose iron during menstruation and childbirth</a:t>
            </a:r>
          </a:p>
          <a:p>
            <a:pPr>
              <a:lnSpc>
                <a:spcPct val="170000"/>
              </a:lnSpc>
            </a:pPr>
            <a:r>
              <a:rPr lang="en" sz="1200" dirty="0">
                <a:latin typeface="Palatino Linotype" pitchFamily="18" charset="0"/>
              </a:rPr>
              <a:t>Typical symptoms are malaise, fatigue, arthralgia, abdominal pain, loss of libido in men</a:t>
            </a:r>
          </a:p>
          <a:p>
            <a:pPr>
              <a:lnSpc>
                <a:spcPct val="170000"/>
              </a:lnSpc>
            </a:pPr>
            <a:r>
              <a:rPr lang="en" sz="1200" dirty="0">
                <a:latin typeface="Palatino Linotype" pitchFamily="18" charset="0"/>
              </a:rPr>
              <a:t>The physical findings are dominated by hepatomegaly and symptoms of liver failure such as splenomegaly, ascites and </a:t>
            </a:r>
            <a:r>
              <a:rPr lang="en" sz="1200" dirty="0" err="1">
                <a:latin typeface="Palatino Linotype" pitchFamily="18" charset="0"/>
              </a:rPr>
              <a:t>icterus .</a:t>
            </a:r>
            <a:endParaRPr lang="x-none" sz="1200" dirty="0">
              <a:latin typeface="Palatino Linotype" pitchFamily="18" charset="0"/>
            </a:endParaRPr>
          </a:p>
          <a:p>
            <a:pPr>
              <a:lnSpc>
                <a:spcPct val="170000"/>
              </a:lnSpc>
            </a:pPr>
            <a:r>
              <a:rPr lang="en" sz="1200" dirty="0">
                <a:latin typeface="Palatino Linotype" pitchFamily="18" charset="0"/>
              </a:rPr>
              <a:t>Gray (accumulation of iron in </a:t>
            </a:r>
            <a:r>
              <a:rPr lang="en" sz="1200" dirty="0" err="1">
                <a:latin typeface="Palatino Linotype" pitchFamily="18" charset="0"/>
              </a:rPr>
              <a:t>the basal </a:t>
            </a:r>
            <a:r>
              <a:rPr lang="en" sz="1200" dirty="0">
                <a:latin typeface="Palatino Linotype" pitchFamily="18" charset="0"/>
              </a:rPr>
              <a:t>layer </a:t>
            </a:r>
            <a:r>
              <a:rPr lang="en" sz="1200" dirty="0" err="1">
                <a:latin typeface="Palatino Linotype" pitchFamily="18" charset="0"/>
              </a:rPr>
              <a:t>of the epidermis </a:t>
            </a:r>
            <a:r>
              <a:rPr lang="en" sz="1200" dirty="0">
                <a:latin typeface="Palatino Linotype" pitchFamily="18" charset="0"/>
              </a:rPr>
              <a:t>) or bronze ( </a:t>
            </a:r>
            <a:r>
              <a:rPr lang="en" sz="1200" dirty="0" err="1">
                <a:latin typeface="Palatino Linotype" pitchFamily="18" charset="0"/>
              </a:rPr>
              <a:t>melanin </a:t>
            </a:r>
            <a:r>
              <a:rPr lang="en" sz="1200" dirty="0">
                <a:latin typeface="Palatino Linotype" pitchFamily="18" charset="0"/>
              </a:rPr>
              <a:t>pigmentation) </a:t>
            </a:r>
            <a:r>
              <a:rPr lang="en" sz="1200" dirty="0" err="1">
                <a:latin typeface="Palatino Linotype" pitchFamily="18" charset="0"/>
              </a:rPr>
              <a:t>hyperpigmentation of the skin, </a:t>
            </a:r>
            <a:r>
              <a:rPr lang="en" sz="1200" dirty="0">
                <a:latin typeface="Palatino Linotype" pitchFamily="18" charset="0"/>
              </a:rPr>
              <a:t>uncovered parts of the body are most often </a:t>
            </a:r>
            <a:r>
              <a:rPr lang="en" sz="1200" dirty="0" err="1">
                <a:latin typeface="Palatino Linotype" pitchFamily="18" charset="0"/>
              </a:rPr>
              <a:t>pigmented , places that are normally physiologically darkly pigmented </a:t>
            </a:r>
            <a:r>
              <a:rPr lang="en" sz="1200" dirty="0">
                <a:latin typeface="Palatino Linotype" pitchFamily="18" charset="0"/>
              </a:rPr>
              <a:t>and exposed to dark irritation, rarely found on </a:t>
            </a:r>
            <a:r>
              <a:rPr lang="en" sz="1200" dirty="0" err="1">
                <a:latin typeface="Palatino Linotype" pitchFamily="18" charset="0"/>
              </a:rPr>
              <a:t>mucous membranes</a:t>
            </a:r>
            <a:endParaRPr lang="x-none" sz="1200" dirty="0">
              <a:latin typeface="Palatino Linotype" pitchFamily="18" charset="0"/>
            </a:endParaRPr>
          </a:p>
          <a:p>
            <a:pPr>
              <a:lnSpc>
                <a:spcPct val="170000"/>
              </a:lnSpc>
            </a:pPr>
            <a:r>
              <a:rPr lang="en" sz="1200" dirty="0">
                <a:latin typeface="Palatino Linotype" pitchFamily="18" charset="0"/>
              </a:rPr>
              <a:t>Elevated level of aminotransferases in 30 to 50% of patients and they are usually slightly elevated</a:t>
            </a:r>
            <a:endParaRPr lang="en-US" sz="1200" dirty="0">
              <a:latin typeface="Palatino Linotype" pitchFamily="18" charset="0"/>
            </a:endParaRPr>
          </a:p>
          <a:p>
            <a:pPr>
              <a:lnSpc>
                <a:spcPct val="170000"/>
              </a:lnSpc>
            </a:pPr>
            <a:r>
              <a:rPr lang="en" sz="1200" dirty="0">
                <a:latin typeface="Palatino Linotype" pitchFamily="18" charset="0"/>
              </a:rPr>
              <a:t>Aminotransferase values are normalized by regular venipuncture</a:t>
            </a:r>
          </a:p>
          <a:p>
            <a:pPr>
              <a:lnSpc>
                <a:spcPct val="170000"/>
              </a:lnSpc>
            </a:pPr>
            <a:r>
              <a:rPr lang="en" sz="1200" dirty="0">
                <a:latin typeface="Palatino Linotype" pitchFamily="18" charset="0"/>
              </a:rPr>
              <a:t>When hereditary hemochromatosis is diagnosed and treated before the development of cirrhosis or fibrosis, the patient does not develop permanent disorders of liver function.</a:t>
            </a:r>
          </a:p>
          <a:p>
            <a:pPr>
              <a:lnSpc>
                <a:spcPct val="170000"/>
              </a:lnSpc>
            </a:pPr>
            <a:r>
              <a:rPr lang="en" sz="1200" dirty="0">
                <a:latin typeface="Palatino Linotype" pitchFamily="18" charset="0"/>
              </a:rPr>
              <a:t>If cirrhosis and fibrosis have developed, hepatocellular carcinoma occurs</a:t>
            </a:r>
          </a:p>
          <a:p>
            <a:pPr>
              <a:lnSpc>
                <a:spcPct val="170000"/>
              </a:lnSpc>
            </a:pPr>
            <a:r>
              <a:rPr lang="en" sz="1200" dirty="0">
                <a:latin typeface="Palatino Linotype" pitchFamily="18" charset="0"/>
              </a:rPr>
              <a:t>Pain in the upper right quadrant occurs due to stretching of the liver capsule</a:t>
            </a:r>
          </a:p>
          <a:p>
            <a:pPr>
              <a:lnSpc>
                <a:spcPct val="170000"/>
              </a:lnSpc>
            </a:pPr>
            <a:r>
              <a:rPr lang="en" sz="1200" dirty="0">
                <a:latin typeface="Palatino Linotype" pitchFamily="18" charset="0"/>
              </a:rPr>
              <a:t>The presence of diabetes decreased with an earlier diagnosis and, as a rule, it is not found in the absence of cirrhosis</a:t>
            </a:r>
          </a:p>
          <a:p>
            <a:pPr>
              <a:lnSpc>
                <a:spcPct val="170000"/>
              </a:lnSpc>
              <a:buNone/>
            </a:pPr>
            <a:r>
              <a:rPr lang="en" sz="1200" dirty="0">
                <a:latin typeface="Palatino Linotype" pitchFamily="18" charset="0"/>
              </a:rPr>
              <a:t>   </a:t>
            </a:r>
            <a:endParaRPr lang="en-US" sz="1200" dirty="0">
              <a:latin typeface="Palatino Linotype" pitchFamily="18" charset="0"/>
            </a:endParaRPr>
          </a:p>
          <a:p>
            <a:pPr>
              <a:lnSpc>
                <a:spcPct val="170000"/>
              </a:lnSpc>
            </a:pPr>
            <a:endParaRPr lang="x-none" sz="1200" dirty="0">
              <a:latin typeface="Palatino Linotype" pitchFamily="18" charset="0"/>
            </a:endParaRPr>
          </a:p>
          <a:p>
            <a:pPr>
              <a:buNone/>
            </a:pPr>
            <a:endParaRPr lang="en-US" sz="1200" dirty="0"/>
          </a:p>
        </p:txBody>
      </p:sp>
    </p:spTree>
    <p:extLst>
      <p:ext uri="{BB962C8B-B14F-4D97-AF65-F5344CB8AC3E}">
        <p14:creationId xmlns="" xmlns:p14="http://schemas.microsoft.com/office/powerpoint/2010/main" val="2408602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sz="3600" b="1" dirty="0">
                <a:latin typeface="Palatino Linotype" pitchFamily="18" charset="0"/>
              </a:rPr>
              <a:t>Clinical manifestations</a:t>
            </a:r>
            <a:endParaRPr lang="en-US" sz="3600" b="1" dirty="0">
              <a:latin typeface="Palatino Linotype" pitchFamily="18" charset="0"/>
            </a:endParaRPr>
          </a:p>
        </p:txBody>
      </p:sp>
      <p:sp>
        <p:nvSpPr>
          <p:cNvPr id="3" name="Content Placeholder 2"/>
          <p:cNvSpPr>
            <a:spLocks noGrp="1"/>
          </p:cNvSpPr>
          <p:nvPr>
            <p:ph idx="1"/>
          </p:nvPr>
        </p:nvSpPr>
        <p:spPr/>
        <p:txBody>
          <a:bodyPr>
            <a:normAutofit fontScale="85000" lnSpcReduction="20000"/>
          </a:bodyPr>
          <a:lstStyle/>
          <a:p>
            <a:pPr>
              <a:lnSpc>
                <a:spcPct val="170000"/>
              </a:lnSpc>
            </a:pPr>
            <a:r>
              <a:rPr lang="en" sz="2400" dirty="0">
                <a:latin typeface="Palatino Linotype" pitchFamily="18" charset="0"/>
              </a:rPr>
              <a:t>Loss of libido and impotence in men occurs due to primary testicular dysfunction and due to gonadotropin insufficiency caused by the action of iron on pituitary function.</a:t>
            </a:r>
          </a:p>
          <a:p>
            <a:pPr>
              <a:lnSpc>
                <a:spcPct val="170000"/>
              </a:lnSpc>
            </a:pPr>
            <a:r>
              <a:rPr lang="en" sz="2400" dirty="0">
                <a:latin typeface="Palatino Linotype" pitchFamily="18" charset="0"/>
              </a:rPr>
              <a:t>Hypothyroidism may occur, and adrenal function remains normal</a:t>
            </a:r>
          </a:p>
          <a:p>
            <a:pPr>
              <a:lnSpc>
                <a:spcPct val="170000"/>
              </a:lnSpc>
            </a:pPr>
            <a:r>
              <a:rPr lang="en" sz="2400" dirty="0">
                <a:latin typeface="Palatino Linotype" pitchFamily="18" charset="0"/>
              </a:rPr>
              <a:t>Cardiac complications are rare today due to early diagnosis. Cardiomyopathy, arrhythmias, heart failure usually occur</a:t>
            </a:r>
          </a:p>
          <a:p>
            <a:pPr>
              <a:lnSpc>
                <a:spcPct val="170000"/>
              </a:lnSpc>
            </a:pPr>
            <a:r>
              <a:rPr lang="en" sz="2400" dirty="0" err="1">
                <a:latin typeface="Palatino Linotype" pitchFamily="18" charset="0"/>
              </a:rPr>
              <a:t>Arthropathy </a:t>
            </a:r>
            <a:r>
              <a:rPr lang="en" sz="2400" dirty="0">
                <a:latin typeface="Palatino Linotype" pitchFamily="18" charset="0"/>
              </a:rPr>
              <a:t>- changes in the second and third </a:t>
            </a:r>
            <a:r>
              <a:rPr lang="en" sz="2400" dirty="0" err="1">
                <a:latin typeface="Palatino Linotype" pitchFamily="18" charset="0"/>
              </a:rPr>
              <a:t>metacarpophalangeal </a:t>
            </a:r>
            <a:r>
              <a:rPr lang="en" sz="2400" dirty="0">
                <a:latin typeface="Palatino Linotype" pitchFamily="18" charset="0"/>
              </a:rPr>
              <a:t>joints, and less often narrowing of the joint space, </a:t>
            </a:r>
            <a:r>
              <a:rPr lang="en" sz="2400" dirty="0" err="1">
                <a:latin typeface="Palatino Linotype" pitchFamily="18" charset="0"/>
              </a:rPr>
              <a:t>chondrocalcinosis </a:t>
            </a:r>
            <a:r>
              <a:rPr lang="en" sz="2400" dirty="0">
                <a:latin typeface="Palatino Linotype" pitchFamily="18" charset="0"/>
              </a:rPr>
              <a:t>, </a:t>
            </a:r>
            <a:r>
              <a:rPr lang="en" sz="2400" dirty="0" err="1">
                <a:latin typeface="Palatino Linotype" pitchFamily="18" charset="0"/>
              </a:rPr>
              <a:t>subchondral </a:t>
            </a:r>
            <a:r>
              <a:rPr lang="en" sz="2400" dirty="0">
                <a:latin typeface="Palatino Linotype" pitchFamily="18" charset="0"/>
              </a:rPr>
              <a:t>cysts, </a:t>
            </a:r>
            <a:r>
              <a:rPr lang="en" sz="2400" dirty="0" err="1">
                <a:latin typeface="Palatino Linotype" pitchFamily="18" charset="0"/>
              </a:rPr>
              <a:t>osteopenia </a:t>
            </a:r>
            <a:r>
              <a:rPr lang="en" sz="2400" dirty="0">
                <a:latin typeface="Palatino Linotype" pitchFamily="18" charset="0"/>
              </a:rPr>
              <a:t>, joint swelling</a:t>
            </a:r>
            <a:endParaRPr lang="en-US" sz="2400" dirty="0">
              <a:latin typeface="Palatino Linotype" pitchFamily="18" charset="0"/>
            </a:endParaRPr>
          </a:p>
        </p:txBody>
      </p:sp>
    </p:spTree>
    <p:extLst>
      <p:ext uri="{BB962C8B-B14F-4D97-AF65-F5344CB8AC3E}">
        <p14:creationId xmlns="" xmlns:p14="http://schemas.microsoft.com/office/powerpoint/2010/main" val="18310645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3153084623"/>
              </p:ext>
            </p:extLst>
          </p:nvPr>
        </p:nvGraphicFramePr>
        <p:xfrm>
          <a:off x="107504" y="908720"/>
          <a:ext cx="8496944" cy="4130040"/>
        </p:xfrm>
        <a:graphic>
          <a:graphicData uri="http://schemas.openxmlformats.org/drawingml/2006/table">
            <a:tbl>
              <a:tblPr firstRow="1" bandRow="1">
                <a:tableStyleId>{5C22544A-7EE6-4342-B048-85BDC9FD1C3A}</a:tableStyleId>
              </a:tblPr>
              <a:tblGrid>
                <a:gridCol w="1296144">
                  <a:extLst>
                    <a:ext uri="{9D8B030D-6E8A-4147-A177-3AD203B41FA5}">
                      <a16:colId xmlns="" xmlns:a16="http://schemas.microsoft.com/office/drawing/2014/main" val="20000"/>
                    </a:ext>
                  </a:extLst>
                </a:gridCol>
                <a:gridCol w="2952328">
                  <a:extLst>
                    <a:ext uri="{9D8B030D-6E8A-4147-A177-3AD203B41FA5}">
                      <a16:colId xmlns="" xmlns:a16="http://schemas.microsoft.com/office/drawing/2014/main" val="20001"/>
                    </a:ext>
                  </a:extLst>
                </a:gridCol>
                <a:gridCol w="2124236">
                  <a:extLst>
                    <a:ext uri="{9D8B030D-6E8A-4147-A177-3AD203B41FA5}">
                      <a16:colId xmlns="" xmlns:a16="http://schemas.microsoft.com/office/drawing/2014/main" val="20002"/>
                    </a:ext>
                  </a:extLst>
                </a:gridCol>
                <a:gridCol w="2124236">
                  <a:extLst>
                    <a:ext uri="{9D8B030D-6E8A-4147-A177-3AD203B41FA5}">
                      <a16:colId xmlns="" xmlns:a16="http://schemas.microsoft.com/office/drawing/2014/main" val="20003"/>
                    </a:ext>
                  </a:extLst>
                </a:gridCol>
              </a:tblGrid>
              <a:tr h="370840">
                <a:tc rowSpan="4">
                  <a:txBody>
                    <a:bodyPr/>
                    <a:lstStyle/>
                    <a:p>
                      <a:pPr algn="ctr"/>
                      <a:endParaRPr lang="x-none" dirty="0">
                        <a:latin typeface="Palatino Linotype" pitchFamily="18" charset="0"/>
                      </a:endParaRPr>
                    </a:p>
                    <a:p>
                      <a:pPr algn="ctr"/>
                      <a:endParaRPr lang="x-none" dirty="0">
                        <a:latin typeface="Palatino Linotype" pitchFamily="18" charset="0"/>
                      </a:endParaRPr>
                    </a:p>
                    <a:p>
                      <a:pPr algn="ctr"/>
                      <a:endParaRPr lang="x-none" dirty="0">
                        <a:latin typeface="Palatino Linotype" pitchFamily="18" charset="0"/>
                      </a:endParaRPr>
                    </a:p>
                    <a:p>
                      <a:pPr algn="ctr"/>
                      <a:r>
                        <a:rPr lang="en" dirty="0">
                          <a:latin typeface="Palatino Linotype" pitchFamily="18" charset="0"/>
                        </a:rPr>
                        <a:t>SERUM</a:t>
                      </a:r>
                    </a:p>
                  </a:txBody>
                  <a:tcPr/>
                </a:tc>
                <a:tc>
                  <a:txBody>
                    <a:bodyPr/>
                    <a:lstStyle/>
                    <a:p>
                      <a:pPr algn="ctr"/>
                      <a:endParaRPr lang="x-none" dirty="0">
                        <a:latin typeface="Palatino Linotype" pitchFamily="18" charset="0"/>
                      </a:endParaRPr>
                    </a:p>
                  </a:txBody>
                  <a:tcPr/>
                </a:tc>
                <a:tc>
                  <a:txBody>
                    <a:bodyPr/>
                    <a:lstStyle/>
                    <a:p>
                      <a:pPr algn="ctr"/>
                      <a:r>
                        <a:rPr lang="en" dirty="0">
                          <a:latin typeface="Palatino Linotype" pitchFamily="18" charset="0"/>
                        </a:rPr>
                        <a:t>healthy</a:t>
                      </a:r>
                    </a:p>
                  </a:txBody>
                  <a:tcPr/>
                </a:tc>
                <a:tc>
                  <a:txBody>
                    <a:bodyPr/>
                    <a:lstStyle/>
                    <a:p>
                      <a:pPr algn="ctr"/>
                      <a:r>
                        <a:rPr lang="en" dirty="0">
                          <a:latin typeface="Palatino Linotype" pitchFamily="18" charset="0"/>
                        </a:rPr>
                        <a:t>NH</a:t>
                      </a:r>
                    </a:p>
                  </a:txBody>
                  <a:tcPr/>
                </a:tc>
                <a:extLst>
                  <a:ext uri="{0D108BD9-81ED-4DB2-BD59-A6C34878D82A}">
                    <a16:rowId xmlns="" xmlns:a16="http://schemas.microsoft.com/office/drawing/2014/main" val="10000"/>
                  </a:ext>
                </a:extLst>
              </a:tr>
              <a:tr h="370840">
                <a:tc vMerge="1">
                  <a:txBody>
                    <a:bodyPr/>
                    <a:lstStyle/>
                    <a:p>
                      <a:endParaRPr lang="x-none" dirty="0"/>
                    </a:p>
                  </a:txBody>
                  <a:tcPr/>
                </a:tc>
                <a:tc>
                  <a:txBody>
                    <a:bodyPr/>
                    <a:lstStyle/>
                    <a:p>
                      <a:pPr algn="ctr"/>
                      <a:r>
                        <a:rPr lang="en" dirty="0">
                          <a:latin typeface="Palatino Linotype" pitchFamily="18" charset="0"/>
                        </a:rPr>
                        <a:t>Iron ( </a:t>
                      </a:r>
                      <a:r>
                        <a:rPr lang="en" dirty="0" err="1">
                          <a:latin typeface="Palatino Linotype" pitchFamily="18" charset="0"/>
                        </a:rPr>
                        <a:t>μmol </a:t>
                      </a:r>
                      <a:r>
                        <a:rPr lang="en" dirty="0">
                          <a:latin typeface="Palatino Linotype" pitchFamily="18" charset="0"/>
                        </a:rPr>
                        <a:t>/l)</a:t>
                      </a:r>
                    </a:p>
                  </a:txBody>
                  <a:tcPr/>
                </a:tc>
                <a:tc>
                  <a:txBody>
                    <a:bodyPr/>
                    <a:lstStyle/>
                    <a:p>
                      <a:pPr algn="ctr"/>
                      <a:r>
                        <a:rPr lang="en" dirty="0">
                          <a:latin typeface="Palatino Linotype" pitchFamily="18" charset="0"/>
                        </a:rPr>
                        <a:t>11-32</a:t>
                      </a:r>
                    </a:p>
                  </a:txBody>
                  <a:tcPr/>
                </a:tc>
                <a:tc>
                  <a:txBody>
                    <a:bodyPr/>
                    <a:lstStyle/>
                    <a:p>
                      <a:pPr algn="ctr"/>
                      <a:r>
                        <a:rPr lang="en" dirty="0">
                          <a:latin typeface="Palatino Linotype" pitchFamily="18" charset="0"/>
                        </a:rPr>
                        <a:t>32-54</a:t>
                      </a:r>
                    </a:p>
                  </a:txBody>
                  <a:tcPr/>
                </a:tc>
                <a:extLst>
                  <a:ext uri="{0D108BD9-81ED-4DB2-BD59-A6C34878D82A}">
                    <a16:rowId xmlns="" xmlns:a16="http://schemas.microsoft.com/office/drawing/2014/main" val="10001"/>
                  </a:ext>
                </a:extLst>
              </a:tr>
              <a:tr h="370840">
                <a:tc vMerge="1">
                  <a:txBody>
                    <a:bodyPr/>
                    <a:lstStyle/>
                    <a:p>
                      <a:endParaRPr lang="x-none" dirty="0"/>
                    </a:p>
                  </a:txBody>
                  <a:tcPr/>
                </a:tc>
                <a:tc>
                  <a:txBody>
                    <a:bodyPr/>
                    <a:lstStyle/>
                    <a:p>
                      <a:pPr algn="ctr"/>
                      <a:r>
                        <a:rPr lang="en" dirty="0" err="1">
                          <a:latin typeface="Palatino Linotype" pitchFamily="18" charset="0"/>
                        </a:rPr>
                        <a:t>Transferrin </a:t>
                      </a:r>
                      <a:r>
                        <a:rPr lang="en" dirty="0">
                          <a:latin typeface="Palatino Linotype" pitchFamily="18" charset="0"/>
                        </a:rPr>
                        <a:t>saturation (%)</a:t>
                      </a:r>
                    </a:p>
                  </a:txBody>
                  <a:tcPr/>
                </a:tc>
                <a:tc>
                  <a:txBody>
                    <a:bodyPr/>
                    <a:lstStyle/>
                    <a:p>
                      <a:pPr algn="ctr"/>
                      <a:r>
                        <a:rPr lang="en" dirty="0">
                          <a:latin typeface="Palatino Linotype" pitchFamily="18" charset="0"/>
                        </a:rPr>
                        <a:t>20-50</a:t>
                      </a:r>
                    </a:p>
                  </a:txBody>
                  <a:tcPr/>
                </a:tc>
                <a:tc>
                  <a:txBody>
                    <a:bodyPr/>
                    <a:lstStyle/>
                    <a:p>
                      <a:pPr algn="ctr"/>
                      <a:r>
                        <a:rPr lang="en" dirty="0">
                          <a:latin typeface="Palatino Linotype" pitchFamily="18" charset="0"/>
                        </a:rPr>
                        <a:t>55-100</a:t>
                      </a:r>
                    </a:p>
                  </a:txBody>
                  <a:tcPr/>
                </a:tc>
                <a:extLst>
                  <a:ext uri="{0D108BD9-81ED-4DB2-BD59-A6C34878D82A}">
                    <a16:rowId xmlns="" xmlns:a16="http://schemas.microsoft.com/office/drawing/2014/main" val="10002"/>
                  </a:ext>
                </a:extLst>
              </a:tr>
              <a:tr h="370840">
                <a:tc vMerge="1">
                  <a:txBody>
                    <a:bodyPr/>
                    <a:lstStyle/>
                    <a:p>
                      <a:endParaRPr lang="x-none"/>
                    </a:p>
                  </a:txBody>
                  <a:tcPr/>
                </a:tc>
                <a:tc>
                  <a:txBody>
                    <a:bodyPr/>
                    <a:lstStyle/>
                    <a:p>
                      <a:pPr algn="ctr"/>
                      <a:r>
                        <a:rPr lang="en" dirty="0" err="1">
                          <a:latin typeface="Palatino Linotype" pitchFamily="18" charset="0"/>
                        </a:rPr>
                        <a:t>Ferritin </a:t>
                      </a:r>
                      <a:r>
                        <a:rPr lang="en" dirty="0">
                          <a:latin typeface="Palatino Linotype" pitchFamily="18" charset="0"/>
                        </a:rPr>
                        <a:t>( μ g/l)</a:t>
                      </a:r>
                    </a:p>
                    <a:p>
                      <a:pPr algn="ctr"/>
                      <a:r>
                        <a:rPr lang="en" dirty="0">
                          <a:latin typeface="Palatino Linotype" pitchFamily="18" charset="0"/>
                        </a:rPr>
                        <a:t>Men</a:t>
                      </a:r>
                    </a:p>
                    <a:p>
                      <a:pPr algn="ctr"/>
                      <a:r>
                        <a:rPr lang="en" dirty="0">
                          <a:latin typeface="Palatino Linotype" pitchFamily="18" charset="0"/>
                        </a:rPr>
                        <a:t>Women</a:t>
                      </a:r>
                    </a:p>
                  </a:txBody>
                  <a:tcPr/>
                </a:tc>
                <a:tc>
                  <a:txBody>
                    <a:bodyPr/>
                    <a:lstStyle/>
                    <a:p>
                      <a:pPr algn="ctr"/>
                      <a:endParaRPr lang="x-none" dirty="0">
                        <a:latin typeface="Palatino Linotype" pitchFamily="18" charset="0"/>
                      </a:endParaRPr>
                    </a:p>
                    <a:p>
                      <a:pPr algn="ctr"/>
                      <a:r>
                        <a:rPr lang="en" dirty="0">
                          <a:latin typeface="Palatino Linotype" pitchFamily="18" charset="0"/>
                        </a:rPr>
                        <a:t>20-200</a:t>
                      </a:r>
                    </a:p>
                    <a:p>
                      <a:pPr algn="ctr"/>
                      <a:r>
                        <a:rPr lang="en" dirty="0">
                          <a:latin typeface="Palatino Linotype" pitchFamily="18" charset="0"/>
                        </a:rPr>
                        <a:t>15-150</a:t>
                      </a:r>
                    </a:p>
                  </a:txBody>
                  <a:tcPr/>
                </a:tc>
                <a:tc>
                  <a:txBody>
                    <a:bodyPr/>
                    <a:lstStyle/>
                    <a:p>
                      <a:pPr algn="ctr"/>
                      <a:endParaRPr lang="x-none" dirty="0">
                        <a:latin typeface="Palatino Linotype" pitchFamily="18" charset="0"/>
                      </a:endParaRPr>
                    </a:p>
                    <a:p>
                      <a:pPr algn="ctr"/>
                      <a:r>
                        <a:rPr lang="en" dirty="0">
                          <a:latin typeface="Palatino Linotype" pitchFamily="18" charset="0"/>
                        </a:rPr>
                        <a:t>300-3000</a:t>
                      </a:r>
                    </a:p>
                    <a:p>
                      <a:pPr algn="ctr"/>
                      <a:r>
                        <a:rPr lang="en" dirty="0">
                          <a:latin typeface="Palatino Linotype" pitchFamily="18" charset="0"/>
                        </a:rPr>
                        <a:t>250-3000</a:t>
                      </a:r>
                    </a:p>
                  </a:txBody>
                  <a:tcPr/>
                </a:tc>
                <a:extLst>
                  <a:ext uri="{0D108BD9-81ED-4DB2-BD59-A6C34878D82A}">
                    <a16:rowId xmlns="" xmlns:a16="http://schemas.microsoft.com/office/drawing/2014/main" val="10003"/>
                  </a:ext>
                </a:extLst>
              </a:tr>
              <a:tr h="370840">
                <a:tc rowSpan="2">
                  <a:txBody>
                    <a:bodyPr/>
                    <a:lstStyle/>
                    <a:p>
                      <a:pPr algn="ctr"/>
                      <a:endParaRPr lang="x-none" dirty="0">
                        <a:latin typeface="Palatino Linotype" pitchFamily="18" charset="0"/>
                      </a:endParaRPr>
                    </a:p>
                    <a:p>
                      <a:pPr algn="ctr"/>
                      <a:endParaRPr lang="x-none" dirty="0">
                        <a:latin typeface="Palatino Linotype" pitchFamily="18" charset="0"/>
                      </a:endParaRPr>
                    </a:p>
                    <a:p>
                      <a:pPr algn="ctr"/>
                      <a:endParaRPr lang="x-none" dirty="0">
                        <a:latin typeface="Palatino Linotype" pitchFamily="18" charset="0"/>
                      </a:endParaRPr>
                    </a:p>
                    <a:p>
                      <a:pPr algn="ctr"/>
                      <a:r>
                        <a:rPr lang="en" dirty="0">
                          <a:latin typeface="Palatino Linotype" pitchFamily="18" charset="0"/>
                        </a:rPr>
                        <a:t>LIVER</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 dirty="0">
                          <a:latin typeface="Palatino Linotype" pitchFamily="18" charset="0"/>
                        </a:rPr>
                        <a:t>Iron concentrations ( μ g/g dry weight)</a:t>
                      </a:r>
                    </a:p>
                    <a:p>
                      <a:pPr algn="ctr"/>
                      <a:endParaRPr lang="x-none" dirty="0">
                        <a:latin typeface="Palatino Linotype" pitchFamily="18" charset="0"/>
                      </a:endParaRPr>
                    </a:p>
                  </a:txBody>
                  <a:tcPr/>
                </a:tc>
                <a:tc>
                  <a:txBody>
                    <a:bodyPr/>
                    <a:lstStyle/>
                    <a:p>
                      <a:pPr algn="ctr"/>
                      <a:endParaRPr lang="x-none" dirty="0">
                        <a:latin typeface="Palatino Linotype" pitchFamily="18" charset="0"/>
                      </a:endParaRPr>
                    </a:p>
                    <a:p>
                      <a:pPr algn="ctr"/>
                      <a:r>
                        <a:rPr lang="en" dirty="0">
                          <a:latin typeface="Palatino Linotype" pitchFamily="18" charset="0"/>
                        </a:rPr>
                        <a:t>300-1500</a:t>
                      </a:r>
                    </a:p>
                  </a:txBody>
                  <a:tcPr/>
                </a:tc>
                <a:tc>
                  <a:txBody>
                    <a:bodyPr/>
                    <a:lstStyle/>
                    <a:p>
                      <a:pPr algn="ctr"/>
                      <a:endParaRPr lang="x-none" dirty="0">
                        <a:latin typeface="Palatino Linotype" pitchFamily="18" charset="0"/>
                      </a:endParaRPr>
                    </a:p>
                    <a:p>
                      <a:pPr algn="ctr"/>
                      <a:r>
                        <a:rPr lang="en" dirty="0">
                          <a:latin typeface="Palatino Linotype" pitchFamily="18" charset="0"/>
                        </a:rPr>
                        <a:t>3000-30000</a:t>
                      </a:r>
                    </a:p>
                  </a:txBody>
                  <a:tcPr/>
                </a:tc>
                <a:extLst>
                  <a:ext uri="{0D108BD9-81ED-4DB2-BD59-A6C34878D82A}">
                    <a16:rowId xmlns="" xmlns:a16="http://schemas.microsoft.com/office/drawing/2014/main" val="10004"/>
                  </a:ext>
                </a:extLst>
              </a:tr>
              <a:tr h="370840">
                <a:tc vMerge="1">
                  <a:txBody>
                    <a:bodyPr/>
                    <a:lstStyle/>
                    <a:p>
                      <a:endParaRPr lang="x-none"/>
                    </a:p>
                  </a:txBody>
                  <a:tcPr/>
                </a:tc>
                <a:tc>
                  <a:txBody>
                    <a:bodyPr/>
                    <a:lstStyle/>
                    <a:p>
                      <a:pPr algn="ctr"/>
                      <a:r>
                        <a:rPr lang="en" dirty="0">
                          <a:latin typeface="Palatino Linotype" pitchFamily="18" charset="0"/>
                        </a:rPr>
                        <a:t>Iron index</a:t>
                      </a:r>
                    </a:p>
                    <a:p>
                      <a:pPr algn="ctr"/>
                      <a:r>
                        <a:rPr lang="en" dirty="0">
                          <a:latin typeface="Palatino Linotype" pitchFamily="18" charset="0"/>
                        </a:rPr>
                        <a:t>( μ mol/g dry weight/age in years</a:t>
                      </a:r>
                    </a:p>
                    <a:p>
                      <a:pPr algn="ctr"/>
                      <a:endParaRPr lang="x-none" dirty="0">
                        <a:latin typeface="Palatino Linotype" pitchFamily="18" charset="0"/>
                      </a:endParaRPr>
                    </a:p>
                  </a:txBody>
                  <a:tcPr/>
                </a:tc>
                <a:tc>
                  <a:txBody>
                    <a:bodyPr/>
                    <a:lstStyle/>
                    <a:p>
                      <a:pPr algn="ctr"/>
                      <a:endParaRPr lang="x-none" dirty="0">
                        <a:latin typeface="Palatino Linotype" pitchFamily="18" charset="0"/>
                      </a:endParaRPr>
                    </a:p>
                    <a:p>
                      <a:pPr algn="ctr"/>
                      <a:r>
                        <a:rPr lang="en" dirty="0">
                          <a:latin typeface="Palatino Linotype" pitchFamily="18" charset="0"/>
                        </a:rPr>
                        <a:t>&lt; 1.1</a:t>
                      </a:r>
                    </a:p>
                  </a:txBody>
                  <a:tcPr/>
                </a:tc>
                <a:tc>
                  <a:txBody>
                    <a:bodyPr/>
                    <a:lstStyle/>
                    <a:p>
                      <a:pPr algn="ctr"/>
                      <a:endParaRPr lang="x-none" dirty="0">
                        <a:latin typeface="Palatino Linotype" pitchFamily="18" charset="0"/>
                      </a:endParaRPr>
                    </a:p>
                    <a:p>
                      <a:pPr algn="ctr"/>
                      <a:r>
                        <a:rPr lang="en" dirty="0">
                          <a:latin typeface="Palatino Linotype" pitchFamily="18" charset="0"/>
                        </a:rPr>
                        <a:t>&gt; 1.9</a:t>
                      </a:r>
                    </a:p>
                  </a:txBody>
                  <a:tcPr/>
                </a:tc>
                <a:extLst>
                  <a:ext uri="{0D108BD9-81ED-4DB2-BD59-A6C34878D82A}">
                    <a16:rowId xmlns="" xmlns:a16="http://schemas.microsoft.com/office/drawing/2014/main" val="10005"/>
                  </a:ext>
                </a:extLst>
              </a:tr>
            </a:tbl>
          </a:graphicData>
        </a:graphic>
      </p:graphicFrame>
      <p:sp>
        <p:nvSpPr>
          <p:cNvPr id="3" name="Rectangle 2"/>
          <p:cNvSpPr/>
          <p:nvPr/>
        </p:nvSpPr>
        <p:spPr>
          <a:xfrm>
            <a:off x="2895600" y="228600"/>
            <a:ext cx="1984839" cy="523220"/>
          </a:xfrm>
          <a:prstGeom prst="rect">
            <a:avLst/>
          </a:prstGeom>
        </p:spPr>
        <p:txBody>
          <a:bodyPr wrap="none">
            <a:spAutoFit/>
          </a:bodyPr>
          <a:lstStyle/>
          <a:p>
            <a:r>
              <a:rPr lang="en" sz="2800" b="1">
                <a:latin typeface="Palatino Linotype" pitchFamily="18" charset="0"/>
              </a:rPr>
              <a:t>Diagnosis</a:t>
            </a:r>
            <a:endParaRPr lang="sr-Cyrl-RS" sz="2800" dirty="0"/>
          </a:p>
        </p:txBody>
      </p:sp>
    </p:spTree>
    <p:extLst>
      <p:ext uri="{BB962C8B-B14F-4D97-AF65-F5344CB8AC3E}">
        <p14:creationId xmlns="" xmlns:p14="http://schemas.microsoft.com/office/powerpoint/2010/main" val="36082355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 sz="2400" b="1" dirty="0">
                <a:latin typeface="Palatino Linotype" pitchFamily="18" charset="0"/>
              </a:rPr>
              <a:t>Treatment of NH</a:t>
            </a:r>
            <a:endParaRPr lang="en-US" sz="2400" b="1" dirty="0">
              <a:latin typeface="Palatino Linotype" pitchFamily="18" charset="0"/>
            </a:endParaRPr>
          </a:p>
        </p:txBody>
      </p:sp>
      <p:sp>
        <p:nvSpPr>
          <p:cNvPr id="3" name="Content Placeholder 2"/>
          <p:cNvSpPr>
            <a:spLocks noGrp="1"/>
          </p:cNvSpPr>
          <p:nvPr>
            <p:ph idx="1"/>
          </p:nvPr>
        </p:nvSpPr>
        <p:spPr>
          <a:xfrm>
            <a:off x="0" y="685800"/>
            <a:ext cx="9067800" cy="6096000"/>
          </a:xfrm>
        </p:spPr>
        <p:txBody>
          <a:bodyPr>
            <a:normAutofit fontScale="70000" lnSpcReduction="20000"/>
          </a:bodyPr>
          <a:lstStyle/>
          <a:p>
            <a:pPr>
              <a:lnSpc>
                <a:spcPct val="150000"/>
              </a:lnSpc>
            </a:pPr>
            <a:r>
              <a:rPr lang="en" sz="2400" dirty="0">
                <a:latin typeface="Palatino Linotype" pitchFamily="18" charset="0"/>
              </a:rPr>
              <a:t>Routine therapeutic venipuncture 500 ml</a:t>
            </a:r>
            <a:endParaRPr lang="x-none" sz="2400" dirty="0">
              <a:latin typeface="Palatino Linotype" pitchFamily="18" charset="0"/>
            </a:endParaRPr>
          </a:p>
          <a:p>
            <a:pPr>
              <a:lnSpc>
                <a:spcPct val="150000"/>
              </a:lnSpc>
            </a:pPr>
            <a:r>
              <a:rPr lang="en" sz="2400" dirty="0">
                <a:latin typeface="Palatino Linotype" pitchFamily="18" charset="0"/>
              </a:rPr>
              <a:t>A daily dose of whole blood until the hematocrit values fall to 37% (a dose of whole blood contains approximately 200-250 </a:t>
            </a:r>
            <a:r>
              <a:rPr lang="en" sz="2400" dirty="0" err="1">
                <a:latin typeface="Palatino Linotype" pitchFamily="18" charset="0"/>
              </a:rPr>
              <a:t>mg</a:t>
            </a:r>
            <a:r>
              <a:rPr lang="en" sz="2400" dirty="0">
                <a:latin typeface="Palatino Linotype" pitchFamily="18" charset="0"/>
              </a:rPr>
              <a:t> </a:t>
            </a:r>
            <a:r>
              <a:rPr lang="en" sz="2400" dirty="0" err="1">
                <a:latin typeface="Palatino Linotype" pitchFamily="18" charset="0"/>
              </a:rPr>
              <a:t>Fe </a:t>
            </a:r>
            <a:r>
              <a:rPr lang="en" sz="2400" dirty="0">
                <a:latin typeface="Palatino Linotype" pitchFamily="18" charset="0"/>
              </a:rPr>
              <a:t>)</a:t>
            </a:r>
          </a:p>
          <a:p>
            <a:pPr>
              <a:lnSpc>
                <a:spcPct val="150000"/>
              </a:lnSpc>
            </a:pPr>
            <a:r>
              <a:rPr lang="en" sz="2400">
                <a:latin typeface="Palatino Linotype" pitchFamily="18" charset="0"/>
              </a:rPr>
              <a:t>Deferoxamine </a:t>
            </a:r>
            <a:r>
              <a:rPr lang="en" sz="2400" dirty="0">
                <a:latin typeface="Palatino Linotype" pitchFamily="18" charset="0"/>
              </a:rPr>
              <a:t>is a drug that chelates iron, it is given only to patients who cannot tolerate venipuncture or have </a:t>
            </a:r>
            <a:r>
              <a:rPr lang="en" sz="2400">
                <a:latin typeface="Palatino Linotype" pitchFamily="18" charset="0"/>
              </a:rPr>
              <a:t>cardiac manifestations</a:t>
            </a:r>
            <a:endParaRPr lang="sr-Cyrl-RS" sz="2400" dirty="0">
              <a:latin typeface="Palatino Linotype" pitchFamily="18" charset="0"/>
            </a:endParaRPr>
          </a:p>
          <a:p>
            <a:pPr>
              <a:lnSpc>
                <a:spcPct val="150000"/>
              </a:lnSpc>
            </a:pPr>
            <a:r>
              <a:rPr lang="en" sz="2400">
                <a:latin typeface="Palatino Linotype" pitchFamily="18" charset="0"/>
              </a:rPr>
              <a:t>The prognosis of the disease has been significantly improved thanks to therapeutic venipuncture</a:t>
            </a:r>
          </a:p>
          <a:p>
            <a:pPr>
              <a:lnSpc>
                <a:spcPct val="150000"/>
              </a:lnSpc>
            </a:pPr>
            <a:r>
              <a:rPr lang="en" sz="2400">
                <a:latin typeface="Palatino Linotype" pitchFamily="18" charset="0"/>
              </a:rPr>
              <a:t>Patients who have developed cirrhosis have a worse prognosis</a:t>
            </a:r>
          </a:p>
          <a:p>
            <a:pPr>
              <a:lnSpc>
                <a:spcPct val="150000"/>
              </a:lnSpc>
            </a:pPr>
            <a:r>
              <a:rPr lang="en" sz="2400">
                <a:latin typeface="Palatino Linotype" pitchFamily="18" charset="0"/>
              </a:rPr>
              <a:t>The occurrence of hepatocellular carcinoma, which usually occurs when cirrhosis has developed, increases the risk of death</a:t>
            </a:r>
          </a:p>
          <a:p>
            <a:pPr>
              <a:lnSpc>
                <a:spcPct val="150000"/>
              </a:lnSpc>
            </a:pPr>
            <a:r>
              <a:rPr lang="en" sz="2400">
                <a:latin typeface="Palatino Linotype" pitchFamily="18" charset="0"/>
              </a:rPr>
              <a:t>Liver transplantation in the terminal stage of the disease is unsuccessful, most likely due to extrahepatic iron accumulation when the diagnosis is made late</a:t>
            </a:r>
          </a:p>
          <a:p>
            <a:pPr>
              <a:lnSpc>
                <a:spcPct val="150000"/>
              </a:lnSpc>
            </a:pPr>
            <a:r>
              <a:rPr lang="en" sz="2400">
                <a:latin typeface="Palatino Linotype" pitchFamily="18" charset="0"/>
              </a:rPr>
              <a:t>Ultrasound controls of the liver are required for 6 months</a:t>
            </a:r>
          </a:p>
          <a:p>
            <a:pPr>
              <a:lnSpc>
                <a:spcPct val="150000"/>
              </a:lnSpc>
            </a:pPr>
            <a:r>
              <a:rPr lang="en" sz="2400">
                <a:latin typeface="Palatino Linotype" pitchFamily="18" charset="0"/>
              </a:rPr>
              <a:t>Determination of alpha-fetoprotein level at 6 months</a:t>
            </a:r>
          </a:p>
          <a:p>
            <a:pPr>
              <a:lnSpc>
                <a:spcPct val="150000"/>
              </a:lnSpc>
            </a:pPr>
            <a:r>
              <a:rPr lang="en" sz="2400" u="sng">
                <a:latin typeface="Palatino Linotype" pitchFamily="18" charset="0"/>
              </a:rPr>
              <a:t>Genetic testing of close relatives is required</a:t>
            </a:r>
            <a:endParaRPr lang="en-US" sz="2400" dirty="0">
              <a:latin typeface="Palatino Linotype" pitchFamily="18" charset="0"/>
            </a:endParaRPr>
          </a:p>
          <a:p>
            <a:pPr>
              <a:lnSpc>
                <a:spcPct val="150000"/>
              </a:lnSpc>
            </a:pPr>
            <a:endParaRPr lang="x-none" sz="2400">
              <a:latin typeface="Palatino Linotype" pitchFamily="18" charset="0"/>
            </a:endParaRPr>
          </a:p>
          <a:p>
            <a:pPr>
              <a:lnSpc>
                <a:spcPct val="150000"/>
              </a:lnSpc>
            </a:pPr>
            <a:endParaRPr lang="x-none" sz="2400" dirty="0">
              <a:latin typeface="Palatino Linotype" pitchFamily="18" charset="0"/>
            </a:endParaRPr>
          </a:p>
          <a:p>
            <a:pPr>
              <a:lnSpc>
                <a:spcPct val="150000"/>
              </a:lnSpc>
            </a:pPr>
            <a:endParaRPr lang="x-none" sz="2400" dirty="0">
              <a:latin typeface="Palatino Linotype" pitchFamily="18" charset="0"/>
            </a:endParaRPr>
          </a:p>
          <a:p>
            <a:pPr>
              <a:buNone/>
            </a:pPr>
            <a:endParaRPr lang="x-none" sz="2400" dirty="0"/>
          </a:p>
        </p:txBody>
      </p:sp>
    </p:spTree>
    <p:extLst>
      <p:ext uri="{BB962C8B-B14F-4D97-AF65-F5344CB8AC3E}">
        <p14:creationId xmlns="" xmlns:p14="http://schemas.microsoft.com/office/powerpoint/2010/main" val="16488916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295400"/>
            <a:ext cx="7772400" cy="2686050"/>
          </a:xfrm>
        </p:spPr>
        <p:txBody>
          <a:bodyPr>
            <a:normAutofit/>
          </a:bodyPr>
          <a:lstStyle/>
          <a:p>
            <a:r>
              <a:rPr lang="en" sz="3600" b="1" dirty="0">
                <a:latin typeface="Palatino Linotype" pitchFamily="18" charset="0"/>
              </a:rPr>
              <a:t>Liver damage caused by drugs (toxic and </a:t>
            </a:r>
            <a:r>
              <a:rPr lang="en" sz="3600" b="1" dirty="0" err="1">
                <a:latin typeface="Palatino Linotype" pitchFamily="18" charset="0"/>
              </a:rPr>
              <a:t>drug-induced </a:t>
            </a:r>
            <a:r>
              <a:rPr lang="en" sz="3600" b="1" dirty="0">
                <a:latin typeface="Palatino Linotype" pitchFamily="18" charset="0"/>
              </a:rPr>
              <a:t>hepatitis)</a:t>
            </a: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13140578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150000"/>
              </a:lnSpc>
            </a:pPr>
            <a:r>
              <a:rPr lang="en" sz="2400" b="1" dirty="0">
                <a:latin typeface="Palatino Linotype" pitchFamily="18" charset="0"/>
              </a:rPr>
              <a:t>Real </a:t>
            </a:r>
            <a:r>
              <a:rPr lang="en" sz="2400" b="1" dirty="0" err="1">
                <a:latin typeface="Palatino Linotype" pitchFamily="18" charset="0"/>
              </a:rPr>
              <a:t>hepatotoxins</a:t>
            </a:r>
            <a:r>
              <a:rPr lang="en" sz="2400" b="1" dirty="0">
                <a:latin typeface="Palatino Linotype" pitchFamily="18" charset="0"/>
              </a:rPr>
              <a:t> </a:t>
            </a:r>
            <a:r>
              <a:rPr lang="en-US" sz="2400" b="1" dirty="0">
                <a:latin typeface="Palatino Linotype" pitchFamily="18" charset="0"/>
              </a:rPr>
              <a:t/>
            </a:r>
            <a:br>
              <a:rPr lang="en-US" sz="2400" b="1" dirty="0">
                <a:latin typeface="Palatino Linotype" pitchFamily="18" charset="0"/>
              </a:rPr>
            </a:br>
            <a:r>
              <a:rPr lang="en" sz="2400" b="1" dirty="0" err="1">
                <a:latin typeface="Palatino Linotype" pitchFamily="18" charset="0"/>
              </a:rPr>
              <a:t>Idiosyncratic</a:t>
            </a:r>
            <a:r>
              <a:rPr lang="en" sz="2400" b="1" dirty="0">
                <a:latin typeface="Palatino Linotype" pitchFamily="18" charset="0"/>
              </a:rPr>
              <a:t> </a:t>
            </a:r>
            <a:r>
              <a:rPr lang="en" sz="2400" b="1" dirty="0" err="1">
                <a:latin typeface="Palatino Linotype" pitchFamily="18" charset="0"/>
              </a:rPr>
              <a:t>hepatotoxins</a:t>
            </a:r>
            <a:r>
              <a:rPr lang="en-US" sz="2400" b="1" dirty="0">
                <a:latin typeface="Palatino Linotype" pitchFamily="18" charset="0"/>
              </a:rPr>
              <a:t/>
            </a:r>
            <a:br>
              <a:rPr lang="en-US" sz="2400" b="1" dirty="0">
                <a:latin typeface="Palatino Linotype" pitchFamily="18" charset="0"/>
              </a:rPr>
            </a:br>
            <a:endParaRPr lang="x-none" sz="2400" b="1" dirty="0"/>
          </a:p>
        </p:txBody>
      </p:sp>
      <p:sp>
        <p:nvSpPr>
          <p:cNvPr id="3" name="Content Placeholder 2"/>
          <p:cNvSpPr>
            <a:spLocks noGrp="1"/>
          </p:cNvSpPr>
          <p:nvPr>
            <p:ph sz="half" idx="1"/>
          </p:nvPr>
        </p:nvSpPr>
        <p:spPr>
          <a:xfrm>
            <a:off x="152400" y="1219200"/>
            <a:ext cx="4038600" cy="4525963"/>
          </a:xfrm>
        </p:spPr>
        <p:txBody>
          <a:bodyPr>
            <a:normAutofit lnSpcReduction="10000"/>
          </a:bodyPr>
          <a:lstStyle/>
          <a:p>
            <a:pPr marL="0" indent="0">
              <a:lnSpc>
                <a:spcPct val="150000"/>
              </a:lnSpc>
              <a:buNone/>
            </a:pPr>
            <a:r>
              <a:rPr lang="en" sz="2100" b="1" dirty="0">
                <a:latin typeface="Palatino Linotype" pitchFamily="18" charset="0"/>
              </a:rPr>
              <a:t>Real </a:t>
            </a:r>
            <a:r>
              <a:rPr lang="en" sz="2100" b="1" dirty="0" err="1">
                <a:latin typeface="Palatino Linotype" pitchFamily="18" charset="0"/>
              </a:rPr>
              <a:t>hepatotoxins </a:t>
            </a:r>
            <a:r>
              <a:rPr lang="en" sz="2100" b="1" dirty="0">
                <a:latin typeface="Palatino Linotype" pitchFamily="18" charset="0"/>
              </a:rPr>
              <a:t>:</a:t>
            </a:r>
          </a:p>
          <a:p>
            <a:pPr>
              <a:lnSpc>
                <a:spcPct val="150000"/>
              </a:lnSpc>
            </a:pPr>
            <a:r>
              <a:rPr lang="en" sz="1800" b="1" dirty="0">
                <a:latin typeface="Palatino Linotype" pitchFamily="18" charset="0"/>
              </a:rPr>
              <a:t>direct</a:t>
            </a:r>
            <a:endParaRPr lang="en-US" sz="1800" b="1" dirty="0">
              <a:latin typeface="Palatino Linotype" pitchFamily="18" charset="0"/>
            </a:endParaRPr>
          </a:p>
          <a:p>
            <a:pPr lvl="1">
              <a:lnSpc>
                <a:spcPct val="150000"/>
              </a:lnSpc>
            </a:pPr>
            <a:r>
              <a:rPr lang="en" sz="1800" dirty="0">
                <a:latin typeface="Palatino Linotype" pitchFamily="18" charset="0"/>
              </a:rPr>
              <a:t>carbon </a:t>
            </a:r>
            <a:r>
              <a:rPr lang="en" sz="1800" dirty="0" err="1">
                <a:latin typeface="Palatino Linotype" pitchFamily="18" charset="0"/>
              </a:rPr>
              <a:t>tetra </a:t>
            </a:r>
            <a:r>
              <a:rPr lang="en" sz="1800" dirty="0">
                <a:latin typeface="Palatino Linotype" pitchFamily="18" charset="0"/>
              </a:rPr>
              <a:t>chloride, chloroform, phosphorus</a:t>
            </a:r>
            <a:endParaRPr lang="en-US" sz="1800" dirty="0">
              <a:latin typeface="Palatino Linotype" pitchFamily="18" charset="0"/>
            </a:endParaRPr>
          </a:p>
          <a:p>
            <a:pPr>
              <a:lnSpc>
                <a:spcPct val="150000"/>
              </a:lnSpc>
            </a:pPr>
            <a:r>
              <a:rPr lang="en" sz="1800" b="1">
                <a:latin typeface="Palatino Linotype" pitchFamily="18" charset="0"/>
              </a:rPr>
              <a:t>indirect</a:t>
            </a:r>
            <a:endParaRPr lang="en-US" sz="1800" b="1" dirty="0">
              <a:latin typeface="Palatino Linotype" pitchFamily="18" charset="0"/>
            </a:endParaRPr>
          </a:p>
          <a:p>
            <a:pPr lvl="1">
              <a:lnSpc>
                <a:spcPct val="150000"/>
              </a:lnSpc>
            </a:pPr>
            <a:r>
              <a:rPr lang="en" sz="1800" dirty="0" err="1">
                <a:latin typeface="Palatino Linotype" pitchFamily="18" charset="0"/>
              </a:rPr>
              <a:t>cytotoxic</a:t>
            </a:r>
            <a:endParaRPr lang="en-US" sz="1800" dirty="0">
              <a:latin typeface="Palatino Linotype" pitchFamily="18" charset="0"/>
            </a:endParaRPr>
          </a:p>
          <a:p>
            <a:pPr lvl="2">
              <a:lnSpc>
                <a:spcPct val="150000"/>
              </a:lnSpc>
            </a:pPr>
            <a:r>
              <a:rPr lang="en" sz="1800" dirty="0">
                <a:latin typeface="Palatino Linotype" pitchFamily="18" charset="0"/>
              </a:rPr>
              <a:t>alcohol</a:t>
            </a:r>
            <a:endParaRPr lang="en-US" sz="1800" dirty="0">
              <a:latin typeface="Palatino Linotype" pitchFamily="18" charset="0"/>
            </a:endParaRPr>
          </a:p>
          <a:p>
            <a:pPr lvl="1">
              <a:lnSpc>
                <a:spcPct val="150000"/>
              </a:lnSpc>
            </a:pPr>
            <a:r>
              <a:rPr lang="en" sz="1800" dirty="0" err="1">
                <a:latin typeface="Palatino Linotype" pitchFamily="18" charset="0"/>
              </a:rPr>
              <a:t>cholestatic</a:t>
            </a:r>
            <a:endParaRPr lang="en-US" sz="1800" dirty="0">
              <a:latin typeface="Palatino Linotype" pitchFamily="18" charset="0"/>
            </a:endParaRPr>
          </a:p>
          <a:p>
            <a:pPr lvl="2">
              <a:lnSpc>
                <a:spcPct val="150000"/>
              </a:lnSpc>
            </a:pPr>
            <a:r>
              <a:rPr lang="en" sz="1800" dirty="0" err="1">
                <a:latin typeface="Palatino Linotype" pitchFamily="18" charset="0"/>
              </a:rPr>
              <a:t>anabolic </a:t>
            </a:r>
            <a:r>
              <a:rPr lang="en" sz="1800" dirty="0">
                <a:latin typeface="Palatino Linotype" pitchFamily="18" charset="0"/>
              </a:rPr>
              <a:t>and </a:t>
            </a:r>
            <a:r>
              <a:rPr lang="en" sz="1800" dirty="0" err="1">
                <a:latin typeface="Palatino Linotype" pitchFamily="18" charset="0"/>
              </a:rPr>
              <a:t>contraceptive</a:t>
            </a:r>
            <a:r>
              <a:rPr lang="en" sz="1800" dirty="0">
                <a:latin typeface="Palatino Linotype" pitchFamily="18" charset="0"/>
              </a:rPr>
              <a:t> </a:t>
            </a:r>
            <a:r>
              <a:rPr lang="en" sz="1800" dirty="0" err="1">
                <a:latin typeface="Palatino Linotype" pitchFamily="18" charset="0"/>
              </a:rPr>
              <a:t>steroids</a:t>
            </a:r>
            <a:endParaRPr lang="x-none" dirty="0"/>
          </a:p>
        </p:txBody>
      </p:sp>
      <p:sp>
        <p:nvSpPr>
          <p:cNvPr id="4" name="Content Placeholder 3"/>
          <p:cNvSpPr>
            <a:spLocks noGrp="1"/>
          </p:cNvSpPr>
          <p:nvPr>
            <p:ph sz="half" idx="2"/>
          </p:nvPr>
        </p:nvSpPr>
        <p:spPr>
          <a:xfrm>
            <a:off x="4495800" y="1295400"/>
            <a:ext cx="4419600" cy="4525963"/>
          </a:xfrm>
        </p:spPr>
        <p:txBody>
          <a:bodyPr>
            <a:normAutofit lnSpcReduction="10000"/>
          </a:bodyPr>
          <a:lstStyle/>
          <a:p>
            <a:pPr marL="0" indent="0">
              <a:lnSpc>
                <a:spcPct val="150000"/>
              </a:lnSpc>
              <a:buNone/>
            </a:pPr>
            <a:r>
              <a:rPr lang="en" sz="2100" b="1" dirty="0" err="1">
                <a:latin typeface="Palatino Linotype" pitchFamily="18" charset="0"/>
              </a:rPr>
              <a:t>Idiosyncratic</a:t>
            </a:r>
            <a:r>
              <a:rPr lang="en" sz="2100" b="1" dirty="0">
                <a:latin typeface="Palatino Linotype" pitchFamily="18" charset="0"/>
              </a:rPr>
              <a:t>  </a:t>
            </a:r>
            <a:r>
              <a:rPr lang="en" sz="2100" b="1" dirty="0" err="1">
                <a:latin typeface="Palatino Linotype" pitchFamily="18" charset="0"/>
              </a:rPr>
              <a:t>hepatotoxins </a:t>
            </a:r>
            <a:r>
              <a:rPr lang="en" sz="2100" b="1" dirty="0">
                <a:latin typeface="Palatino Linotype" pitchFamily="18" charset="0"/>
              </a:rPr>
              <a:t>:</a:t>
            </a:r>
          </a:p>
          <a:p>
            <a:pPr>
              <a:lnSpc>
                <a:spcPct val="150000"/>
              </a:lnSpc>
            </a:pPr>
            <a:r>
              <a:rPr lang="en" sz="1800" b="1" dirty="0">
                <a:latin typeface="Palatino Linotype" pitchFamily="18" charset="0"/>
              </a:rPr>
              <a:t>Immunological </a:t>
            </a:r>
            <a:r>
              <a:rPr lang="en" sz="1800" b="1" dirty="0" err="1">
                <a:latin typeface="Palatino Linotype" pitchFamily="18" charset="0"/>
              </a:rPr>
              <a:t>idiosyncrasy</a:t>
            </a:r>
            <a:endParaRPr lang="en-US" sz="1800" b="1" dirty="0">
              <a:latin typeface="Palatino Linotype" pitchFamily="18" charset="0"/>
            </a:endParaRPr>
          </a:p>
          <a:p>
            <a:pPr lvl="1">
              <a:lnSpc>
                <a:spcPct val="150000"/>
              </a:lnSpc>
            </a:pPr>
            <a:r>
              <a:rPr lang="en" sz="1800" dirty="0">
                <a:latin typeface="Palatino Linotype" pitchFamily="18" charset="0"/>
              </a:rPr>
              <a:t>after 1-5 weeks</a:t>
            </a:r>
            <a:endParaRPr lang="en-US" sz="1800" dirty="0">
              <a:latin typeface="Palatino Linotype" pitchFamily="18" charset="0"/>
            </a:endParaRPr>
          </a:p>
          <a:p>
            <a:pPr>
              <a:lnSpc>
                <a:spcPct val="150000"/>
              </a:lnSpc>
            </a:pPr>
            <a:r>
              <a:rPr lang="en" sz="1800" b="1">
                <a:latin typeface="Palatino Linotype" pitchFamily="18" charset="0"/>
              </a:rPr>
              <a:t>Metabolic </a:t>
            </a:r>
            <a:r>
              <a:rPr lang="en" sz="1800" b="1" dirty="0">
                <a:latin typeface="Palatino Linotype" pitchFamily="18" charset="0"/>
              </a:rPr>
              <a:t>aberration</a:t>
            </a:r>
            <a:endParaRPr lang="en-US" sz="1800" b="1" dirty="0">
              <a:latin typeface="Palatino Linotype" pitchFamily="18" charset="0"/>
            </a:endParaRPr>
          </a:p>
          <a:p>
            <a:pPr lvl="1">
              <a:lnSpc>
                <a:spcPct val="150000"/>
              </a:lnSpc>
            </a:pPr>
            <a:r>
              <a:rPr lang="en" sz="1800" dirty="0">
                <a:latin typeface="Palatino Linotype" pitchFamily="18" charset="0"/>
              </a:rPr>
              <a:t>1 week to 12 months</a:t>
            </a:r>
            <a:endParaRPr lang="en-US" sz="1800" dirty="0">
              <a:latin typeface="Palatino Linotype" pitchFamily="18" charset="0"/>
            </a:endParaRPr>
          </a:p>
          <a:p>
            <a:endParaRPr lang="x-none" dirty="0"/>
          </a:p>
        </p:txBody>
      </p:sp>
      <p:sp>
        <p:nvSpPr>
          <p:cNvPr id="5" name="TextBox 4"/>
          <p:cNvSpPr txBox="1"/>
          <p:nvPr/>
        </p:nvSpPr>
        <p:spPr>
          <a:xfrm>
            <a:off x="3429000" y="3886200"/>
            <a:ext cx="5570756" cy="2169825"/>
          </a:xfrm>
          <a:prstGeom prst="rect">
            <a:avLst/>
          </a:prstGeom>
          <a:noFill/>
        </p:spPr>
        <p:txBody>
          <a:bodyPr wrap="none" rtlCol="0">
            <a:spAutoFit/>
          </a:bodyPr>
          <a:lstStyle/>
          <a:p>
            <a:pPr>
              <a:lnSpc>
                <a:spcPct val="150000"/>
              </a:lnSpc>
            </a:pPr>
            <a:r>
              <a:rPr lang="en" b="1">
                <a:latin typeface="Palatino Linotype" pitchFamily="18" charset="0"/>
              </a:rPr>
              <a:t>By time </a:t>
            </a:r>
            <a:r>
              <a:rPr lang="en" b="1" dirty="0">
                <a:latin typeface="Palatino Linotype" pitchFamily="18" charset="0"/>
              </a:rPr>
              <a:t>toxic liver damage:</a:t>
            </a:r>
            <a:endParaRPr lang="en-US" b="1" dirty="0">
              <a:latin typeface="Palatino Linotype" pitchFamily="18" charset="0"/>
            </a:endParaRPr>
          </a:p>
          <a:p>
            <a:pPr lvl="1">
              <a:lnSpc>
                <a:spcPct val="150000"/>
              </a:lnSpc>
            </a:pPr>
            <a:r>
              <a:rPr lang="en">
                <a:latin typeface="Palatino Linotype" pitchFamily="18" charset="0"/>
              </a:rPr>
              <a:t>acute </a:t>
            </a:r>
            <a:r>
              <a:rPr lang="en" dirty="0">
                <a:latin typeface="Palatino Linotype" pitchFamily="18" charset="0"/>
              </a:rPr>
              <a:t>o </a:t>
            </a:r>
            <a:r>
              <a:rPr lang="en">
                <a:latin typeface="Palatino Linotype" pitchFamily="18" charset="0"/>
              </a:rPr>
              <a:t>and chronic </a:t>
            </a:r>
            <a:r>
              <a:rPr lang="en" dirty="0">
                <a:latin typeface="Palatino Linotype" pitchFamily="18" charset="0"/>
              </a:rPr>
              <a:t>o</a:t>
            </a:r>
            <a:endParaRPr lang="en-US" dirty="0">
              <a:latin typeface="Palatino Linotype" pitchFamily="18" charset="0"/>
            </a:endParaRPr>
          </a:p>
          <a:p>
            <a:pPr>
              <a:lnSpc>
                <a:spcPct val="150000"/>
              </a:lnSpc>
            </a:pPr>
            <a:endParaRPr lang="en-US" dirty="0">
              <a:latin typeface="Palatino Linotype" pitchFamily="18" charset="0"/>
            </a:endParaRPr>
          </a:p>
          <a:p>
            <a:pPr>
              <a:lnSpc>
                <a:spcPct val="150000"/>
              </a:lnSpc>
            </a:pPr>
            <a:r>
              <a:rPr lang="en" b="1">
                <a:latin typeface="Palatino Linotype" pitchFamily="18" charset="0"/>
              </a:rPr>
              <a:t>By type of damage, </a:t>
            </a:r>
            <a:r>
              <a:rPr lang="en" b="1" dirty="0">
                <a:latin typeface="Palatino Linotype" pitchFamily="18" charset="0"/>
              </a:rPr>
              <a:t>toxic liver damage:</a:t>
            </a:r>
            <a:endParaRPr lang="en-US" b="1" dirty="0">
              <a:latin typeface="Palatino Linotype" pitchFamily="18" charset="0"/>
            </a:endParaRPr>
          </a:p>
          <a:p>
            <a:pPr lvl="1">
              <a:lnSpc>
                <a:spcPct val="150000"/>
              </a:lnSpc>
            </a:pPr>
            <a:r>
              <a:rPr lang="en">
                <a:latin typeface="Palatino Linotype" pitchFamily="18" charset="0"/>
              </a:rPr>
              <a:t>vascular </a:t>
            </a:r>
            <a:r>
              <a:rPr lang="en" dirty="0">
                <a:latin typeface="Palatino Linotype" pitchFamily="18" charset="0"/>
              </a:rPr>
              <a:t>eye </a:t>
            </a:r>
            <a:r>
              <a:rPr lang="en">
                <a:latin typeface="Palatino Linotype" pitchFamily="18" charset="0"/>
              </a:rPr>
              <a:t>, granulomatous </a:t>
            </a:r>
            <a:r>
              <a:rPr lang="en" dirty="0">
                <a:latin typeface="Palatino Linotype" pitchFamily="18" charset="0"/>
              </a:rPr>
              <a:t>eye , </a:t>
            </a:r>
            <a:r>
              <a:rPr lang="en">
                <a:latin typeface="Palatino Linotype" pitchFamily="18" charset="0"/>
              </a:rPr>
              <a:t>neoplastic </a:t>
            </a:r>
            <a:r>
              <a:rPr lang="en" dirty="0">
                <a:latin typeface="Palatino Linotype" pitchFamily="18" charset="0"/>
              </a:rPr>
              <a:t>eye</a:t>
            </a:r>
            <a:endParaRPr lang="en-US" dirty="0">
              <a:latin typeface="Palatino Linotype" pitchFamily="18" charset="0"/>
            </a:endParaRPr>
          </a:p>
        </p:txBody>
      </p:sp>
    </p:spTree>
    <p:extLst>
      <p:ext uri="{BB962C8B-B14F-4D97-AF65-F5344CB8AC3E}">
        <p14:creationId xmlns="" xmlns:p14="http://schemas.microsoft.com/office/powerpoint/2010/main" val="18701747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
            <a:ext cx="8229600" cy="792162"/>
          </a:xfrm>
        </p:spPr>
        <p:txBody>
          <a:bodyPr>
            <a:normAutofit/>
          </a:bodyPr>
          <a:lstStyle/>
          <a:p>
            <a:r>
              <a:rPr lang="en" sz="2800" b="1" dirty="0">
                <a:latin typeface="Palatino Linotype" pitchFamily="18" charset="0"/>
              </a:rPr>
              <a:t>Liver damage by drugs</a:t>
            </a:r>
            <a:endParaRPr lang="en-US" sz="2800" b="1" dirty="0">
              <a:latin typeface="Palatino Linotype" pitchFamily="18" charset="0"/>
            </a:endParaRPr>
          </a:p>
        </p:txBody>
      </p:sp>
      <p:sp>
        <p:nvSpPr>
          <p:cNvPr id="3" name="Content Placeholder 2"/>
          <p:cNvSpPr>
            <a:spLocks noGrp="1"/>
          </p:cNvSpPr>
          <p:nvPr>
            <p:ph idx="1"/>
          </p:nvPr>
        </p:nvSpPr>
        <p:spPr>
          <a:xfrm>
            <a:off x="0" y="762000"/>
            <a:ext cx="8915400" cy="5715000"/>
          </a:xfrm>
        </p:spPr>
        <p:txBody>
          <a:bodyPr>
            <a:normAutofit fontScale="62500" lnSpcReduction="20000"/>
          </a:bodyPr>
          <a:lstStyle/>
          <a:p>
            <a:pPr>
              <a:lnSpc>
                <a:spcPct val="150000"/>
              </a:lnSpc>
            </a:pPr>
            <a:r>
              <a:rPr lang="en" sz="2600" dirty="0">
                <a:latin typeface="Palatino Linotype" pitchFamily="18" charset="0"/>
              </a:rPr>
              <a:t>The liver is the main organ where drugs and various toxins are detoxified</a:t>
            </a:r>
          </a:p>
          <a:p>
            <a:pPr>
              <a:lnSpc>
                <a:spcPct val="150000"/>
              </a:lnSpc>
            </a:pPr>
            <a:r>
              <a:rPr lang="en" sz="2600" dirty="0">
                <a:latin typeface="Palatino Linotype" pitchFamily="18" charset="0"/>
              </a:rPr>
              <a:t>Because of this role, toxic liver damage is quite common</a:t>
            </a:r>
          </a:p>
          <a:p>
            <a:pPr>
              <a:lnSpc>
                <a:spcPct val="150000"/>
              </a:lnSpc>
            </a:pPr>
            <a:r>
              <a:rPr lang="en" sz="2600" dirty="0">
                <a:latin typeface="Palatino Linotype" pitchFamily="18" charset="0"/>
              </a:rPr>
              <a:t>The liver is located between the gastrointestinal tract and the peripheral organs and is permanently exposed to ingested foreign substances, the metabolism of which can create toxic compounds that can lead to liver damage, or worsen already </a:t>
            </a:r>
            <a:r>
              <a:rPr lang="en" sz="2600">
                <a:latin typeface="Palatino Linotype" pitchFamily="18" charset="0"/>
              </a:rPr>
              <a:t>existing damage.</a:t>
            </a:r>
            <a:endParaRPr lang="sr-Cyrl-RS" sz="2600" dirty="0">
              <a:latin typeface="Palatino Linotype" pitchFamily="18" charset="0"/>
            </a:endParaRPr>
          </a:p>
          <a:p>
            <a:pPr>
              <a:lnSpc>
                <a:spcPct val="150000"/>
              </a:lnSpc>
            </a:pPr>
            <a:r>
              <a:rPr lang="en" sz="2600">
                <a:latin typeface="Palatino Linotype" pitchFamily="18" charset="0"/>
              </a:rPr>
              <a:t>The liver is perfectly adapted for the metabolism of lipophilic drugs</a:t>
            </a:r>
            <a:r>
              <a:rPr lang="en" sz="2600" dirty="0">
                <a:latin typeface="Palatino Linotype" pitchFamily="18" charset="0"/>
              </a:rPr>
              <a:t> </a:t>
            </a:r>
            <a:r>
              <a:rPr lang="en" sz="2600">
                <a:latin typeface="Palatino Linotype" pitchFamily="18" charset="0"/>
              </a:rPr>
              <a:t>thanks to the fenestrations on the endothelial surface of the sinusoidal spaces</a:t>
            </a:r>
            <a:endParaRPr lang="sr-Cyrl-RS" sz="2600" dirty="0">
              <a:latin typeface="Palatino Linotype" pitchFamily="18" charset="0"/>
            </a:endParaRPr>
          </a:p>
          <a:p>
            <a:pPr>
              <a:lnSpc>
                <a:spcPct val="150000"/>
              </a:lnSpc>
            </a:pPr>
            <a:r>
              <a:rPr lang="en" sz="2600">
                <a:latin typeface="Palatino Linotype" pitchFamily="18" charset="0"/>
              </a:rPr>
              <a:t>The biotransformation of drugs by which they become hydrophilic is mediated by an enzyme system, which is located on the endoplasmic reticulum of hepatocytes. The enzyme system includes oxidases, monooxygenases, cytochrome reductases and cytochrome </a:t>
            </a:r>
            <a:r>
              <a:rPr lang="en" sz="2600" dirty="0">
                <a:latin typeface="Palatino Linotype" pitchFamily="18" charset="0"/>
              </a:rPr>
              <a:t>p450</a:t>
            </a:r>
          </a:p>
          <a:p>
            <a:pPr>
              <a:lnSpc>
                <a:spcPct val="150000"/>
              </a:lnSpc>
            </a:pPr>
            <a:r>
              <a:rPr lang="en" sz="2600">
                <a:latin typeface="Palatino Linotype" pitchFamily="18" charset="0"/>
              </a:rPr>
              <a:t>Biotransformation takes place in two phases </a:t>
            </a:r>
            <a:r>
              <a:rPr lang="en" sz="2600" dirty="0">
                <a:latin typeface="Palatino Linotype" pitchFamily="18" charset="0"/>
              </a:rPr>
              <a:t>:</a:t>
            </a:r>
            <a:endParaRPr lang="x-none" sz="2600">
              <a:latin typeface="Palatino Linotype" pitchFamily="18" charset="0"/>
            </a:endParaRPr>
          </a:p>
          <a:p>
            <a:pPr marL="457200" indent="-457200">
              <a:lnSpc>
                <a:spcPct val="150000"/>
              </a:lnSpc>
              <a:buNone/>
            </a:pPr>
            <a:r>
              <a:rPr lang="en" sz="2600">
                <a:latin typeface="Palatino Linotype" pitchFamily="18" charset="0"/>
              </a:rPr>
              <a:t>- </a:t>
            </a:r>
            <a:r>
              <a:rPr lang="en" sz="2600" b="1">
                <a:latin typeface="Palatino Linotype" pitchFamily="18" charset="0"/>
              </a:rPr>
              <a:t>phase </a:t>
            </a:r>
            <a:r>
              <a:rPr lang="en" sz="2600" b="1" dirty="0">
                <a:latin typeface="Palatino Linotype" pitchFamily="18" charset="0"/>
              </a:rPr>
              <a:t>I </a:t>
            </a:r>
            <a:r>
              <a:rPr lang="en" sz="2600">
                <a:latin typeface="Palatino Linotype" pitchFamily="18" charset="0"/>
              </a:rPr>
              <a:t>, prepares compounds for conjugation and thus ensures polar bonds, it is the oxidation phase and is mediated by cytochrome </a:t>
            </a:r>
            <a:r>
              <a:rPr lang="en" sz="2600" dirty="0">
                <a:latin typeface="Palatino Linotype" pitchFamily="18" charset="0"/>
              </a:rPr>
              <a:t>p450</a:t>
            </a:r>
          </a:p>
          <a:p>
            <a:pPr marL="457200" indent="-457200">
              <a:lnSpc>
                <a:spcPct val="150000"/>
              </a:lnSpc>
              <a:buNone/>
            </a:pPr>
            <a:r>
              <a:rPr lang="en" sz="2600">
                <a:latin typeface="Palatino Linotype" pitchFamily="18" charset="0"/>
              </a:rPr>
              <a:t>- </a:t>
            </a:r>
            <a:r>
              <a:rPr lang="en" sz="2600" b="1">
                <a:latin typeface="Palatino Linotype" pitchFamily="18" charset="0"/>
              </a:rPr>
              <a:t>in phase </a:t>
            </a:r>
            <a:r>
              <a:rPr lang="en" sz="2600" b="1" dirty="0">
                <a:latin typeface="Palatino Linotype" pitchFamily="18" charset="0"/>
              </a:rPr>
              <a:t>II</a:t>
            </a:r>
            <a:r>
              <a:rPr lang="en" sz="2600" b="1">
                <a:latin typeface="Palatino Linotype" pitchFamily="18" charset="0"/>
              </a:rPr>
              <a:t> </a:t>
            </a:r>
            <a:r>
              <a:rPr lang="en" sz="2600">
                <a:latin typeface="Palatino Linotype" pitchFamily="18" charset="0"/>
              </a:rPr>
              <a:t>metabolites are conjugated with glutathione, glucuronate, sulfate and glycine, and thus their solubility in water increases, and then excretion </a:t>
            </a:r>
            <a:r>
              <a:rPr lang="en" sz="2400">
                <a:latin typeface="Palatino Linotype" pitchFamily="18" charset="0"/>
              </a:rPr>
              <a:t>occurs</a:t>
            </a:r>
            <a:endParaRPr lang="en-US" sz="2400" dirty="0">
              <a:latin typeface="Palatino Linotype" pitchFamily="18" charset="0"/>
            </a:endParaRPr>
          </a:p>
          <a:p>
            <a:pPr>
              <a:lnSpc>
                <a:spcPct val="150000"/>
              </a:lnSpc>
            </a:pPr>
            <a:endParaRPr lang="en-US" sz="2400" dirty="0">
              <a:latin typeface="Palatino Linotype" pitchFamily="18" charset="0"/>
            </a:endParaRPr>
          </a:p>
        </p:txBody>
      </p:sp>
    </p:spTree>
    <p:extLst>
      <p:ext uri="{BB962C8B-B14F-4D97-AF65-F5344CB8AC3E}">
        <p14:creationId xmlns="" xmlns:p14="http://schemas.microsoft.com/office/powerpoint/2010/main" val="6484993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85800"/>
            <a:ext cx="9144000" cy="5632311"/>
          </a:xfrm>
          <a:prstGeom prst="rect">
            <a:avLst/>
          </a:prstGeom>
        </p:spPr>
        <p:txBody>
          <a:bodyPr wrap="square">
            <a:spAutoFit/>
          </a:bodyPr>
          <a:lstStyle/>
          <a:p>
            <a:pPr>
              <a:buFont typeface="Arial" pitchFamily="34" charset="0"/>
              <a:buChar char="•"/>
            </a:pPr>
            <a:r>
              <a:rPr lang="en-US" dirty="0" smtClean="0"/>
              <a:t> The sensitivity of the liver to toxic damage depends on age, sex, genetic factors and associated diseases</a:t>
            </a:r>
          </a:p>
          <a:p>
            <a:pPr>
              <a:buFont typeface="Arial" pitchFamily="34" charset="0"/>
              <a:buChar char="•"/>
            </a:pPr>
            <a:r>
              <a:rPr lang="en-US" dirty="0" smtClean="0"/>
              <a:t> Increased sensitivity in the elderly is due to reduced blood flow through the liver, reduced cytochrome p450 activity and reduced renal clearance.</a:t>
            </a:r>
          </a:p>
          <a:p>
            <a:pPr>
              <a:buFont typeface="Arial" pitchFamily="34" charset="0"/>
              <a:buChar char="•"/>
            </a:pPr>
            <a:r>
              <a:rPr lang="en-US" dirty="0" smtClean="0"/>
              <a:t> With chronic alcohol abuse and malnutrition, there is a reduced synthesis and depletion of glutathione in hepatocytes.</a:t>
            </a:r>
          </a:p>
          <a:p>
            <a:pPr>
              <a:buFont typeface="Arial" pitchFamily="34" charset="0"/>
              <a:buChar char="•"/>
            </a:pPr>
            <a:r>
              <a:rPr lang="en-US" dirty="0" smtClean="0"/>
              <a:t> Combined hypoalbuminemia and hepatotoxicity of aspirin occurs due to reduced binding of aspirin to plasma proteins, so that there is an increased concentration of aspirin in tissues.</a:t>
            </a:r>
          </a:p>
          <a:p>
            <a:endParaRPr lang="en-US" dirty="0" smtClean="0"/>
          </a:p>
          <a:p>
            <a:r>
              <a:rPr lang="en-US" b="1" dirty="0" smtClean="0"/>
              <a:t>PATHOGENESIS</a:t>
            </a:r>
          </a:p>
          <a:p>
            <a:r>
              <a:rPr lang="en-US" b="1" dirty="0" smtClean="0"/>
              <a:t>Liver damage can be caused by:</a:t>
            </a:r>
          </a:p>
          <a:p>
            <a:pPr marL="342900" indent="-342900">
              <a:buFont typeface="+mj-lt"/>
              <a:buAutoNum type="arabicPeriod"/>
            </a:pPr>
            <a:r>
              <a:rPr lang="en-US" dirty="0" smtClean="0"/>
              <a:t>toxic effect of the harmful agent</a:t>
            </a:r>
          </a:p>
          <a:p>
            <a:pPr marL="342900" indent="-342900">
              <a:buFont typeface="+mj-lt"/>
              <a:buAutoNum type="arabicPeriod"/>
            </a:pPr>
            <a:r>
              <a:rPr lang="en-US" dirty="0" smtClean="0"/>
              <a:t>due to the formation of active toxic metabolites during biotransformation in the liver</a:t>
            </a:r>
          </a:p>
          <a:p>
            <a:pPr marL="342900" indent="-342900">
              <a:buFont typeface="+mj-lt"/>
              <a:buAutoNum type="arabicPeriod"/>
            </a:pPr>
            <a:r>
              <a:rPr lang="en-US" dirty="0" smtClean="0"/>
              <a:t>immune damage when a drug or its metabolite becomes a hapten, which turns cellular proteins into neoantigens</a:t>
            </a:r>
          </a:p>
          <a:p>
            <a:pPr marL="342900" indent="-342900">
              <a:buFont typeface="+mj-lt"/>
              <a:buAutoNum type="arabicPeriod"/>
            </a:pPr>
            <a:endParaRPr lang="en-US" dirty="0" smtClean="0"/>
          </a:p>
          <a:p>
            <a:pPr marL="342900" indent="-342900">
              <a:buFont typeface="Arial" pitchFamily="34" charset="0"/>
              <a:buChar char="•"/>
            </a:pPr>
            <a:r>
              <a:rPr lang="en-US" dirty="0" smtClean="0"/>
              <a:t>There are two types of liver damage:</a:t>
            </a:r>
          </a:p>
          <a:p>
            <a:pPr marL="342900" indent="-342900"/>
            <a:endParaRPr lang="en-US" dirty="0" smtClean="0"/>
          </a:p>
          <a:p>
            <a:r>
              <a:rPr lang="en-US" b="1" dirty="0" smtClean="0"/>
              <a:t>Predictable </a:t>
            </a:r>
            <a:r>
              <a:rPr lang="en-US" dirty="0" smtClean="0"/>
              <a:t>(caused by intrinsic hepatotoxic compounds) and </a:t>
            </a:r>
            <a:r>
              <a:rPr lang="en-US" b="1" dirty="0" smtClean="0"/>
              <a:t>unpredictable or idiosyncratic </a:t>
            </a:r>
            <a:r>
              <a:rPr lang="en-US" dirty="0" smtClean="0"/>
              <a:t>damage caused by idiosyncratic hepatotoxins</a:t>
            </a:r>
            <a:endParaRPr lang="en-US" dirty="0"/>
          </a:p>
        </p:txBody>
      </p:sp>
      <p:sp>
        <p:nvSpPr>
          <p:cNvPr id="5" name="Rectangle 4"/>
          <p:cNvSpPr/>
          <p:nvPr/>
        </p:nvSpPr>
        <p:spPr>
          <a:xfrm>
            <a:off x="2590800" y="0"/>
            <a:ext cx="4644798" cy="461665"/>
          </a:xfrm>
          <a:prstGeom prst="rect">
            <a:avLst/>
          </a:prstGeom>
        </p:spPr>
        <p:txBody>
          <a:bodyPr wrap="none">
            <a:spAutoFit/>
          </a:bodyPr>
          <a:lstStyle/>
          <a:p>
            <a:r>
              <a:rPr lang="en-US" sz="2400" b="1" dirty="0" smtClean="0"/>
              <a:t>Risk factors for drug hepatotoxicity</a:t>
            </a:r>
            <a:endParaRPr lang="en-US" sz="2400" b="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91600" cy="1143000"/>
          </a:xfrm>
        </p:spPr>
        <p:txBody>
          <a:bodyPr>
            <a:noAutofit/>
          </a:bodyPr>
          <a:lstStyle/>
          <a:p>
            <a:r>
              <a:rPr lang="en" sz="2800" b="1" dirty="0" err="1">
                <a:latin typeface="Palatino Linotype" pitchFamily="18" charset="0"/>
              </a:rPr>
              <a:t>Hepatocellular</a:t>
            </a:r>
            <a:r>
              <a:rPr lang="en" sz="2800" b="1" dirty="0">
                <a:latin typeface="Palatino Linotype" pitchFamily="18" charset="0"/>
              </a:rPr>
              <a:t> </a:t>
            </a:r>
            <a:r>
              <a:rPr lang="en" sz="2800" b="1" dirty="0" err="1">
                <a:latin typeface="Palatino Linotype" pitchFamily="18" charset="0"/>
              </a:rPr>
              <a:t>necrosis </a:t>
            </a:r>
            <a:r>
              <a:rPr lang="en" sz="2800" b="1" dirty="0">
                <a:latin typeface="Palatino Linotype" pitchFamily="18" charset="0"/>
              </a:rPr>
              <a:t>, picture of acute </a:t>
            </a:r>
            <a:r>
              <a:rPr lang="en" sz="2800" b="1" dirty="0" err="1">
                <a:latin typeface="Palatino Linotype" pitchFamily="18" charset="0"/>
              </a:rPr>
              <a:t>viral </a:t>
            </a:r>
            <a:r>
              <a:rPr lang="en" sz="2800" b="1" dirty="0">
                <a:latin typeface="Palatino Linotype" pitchFamily="18" charset="0"/>
              </a:rPr>
              <a:t>hepatitis, chronic </a:t>
            </a:r>
            <a:r>
              <a:rPr lang="en" sz="2800" b="1" dirty="0" err="1">
                <a:latin typeface="Palatino Linotype" pitchFamily="18" charset="0"/>
              </a:rPr>
              <a:t>iatrogenic </a:t>
            </a:r>
            <a:r>
              <a:rPr lang="en" sz="2800" b="1" dirty="0">
                <a:latin typeface="Palatino Linotype" pitchFamily="18" charset="0"/>
              </a:rPr>
              <a:t>hepatitis</a:t>
            </a:r>
            <a:endParaRPr lang="en-US" sz="2800" b="1" dirty="0">
              <a:latin typeface="Palatino Linotype" pitchFamily="18" charset="0"/>
            </a:endParaRPr>
          </a:p>
        </p:txBody>
      </p:sp>
      <p:sp>
        <p:nvSpPr>
          <p:cNvPr id="3" name="Content Placeholder 2"/>
          <p:cNvSpPr>
            <a:spLocks noGrp="1"/>
          </p:cNvSpPr>
          <p:nvPr>
            <p:ph idx="1"/>
          </p:nvPr>
        </p:nvSpPr>
        <p:spPr>
          <a:xfrm>
            <a:off x="76200" y="1600200"/>
            <a:ext cx="8915400" cy="4525963"/>
          </a:xfrm>
        </p:spPr>
        <p:txBody>
          <a:bodyPr>
            <a:normAutofit fontScale="85000" lnSpcReduction="10000"/>
          </a:bodyPr>
          <a:lstStyle/>
          <a:p>
            <a:pPr>
              <a:lnSpc>
                <a:spcPct val="150000"/>
              </a:lnSpc>
            </a:pPr>
            <a:r>
              <a:rPr lang="en" sz="2400" b="1" dirty="0" err="1">
                <a:latin typeface="Palatino Linotype" pitchFamily="18" charset="0"/>
              </a:rPr>
              <a:t>Hepatocellular</a:t>
            </a:r>
            <a:r>
              <a:rPr lang="en" sz="2400" b="1" dirty="0">
                <a:latin typeface="Palatino Linotype" pitchFamily="18" charset="0"/>
              </a:rPr>
              <a:t> </a:t>
            </a:r>
            <a:r>
              <a:rPr lang="en" sz="2400" b="1" dirty="0" err="1">
                <a:latin typeface="Palatino Linotype" pitchFamily="18" charset="0"/>
              </a:rPr>
              <a:t>do not </a:t>
            </a:r>
            <a:r>
              <a:rPr lang="en" sz="2400" dirty="0" err="1">
                <a:latin typeface="Palatino Linotype" pitchFamily="18" charset="0"/>
              </a:rPr>
              <a:t>cross </a:t>
            </a:r>
            <a:r>
              <a:rPr lang="en" sz="2400" dirty="0">
                <a:latin typeface="Palatino Linotype" pitchFamily="18" charset="0"/>
              </a:rPr>
              <a:t>- </a:t>
            </a:r>
            <a:r>
              <a:rPr lang="en" sz="2400" b="1">
                <a:latin typeface="Palatino Linotype" pitchFamily="18" charset="0"/>
              </a:rPr>
              <a:t>paracetamol </a:t>
            </a:r>
            <a:r>
              <a:rPr lang="en" sz="2400" b="1" dirty="0">
                <a:latin typeface="Palatino Linotype" pitchFamily="18" charset="0"/>
              </a:rPr>
              <a:t>, tetracyclines, </a:t>
            </a:r>
            <a:r>
              <a:rPr lang="en" sz="2400" dirty="0">
                <a:latin typeface="Palatino Linotype" pitchFamily="18" charset="0"/>
              </a:rPr>
              <a:t>halothane, </a:t>
            </a:r>
            <a:r>
              <a:rPr lang="en" sz="2400">
                <a:latin typeface="Palatino Linotype" pitchFamily="18" charset="0"/>
              </a:rPr>
              <a:t>fly agaric poison </a:t>
            </a:r>
            <a:r>
              <a:rPr lang="en" sz="2400" dirty="0">
                <a:latin typeface="Palatino Linotype" pitchFamily="18" charset="0"/>
              </a:rPr>
              <a:t>, </a:t>
            </a:r>
            <a:r>
              <a:rPr lang="en" sz="2400">
                <a:latin typeface="Palatino Linotype" pitchFamily="18" charset="0"/>
              </a:rPr>
              <a:t>massive </a:t>
            </a:r>
            <a:r>
              <a:rPr lang="en" sz="2400" dirty="0">
                <a:latin typeface="Palatino Linotype" pitchFamily="18" charset="0"/>
              </a:rPr>
              <a:t>necrosis is caused by an overdose of halothane, acetaminophen, methyldopa </a:t>
            </a:r>
            <a:r>
              <a:rPr lang="en" sz="2400">
                <a:latin typeface="Palatino Linotype" pitchFamily="18" charset="0"/>
              </a:rPr>
              <a:t>, isoniazid</a:t>
            </a:r>
            <a:endParaRPr lang="sr-Cyrl-RS" sz="2400" dirty="0">
              <a:latin typeface="Palatino Linotype" pitchFamily="18" charset="0"/>
            </a:endParaRPr>
          </a:p>
          <a:p>
            <a:pPr>
              <a:lnSpc>
                <a:spcPct val="150000"/>
              </a:lnSpc>
            </a:pPr>
            <a:r>
              <a:rPr lang="en" sz="2400" b="1">
                <a:latin typeface="Palatino Linotype" pitchFamily="18" charset="0"/>
              </a:rPr>
              <a:t>The clinical picture of acute viral </a:t>
            </a:r>
            <a:r>
              <a:rPr lang="en" sz="2400" b="1" dirty="0">
                <a:latin typeface="Palatino Linotype" pitchFamily="18" charset="0"/>
              </a:rPr>
              <a:t>hepatitis A - </a:t>
            </a:r>
            <a:r>
              <a:rPr lang="en" sz="2400" dirty="0">
                <a:latin typeface="Palatino Linotype" pitchFamily="18" charset="0"/>
              </a:rPr>
              <a:t>the </a:t>
            </a:r>
            <a:r>
              <a:rPr lang="en" sz="2400">
                <a:latin typeface="Palatino Linotype" pitchFamily="18" charset="0"/>
              </a:rPr>
              <a:t>acute period after taking the drug is from a few days to a few months </a:t>
            </a:r>
            <a:r>
              <a:rPr lang="en" sz="2400" dirty="0">
                <a:latin typeface="Palatino Linotype" pitchFamily="18" charset="0"/>
              </a:rPr>
              <a:t>, after stopping the drug, the changes and </a:t>
            </a:r>
            <a:r>
              <a:rPr lang="en" sz="2400" b="1">
                <a:latin typeface="Palatino Linotype" pitchFamily="18" charset="0"/>
              </a:rPr>
              <a:t>symptoms </a:t>
            </a:r>
            <a:r>
              <a:rPr lang="en" sz="2400">
                <a:latin typeface="Palatino Linotype" pitchFamily="18" charset="0"/>
              </a:rPr>
              <a:t>disappear.</a:t>
            </a:r>
            <a:endParaRPr lang="sr-Cyrl-RS" sz="2400" dirty="0">
              <a:latin typeface="Palatino Linotype" pitchFamily="18" charset="0"/>
            </a:endParaRPr>
          </a:p>
          <a:p>
            <a:pPr>
              <a:lnSpc>
                <a:spcPct val="150000"/>
              </a:lnSpc>
            </a:pPr>
            <a:r>
              <a:rPr lang="en" sz="2400" b="1" dirty="0">
                <a:latin typeface="Palatino Linotype" pitchFamily="18" charset="0"/>
              </a:rPr>
              <a:t>Chronic </a:t>
            </a:r>
            <a:r>
              <a:rPr lang="en" sz="2400" b="1" dirty="0" err="1">
                <a:latin typeface="Palatino Linotype" pitchFamily="18" charset="0"/>
              </a:rPr>
              <a:t>iatrogenic </a:t>
            </a:r>
            <a:r>
              <a:rPr lang="en" sz="2400" b="1" dirty="0">
                <a:latin typeface="Palatino Linotype" pitchFamily="18" charset="0"/>
              </a:rPr>
              <a:t>hepatitis </a:t>
            </a:r>
            <a:r>
              <a:rPr lang="en" sz="2400" dirty="0">
                <a:latin typeface="Palatino Linotype" pitchFamily="18" charset="0"/>
              </a:rPr>
              <a:t>- </a:t>
            </a:r>
            <a:r>
              <a:rPr lang="en" sz="2400">
                <a:latin typeface="Palatino Linotype" pitchFamily="18" charset="0"/>
              </a:rPr>
              <a:t>occurs very rarely, after long-term use or repeated use of methyldopa, isoniazid, furanthione, methotrexate </a:t>
            </a:r>
            <a:r>
              <a:rPr lang="en" sz="2400" dirty="0">
                <a:latin typeface="Palatino Linotype" pitchFamily="18" charset="0"/>
              </a:rPr>
              <a:t>, </a:t>
            </a:r>
            <a:r>
              <a:rPr lang="en" sz="2400">
                <a:latin typeface="Palatino Linotype" pitchFamily="18" charset="0"/>
              </a:rPr>
              <a:t>after stopping the drug, the changes can completely disappear</a:t>
            </a:r>
            <a:endParaRPr lang="en-US" sz="2400" dirty="0">
              <a:latin typeface="Palatino Linotype" pitchFamily="18" charset="0"/>
            </a:endParaRPr>
          </a:p>
          <a:p>
            <a:pPr>
              <a:lnSpc>
                <a:spcPct val="150000"/>
              </a:lnSpc>
            </a:pPr>
            <a:endParaRPr lang="en-US" sz="2400" dirty="0">
              <a:latin typeface="Palatino Linotype" pitchFamily="18" charset="0"/>
            </a:endParaRPr>
          </a:p>
          <a:p>
            <a:pPr>
              <a:lnSpc>
                <a:spcPct val="150000"/>
              </a:lnSpc>
            </a:pPr>
            <a:endParaRPr lang="en-US" sz="2400" dirty="0">
              <a:latin typeface="Palatino Linotype" pitchFamily="18" charset="0"/>
            </a:endParaRPr>
          </a:p>
        </p:txBody>
      </p:sp>
    </p:spTree>
    <p:extLst>
      <p:ext uri="{BB962C8B-B14F-4D97-AF65-F5344CB8AC3E}">
        <p14:creationId xmlns="" xmlns:p14="http://schemas.microsoft.com/office/powerpoint/2010/main" val="2553853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9700" y="304800"/>
            <a:ext cx="8763000" cy="5078313"/>
          </a:xfrm>
          <a:prstGeom prst="rect">
            <a:avLst/>
          </a:prstGeom>
          <a:noFill/>
        </p:spPr>
        <p:txBody>
          <a:bodyPr wrap="square" rtlCol="0">
            <a:spAutoFit/>
          </a:bodyPr>
          <a:lstStyle/>
          <a:p>
            <a:pPr marL="285750" indent="-285750">
              <a:lnSpc>
                <a:spcPct val="150000"/>
              </a:lnSpc>
              <a:buFont typeface="Wingdings" pitchFamily="2" charset="2"/>
              <a:buChar char="v"/>
            </a:pPr>
            <a:r>
              <a:rPr lang="en" b="1" dirty="0" err="1">
                <a:latin typeface="Palatino Linotype" pitchFamily="18" charset="0"/>
              </a:rPr>
              <a:t>Hyperbilirubinemia </a:t>
            </a:r>
            <a:r>
              <a:rPr lang="en" dirty="0">
                <a:latin typeface="Palatino Linotype" pitchFamily="18" charset="0"/>
              </a:rPr>
              <a:t>- an increase in the level of </a:t>
            </a:r>
            <a:r>
              <a:rPr lang="en" dirty="0" err="1">
                <a:latin typeface="Palatino Linotype" pitchFamily="18" charset="0"/>
              </a:rPr>
              <a:t>bilirubin </a:t>
            </a:r>
            <a:r>
              <a:rPr lang="en" dirty="0">
                <a:latin typeface="Palatino Linotype" pitchFamily="18" charset="0"/>
              </a:rPr>
              <a:t>in the serum</a:t>
            </a:r>
          </a:p>
          <a:p>
            <a:pPr marL="285750" indent="-285750">
              <a:lnSpc>
                <a:spcPct val="150000"/>
              </a:lnSpc>
              <a:buFont typeface="Wingdings" pitchFamily="2" charset="2"/>
              <a:buChar char="v"/>
            </a:pPr>
            <a:r>
              <a:rPr lang="en" b="1" dirty="0">
                <a:latin typeface="Palatino Linotype" pitchFamily="18" charset="0"/>
              </a:rPr>
              <a:t>Jaundice </a:t>
            </a:r>
            <a:r>
              <a:rPr lang="en" dirty="0">
                <a:latin typeface="Palatino Linotype" pitchFamily="18" charset="0"/>
              </a:rPr>
              <a:t>- </a:t>
            </a:r>
            <a:r>
              <a:rPr lang="en" dirty="0" err="1">
                <a:latin typeface="Palatino Linotype" pitchFamily="18" charset="0"/>
              </a:rPr>
              <a:t>hyperbilirubinemia </a:t>
            </a:r>
            <a:r>
              <a:rPr lang="en" dirty="0">
                <a:latin typeface="Palatino Linotype" pitchFamily="18" charset="0"/>
              </a:rPr>
              <a:t>noticeable during clinical examination</a:t>
            </a:r>
          </a:p>
          <a:p>
            <a:pPr marL="285750" indent="-285750">
              <a:lnSpc>
                <a:spcPct val="150000"/>
              </a:lnSpc>
              <a:buFont typeface="Wingdings" pitchFamily="2" charset="2"/>
              <a:buChar char="v"/>
            </a:pPr>
            <a:r>
              <a:rPr lang="en" b="1" dirty="0" err="1">
                <a:latin typeface="Palatino Linotype" pitchFamily="18" charset="0"/>
              </a:rPr>
              <a:t>Cholestasis </a:t>
            </a:r>
            <a:r>
              <a:rPr lang="en" dirty="0">
                <a:latin typeface="Palatino Linotype" pitchFamily="18" charset="0"/>
              </a:rPr>
              <a:t>- reduction of bile flow</a:t>
            </a:r>
          </a:p>
          <a:p>
            <a:pPr>
              <a:lnSpc>
                <a:spcPct val="150000"/>
              </a:lnSpc>
            </a:pPr>
            <a:r>
              <a:rPr lang="en" b="1" dirty="0" err="1">
                <a:latin typeface="Palatino Linotype" pitchFamily="18" charset="0"/>
              </a:rPr>
              <a:t>bilirubin </a:t>
            </a:r>
            <a:r>
              <a:rPr lang="en" b="1" dirty="0">
                <a:latin typeface="Palatino Linotype" pitchFamily="18" charset="0"/>
              </a:rPr>
              <a:t>metabolism :</a:t>
            </a:r>
          </a:p>
          <a:p>
            <a:pPr marL="342900" indent="-342900">
              <a:lnSpc>
                <a:spcPct val="150000"/>
              </a:lnSpc>
              <a:buFont typeface="+mj-lt"/>
              <a:buAutoNum type="arabicPeriod"/>
            </a:pPr>
            <a:r>
              <a:rPr lang="en" dirty="0">
                <a:solidFill>
                  <a:srgbClr val="FF0000"/>
                </a:solidFill>
                <a:latin typeface="Palatino Linotype" pitchFamily="18" charset="0"/>
              </a:rPr>
              <a:t>creation</a:t>
            </a:r>
          </a:p>
          <a:p>
            <a:pPr marL="342900" indent="-342900">
              <a:lnSpc>
                <a:spcPct val="150000"/>
              </a:lnSpc>
              <a:buFont typeface="+mj-lt"/>
              <a:buAutoNum type="arabicPeriod"/>
            </a:pPr>
            <a:r>
              <a:rPr lang="en" dirty="0">
                <a:solidFill>
                  <a:srgbClr val="FF0000"/>
                </a:solidFill>
                <a:latin typeface="Palatino Linotype" pitchFamily="18" charset="0"/>
              </a:rPr>
              <a:t>Liberation</a:t>
            </a:r>
          </a:p>
          <a:p>
            <a:pPr marL="342900" indent="-342900">
              <a:lnSpc>
                <a:spcPct val="150000"/>
              </a:lnSpc>
              <a:buFont typeface="+mj-lt"/>
              <a:buAutoNum type="arabicPeriod"/>
            </a:pPr>
            <a:r>
              <a:rPr lang="en" dirty="0">
                <a:solidFill>
                  <a:srgbClr val="FF0000"/>
                </a:solidFill>
                <a:latin typeface="Palatino Linotype" pitchFamily="18" charset="0"/>
              </a:rPr>
              <a:t>acceptance</a:t>
            </a:r>
          </a:p>
          <a:p>
            <a:pPr marL="342900" indent="-342900">
              <a:lnSpc>
                <a:spcPct val="150000"/>
              </a:lnSpc>
              <a:buFont typeface="+mj-lt"/>
              <a:buAutoNum type="arabicPeriod"/>
            </a:pPr>
            <a:r>
              <a:rPr lang="en" dirty="0" err="1">
                <a:solidFill>
                  <a:srgbClr val="FF0000"/>
                </a:solidFill>
                <a:latin typeface="Palatino Linotype" pitchFamily="18" charset="0"/>
              </a:rPr>
              <a:t>conjugation</a:t>
            </a:r>
            <a:endParaRPr lang="x-none" dirty="0">
              <a:solidFill>
                <a:srgbClr val="FF0000"/>
              </a:solidFill>
              <a:latin typeface="Palatino Linotype" pitchFamily="18" charset="0"/>
            </a:endParaRPr>
          </a:p>
          <a:p>
            <a:pPr marL="342900" indent="-342900">
              <a:lnSpc>
                <a:spcPct val="150000"/>
              </a:lnSpc>
              <a:buFont typeface="+mj-lt"/>
              <a:buAutoNum type="arabicPeriod"/>
            </a:pPr>
            <a:r>
              <a:rPr lang="en" dirty="0">
                <a:latin typeface="Palatino Linotype" pitchFamily="18" charset="0"/>
              </a:rPr>
              <a:t>excretion</a:t>
            </a:r>
          </a:p>
          <a:p>
            <a:pPr marL="342900" indent="-342900">
              <a:lnSpc>
                <a:spcPct val="150000"/>
              </a:lnSpc>
              <a:buFont typeface="+mj-lt"/>
              <a:buAutoNum type="arabicPeriod"/>
            </a:pPr>
            <a:r>
              <a:rPr lang="en" dirty="0">
                <a:latin typeface="Palatino Linotype" pitchFamily="18" charset="0"/>
              </a:rPr>
              <a:t>drainage</a:t>
            </a:r>
          </a:p>
          <a:p>
            <a:pPr marL="342900" indent="-342900">
              <a:lnSpc>
                <a:spcPct val="150000"/>
              </a:lnSpc>
              <a:buFont typeface="+mj-lt"/>
              <a:buAutoNum type="arabicPeriod"/>
            </a:pPr>
            <a:r>
              <a:rPr lang="en" dirty="0" err="1">
                <a:solidFill>
                  <a:srgbClr val="FF0000"/>
                </a:solidFill>
                <a:latin typeface="Palatino Linotype" pitchFamily="18" charset="0"/>
              </a:rPr>
              <a:t>enterohepatic </a:t>
            </a:r>
            <a:r>
              <a:rPr lang="en" dirty="0">
                <a:solidFill>
                  <a:srgbClr val="FF0000"/>
                </a:solidFill>
                <a:latin typeface="Palatino Linotype" pitchFamily="18" charset="0"/>
              </a:rPr>
              <a:t>circulation</a:t>
            </a:r>
          </a:p>
          <a:p>
            <a:pPr marL="342900" indent="-342900">
              <a:lnSpc>
                <a:spcPct val="150000"/>
              </a:lnSpc>
              <a:buFont typeface="+mj-lt"/>
              <a:buAutoNum type="arabicPeriod"/>
            </a:pPr>
            <a:endParaRPr lang="x-none" dirty="0">
              <a:latin typeface="Palatino Linotype" pitchFamily="18" charset="0"/>
            </a:endParaRPr>
          </a:p>
        </p:txBody>
      </p:sp>
      <p:sp>
        <p:nvSpPr>
          <p:cNvPr id="3" name="TextBox 2"/>
          <p:cNvSpPr txBox="1"/>
          <p:nvPr/>
        </p:nvSpPr>
        <p:spPr>
          <a:xfrm>
            <a:off x="139700" y="5029200"/>
            <a:ext cx="9004300" cy="1754326"/>
          </a:xfrm>
          <a:prstGeom prst="rect">
            <a:avLst/>
          </a:prstGeom>
          <a:noFill/>
        </p:spPr>
        <p:txBody>
          <a:bodyPr wrap="square" rtlCol="0">
            <a:spAutoFit/>
          </a:bodyPr>
          <a:lstStyle/>
          <a:p>
            <a:pPr>
              <a:lnSpc>
                <a:spcPct val="150000"/>
              </a:lnSpc>
            </a:pPr>
            <a:r>
              <a:rPr lang="en" b="1" dirty="0">
                <a:latin typeface="Palatino Linotype" pitchFamily="18" charset="0"/>
              </a:rPr>
              <a:t>a. </a:t>
            </a:r>
            <a:r>
              <a:rPr lang="en" b="1" dirty="0" err="1">
                <a:solidFill>
                  <a:srgbClr val="FF0000"/>
                </a:solidFill>
                <a:latin typeface="Palatino Linotype" pitchFamily="18" charset="0"/>
              </a:rPr>
              <a:t>Unconjugated</a:t>
            </a:r>
            <a:r>
              <a:rPr lang="en" b="1" dirty="0">
                <a:solidFill>
                  <a:srgbClr val="FF0000"/>
                </a:solidFill>
                <a:latin typeface="Palatino Linotype" pitchFamily="18" charset="0"/>
              </a:rPr>
              <a:t> </a:t>
            </a:r>
            <a:r>
              <a:rPr lang="en" b="1" dirty="0" err="1">
                <a:solidFill>
                  <a:srgbClr val="FF0000"/>
                </a:solidFill>
                <a:latin typeface="Palatino Linotype" pitchFamily="18" charset="0"/>
              </a:rPr>
              <a:t>hyperbilirubinemia </a:t>
            </a:r>
            <a:r>
              <a:rPr lang="en" dirty="0">
                <a:latin typeface="Palatino Linotype" pitchFamily="18" charset="0"/>
              </a:rPr>
              <a:t>- associated with the creation, release, uptake, </a:t>
            </a:r>
            <a:r>
              <a:rPr lang="en" dirty="0" err="1">
                <a:latin typeface="Palatino Linotype" pitchFamily="18" charset="0"/>
              </a:rPr>
              <a:t>conjugation </a:t>
            </a:r>
            <a:r>
              <a:rPr lang="en" dirty="0">
                <a:latin typeface="Palatino Linotype" pitchFamily="18" charset="0"/>
              </a:rPr>
              <a:t>and </a:t>
            </a:r>
            <a:r>
              <a:rPr lang="en" dirty="0" err="1">
                <a:latin typeface="Palatino Linotype" pitchFamily="18" charset="0"/>
              </a:rPr>
              <a:t>enterohepatic </a:t>
            </a:r>
            <a:r>
              <a:rPr lang="en" dirty="0">
                <a:latin typeface="Palatino Linotype" pitchFamily="18" charset="0"/>
              </a:rPr>
              <a:t>circulation </a:t>
            </a:r>
            <a:r>
              <a:rPr lang="en" dirty="0" err="1">
                <a:latin typeface="Palatino Linotype" pitchFamily="18" charset="0"/>
              </a:rPr>
              <a:t>of bilirubin</a:t>
            </a:r>
            <a:endParaRPr lang="x-none" dirty="0">
              <a:latin typeface="Palatino Linotype" pitchFamily="18" charset="0"/>
            </a:endParaRPr>
          </a:p>
          <a:p>
            <a:pPr>
              <a:lnSpc>
                <a:spcPct val="150000"/>
              </a:lnSpc>
            </a:pPr>
            <a:r>
              <a:rPr lang="en" b="1" dirty="0">
                <a:latin typeface="Palatino Linotype" pitchFamily="18" charset="0"/>
              </a:rPr>
              <a:t>b. </a:t>
            </a:r>
            <a:r>
              <a:rPr lang="en" b="1" dirty="0" err="1">
                <a:latin typeface="Palatino Linotype" pitchFamily="18" charset="0"/>
              </a:rPr>
              <a:t>Conjugated</a:t>
            </a:r>
            <a:r>
              <a:rPr lang="en" b="1" dirty="0">
                <a:latin typeface="Palatino Linotype" pitchFamily="18" charset="0"/>
              </a:rPr>
              <a:t> </a:t>
            </a:r>
            <a:r>
              <a:rPr lang="en" b="1" dirty="0" err="1">
                <a:latin typeface="Palatino Linotype" pitchFamily="18" charset="0"/>
              </a:rPr>
              <a:t>hyperbilirubinemia </a:t>
            </a:r>
            <a:r>
              <a:rPr lang="en" dirty="0" err="1">
                <a:latin typeface="Palatino Linotype" pitchFamily="18" charset="0"/>
              </a:rPr>
              <a:t>- </a:t>
            </a:r>
            <a:r>
              <a:rPr lang="en" dirty="0">
                <a:latin typeface="Palatino Linotype" pitchFamily="18" charset="0"/>
              </a:rPr>
              <a:t>associated with the excretion and drainage </a:t>
            </a:r>
            <a:r>
              <a:rPr lang="en" dirty="0" err="1">
                <a:latin typeface="Palatino Linotype" pitchFamily="18" charset="0"/>
              </a:rPr>
              <a:t>of bilirubin</a:t>
            </a:r>
            <a:endParaRPr lang="x-none" dirty="0">
              <a:latin typeface="Palatino Linotype" pitchFamily="18" charset="0"/>
            </a:endParaRPr>
          </a:p>
        </p:txBody>
      </p:sp>
    </p:spTree>
    <p:extLst>
      <p:ext uri="{BB962C8B-B14F-4D97-AF65-F5344CB8AC3E}">
        <p14:creationId xmlns="" xmlns:p14="http://schemas.microsoft.com/office/powerpoint/2010/main" val="3371220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 sz="3600" b="1" dirty="0">
                <a:latin typeface="Palatino Linotype" pitchFamily="18" charset="0"/>
              </a:rPr>
              <a:t>Fatty liver - steatosis</a:t>
            </a:r>
            <a:endParaRPr lang="en-US" sz="3600" b="1" dirty="0">
              <a:latin typeface="Palatino Linotype" pitchFamily="18" charset="0"/>
            </a:endParaRPr>
          </a:p>
        </p:txBody>
      </p:sp>
      <p:sp>
        <p:nvSpPr>
          <p:cNvPr id="3" name="Content Placeholder 2"/>
          <p:cNvSpPr>
            <a:spLocks noGrp="1"/>
          </p:cNvSpPr>
          <p:nvPr>
            <p:ph idx="1"/>
          </p:nvPr>
        </p:nvSpPr>
        <p:spPr>
          <a:xfrm>
            <a:off x="457200" y="939800"/>
            <a:ext cx="8229600" cy="5943600"/>
          </a:xfrm>
        </p:spPr>
        <p:txBody>
          <a:bodyPr>
            <a:normAutofit fontScale="85000" lnSpcReduction="10000"/>
          </a:bodyPr>
          <a:lstStyle/>
          <a:p>
            <a:pPr>
              <a:lnSpc>
                <a:spcPct val="150000"/>
              </a:lnSpc>
            </a:pPr>
            <a:r>
              <a:rPr lang="en" sz="1900" dirty="0">
                <a:latin typeface="Palatino Linotype" pitchFamily="18" charset="0"/>
              </a:rPr>
              <a:t>There are two different morphological pictures of triglyceride accumulation :</a:t>
            </a:r>
          </a:p>
          <a:p>
            <a:pPr marL="457200" indent="-457200">
              <a:lnSpc>
                <a:spcPct val="150000"/>
              </a:lnSpc>
              <a:buFont typeface="+mj-lt"/>
              <a:buAutoNum type="arabicPeriod"/>
            </a:pPr>
            <a:r>
              <a:rPr lang="en" sz="1900" dirty="0">
                <a:latin typeface="Palatino Linotype" pitchFamily="18" charset="0"/>
              </a:rPr>
              <a:t>Macrovesicular</a:t>
            </a:r>
          </a:p>
          <a:p>
            <a:pPr marL="457200" indent="-457200">
              <a:lnSpc>
                <a:spcPct val="150000"/>
              </a:lnSpc>
              <a:buFont typeface="+mj-lt"/>
              <a:buAutoNum type="arabicPeriod"/>
            </a:pPr>
            <a:r>
              <a:rPr lang="en" sz="1900" dirty="0">
                <a:latin typeface="Palatino Linotype" pitchFamily="18" charset="0"/>
              </a:rPr>
              <a:t>Microvesicular</a:t>
            </a:r>
          </a:p>
          <a:p>
            <a:pPr marL="457200" indent="-457200">
              <a:lnSpc>
                <a:spcPct val="150000"/>
              </a:lnSpc>
            </a:pPr>
            <a:r>
              <a:rPr lang="en" sz="1900" b="1" dirty="0">
                <a:latin typeface="Palatino Linotype" pitchFamily="18" charset="0"/>
              </a:rPr>
              <a:t>Macrovesicular steatosis </a:t>
            </a:r>
            <a:r>
              <a:rPr lang="en" sz="1900" dirty="0">
                <a:latin typeface="Palatino Linotype" pitchFamily="18" charset="0"/>
              </a:rPr>
              <a:t>is characterized by the accumulation of triglycerides in the form of a large bright </a:t>
            </a:r>
            <a:r>
              <a:rPr lang="en" sz="1900" dirty="0" err="1">
                <a:latin typeface="Palatino Linotype" pitchFamily="18" charset="0"/>
              </a:rPr>
              <a:t>vacuole </a:t>
            </a:r>
            <a:r>
              <a:rPr lang="en" sz="1900" dirty="0">
                <a:latin typeface="Palatino Linotype" pitchFamily="18" charset="0"/>
              </a:rPr>
              <a:t>that fills and expands the entire </a:t>
            </a:r>
            <a:r>
              <a:rPr lang="en" sz="1900" dirty="0" err="1">
                <a:latin typeface="Palatino Linotype" pitchFamily="18" charset="0"/>
              </a:rPr>
              <a:t>cytoplasm</a:t>
            </a:r>
            <a:r>
              <a:rPr lang="en" sz="1900" dirty="0">
                <a:latin typeface="Palatino Linotype" pitchFamily="18" charset="0"/>
              </a:rPr>
              <a:t> </a:t>
            </a:r>
          </a:p>
          <a:p>
            <a:pPr marL="457200" indent="-457200">
              <a:lnSpc>
                <a:spcPct val="150000"/>
              </a:lnSpc>
            </a:pPr>
            <a:r>
              <a:rPr lang="en" sz="1900" dirty="0">
                <a:latin typeface="Palatino Linotype" pitchFamily="18" charset="0"/>
              </a:rPr>
              <a:t>This type of steatosis is caused by ethanol, carbon tetrachloride poisoning, poisonous mushrooms, corticosteroids and </a:t>
            </a:r>
            <a:r>
              <a:rPr lang="en" sz="1900" dirty="0" err="1">
                <a:latin typeface="Palatino Linotype" pitchFamily="18" charset="0"/>
              </a:rPr>
              <a:t>methotrexate</a:t>
            </a:r>
            <a:endParaRPr lang="x-none" sz="1900" dirty="0">
              <a:latin typeface="Palatino Linotype" pitchFamily="18" charset="0"/>
            </a:endParaRPr>
          </a:p>
          <a:p>
            <a:pPr marL="457200" indent="-457200">
              <a:lnSpc>
                <a:spcPct val="150000"/>
              </a:lnSpc>
            </a:pPr>
            <a:r>
              <a:rPr lang="en" sz="1900" dirty="0" err="1">
                <a:latin typeface="Palatino Linotype" pitchFamily="18" charset="0"/>
              </a:rPr>
              <a:t>Amiodarone </a:t>
            </a:r>
            <a:r>
              <a:rPr lang="en" sz="1900" dirty="0">
                <a:latin typeface="Palatino Linotype" pitchFamily="18" charset="0"/>
              </a:rPr>
              <a:t>use can lead to changes that resemble alcoholic hepatitis</a:t>
            </a:r>
          </a:p>
          <a:p>
            <a:pPr>
              <a:lnSpc>
                <a:spcPct val="150000"/>
              </a:lnSpc>
            </a:pPr>
            <a:r>
              <a:rPr lang="en" sz="1900" dirty="0">
                <a:latin typeface="Palatino Linotype" pitchFamily="18" charset="0"/>
              </a:rPr>
              <a:t>  </a:t>
            </a:r>
            <a:r>
              <a:rPr lang="en" sz="1900" b="1" dirty="0">
                <a:latin typeface="Palatino Linotype" pitchFamily="18" charset="0"/>
              </a:rPr>
              <a:t>In </a:t>
            </a:r>
            <a:r>
              <a:rPr lang="en" sz="1900" b="1" dirty="0" err="1">
                <a:latin typeface="Palatino Linotype" pitchFamily="18" charset="0"/>
              </a:rPr>
              <a:t>microvesicular</a:t>
            </a:r>
            <a:r>
              <a:rPr lang="en" sz="1900" b="1" dirty="0">
                <a:latin typeface="Palatino Linotype" pitchFamily="18" charset="0"/>
              </a:rPr>
              <a:t> </a:t>
            </a:r>
            <a:r>
              <a:rPr lang="en" sz="1900" b="1" dirty="0" err="1">
                <a:latin typeface="Palatino Linotype" pitchFamily="18" charset="0"/>
              </a:rPr>
              <a:t>steatosis</a:t>
            </a:r>
            <a:r>
              <a:rPr lang="en" sz="1900" b="1" dirty="0">
                <a:latin typeface="Palatino Linotype" pitchFamily="18" charset="0"/>
              </a:rPr>
              <a:t> </a:t>
            </a:r>
            <a:r>
              <a:rPr lang="en" sz="1900" dirty="0">
                <a:latin typeface="Palatino Linotype" pitchFamily="18" charset="0"/>
              </a:rPr>
              <a:t>tiny droplets of fat are scattered on</a:t>
            </a:r>
          </a:p>
          <a:p>
            <a:pPr marL="0" indent="0">
              <a:lnSpc>
                <a:spcPct val="150000"/>
              </a:lnSpc>
              <a:buNone/>
            </a:pPr>
            <a:r>
              <a:rPr lang="en" sz="1900" dirty="0">
                <a:latin typeface="Palatino Linotype" pitchFamily="18" charset="0"/>
              </a:rPr>
              <a:t>the entire </a:t>
            </a:r>
            <a:r>
              <a:rPr lang="en" sz="1900" dirty="0" err="1">
                <a:latin typeface="Palatino Linotype" pitchFamily="18" charset="0"/>
              </a:rPr>
              <a:t>cytoplasm </a:t>
            </a:r>
            <a:r>
              <a:rPr lang="en" sz="1900" dirty="0">
                <a:latin typeface="Palatino Linotype" pitchFamily="18" charset="0"/>
              </a:rPr>
              <a:t>. We find such changes with the use of </a:t>
            </a:r>
            <a:r>
              <a:rPr lang="en" sz="1900" dirty="0" err="1">
                <a:latin typeface="Palatino Linotype" pitchFamily="18" charset="0"/>
              </a:rPr>
              <a:t>antiepileptic drugs</a:t>
            </a:r>
            <a:r>
              <a:rPr lang="en" sz="1900" dirty="0">
                <a:latin typeface="Palatino Linotype" pitchFamily="18" charset="0"/>
              </a:rPr>
              <a:t>  </a:t>
            </a:r>
          </a:p>
          <a:p>
            <a:pPr marL="0" indent="0">
              <a:lnSpc>
                <a:spcPct val="150000"/>
              </a:lnSpc>
              <a:buNone/>
            </a:pPr>
            <a:r>
              <a:rPr lang="en" sz="1900" dirty="0">
                <a:latin typeface="Palatino Linotype" pitchFamily="18" charset="0"/>
              </a:rPr>
              <a:t>         </a:t>
            </a:r>
            <a:r>
              <a:rPr lang="en" sz="1900" dirty="0" err="1">
                <a:latin typeface="Palatino Linotype" pitchFamily="18" charset="0"/>
              </a:rPr>
              <a:t>valproate </a:t>
            </a:r>
            <a:r>
              <a:rPr lang="en" sz="1900" dirty="0">
                <a:latin typeface="Palatino Linotype" pitchFamily="18" charset="0"/>
              </a:rPr>
              <a:t>, </a:t>
            </a:r>
            <a:r>
              <a:rPr lang="en" sz="1900" dirty="0" err="1">
                <a:latin typeface="Palatino Linotype" pitchFamily="18" charset="0"/>
              </a:rPr>
              <a:t>sulfonamide </a:t>
            </a:r>
            <a:r>
              <a:rPr lang="en" sz="1900" dirty="0">
                <a:latin typeface="Palatino Linotype" pitchFamily="18" charset="0"/>
              </a:rPr>
              <a:t>and </a:t>
            </a:r>
            <a:r>
              <a:rPr lang="en" sz="1900" dirty="0" err="1">
                <a:latin typeface="Palatino Linotype" pitchFamily="18" charset="0"/>
              </a:rPr>
              <a:t>tetracycline</a:t>
            </a:r>
            <a:endParaRPr lang="x-none" sz="1900" dirty="0">
              <a:latin typeface="Palatino Linotype" pitchFamily="18" charset="0"/>
            </a:endParaRPr>
          </a:p>
          <a:p>
            <a:pPr>
              <a:lnSpc>
                <a:spcPct val="150000"/>
              </a:lnSpc>
            </a:pPr>
            <a:r>
              <a:rPr lang="en" sz="1900" dirty="0">
                <a:latin typeface="Palatino Linotype" pitchFamily="18" charset="0"/>
              </a:rPr>
              <a:t>  </a:t>
            </a:r>
            <a:r>
              <a:rPr lang="en" sz="1900" dirty="0" err="1">
                <a:latin typeface="Palatino Linotype" pitchFamily="18" charset="0"/>
              </a:rPr>
              <a:t>Reye's </a:t>
            </a:r>
            <a:r>
              <a:rPr lang="en" sz="1900" dirty="0">
                <a:latin typeface="Palatino Linotype" pitchFamily="18" charset="0"/>
              </a:rPr>
              <a:t>syndrome has been described in children who received </a:t>
            </a:r>
            <a:r>
              <a:rPr lang="en" sz="1900" dirty="0" err="1">
                <a:latin typeface="Palatino Linotype" pitchFamily="18" charset="0"/>
              </a:rPr>
              <a:t>salicylates </a:t>
            </a:r>
            <a:r>
              <a:rPr lang="en" sz="1900" dirty="0">
                <a:latin typeface="Palatino Linotype" pitchFamily="18" charset="0"/>
              </a:rPr>
              <a:t>. Here we find</a:t>
            </a:r>
          </a:p>
          <a:p>
            <a:pPr marL="0" indent="0">
              <a:lnSpc>
                <a:spcPct val="150000"/>
              </a:lnSpc>
              <a:buNone/>
            </a:pPr>
            <a:r>
              <a:rPr lang="en" sz="1900" dirty="0">
                <a:latin typeface="Palatino Linotype" pitchFamily="18" charset="0"/>
              </a:rPr>
              <a:t>typical </a:t>
            </a:r>
            <a:r>
              <a:rPr lang="en" sz="1900" dirty="0" err="1">
                <a:latin typeface="Palatino Linotype" pitchFamily="18" charset="0"/>
              </a:rPr>
              <a:t>microvesicular</a:t>
            </a:r>
            <a:r>
              <a:rPr lang="en" sz="1900" dirty="0">
                <a:latin typeface="Palatino Linotype" pitchFamily="18" charset="0"/>
              </a:rPr>
              <a:t> </a:t>
            </a:r>
            <a:r>
              <a:rPr lang="en" sz="1900" dirty="0" err="1">
                <a:latin typeface="Palatino Linotype" pitchFamily="18" charset="0"/>
              </a:rPr>
              <a:t>steatosis</a:t>
            </a:r>
            <a:endParaRPr lang="en-US" sz="1900" dirty="0">
              <a:latin typeface="Palatino Linotype" pitchFamily="18" charset="0"/>
            </a:endParaRPr>
          </a:p>
          <a:p>
            <a:pPr marL="0" indent="0">
              <a:lnSpc>
                <a:spcPct val="150000"/>
              </a:lnSpc>
              <a:buNone/>
            </a:pPr>
            <a:r>
              <a:rPr lang="en" sz="1800" dirty="0">
                <a:latin typeface="Palatino Linotype" pitchFamily="18" charset="0"/>
              </a:rPr>
              <a:t> </a:t>
            </a:r>
            <a:endParaRPr lang="en-US" sz="1800" dirty="0">
              <a:latin typeface="Palatino Linotype" pitchFamily="18" charset="0"/>
            </a:endParaRPr>
          </a:p>
        </p:txBody>
      </p:sp>
    </p:spTree>
    <p:extLst>
      <p:ext uri="{BB962C8B-B14F-4D97-AF65-F5344CB8AC3E}">
        <p14:creationId xmlns="" xmlns:p14="http://schemas.microsoft.com/office/powerpoint/2010/main" val="14895636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 sz="2400" b="1">
                <a:latin typeface="Palatino Linotype" pitchFamily="18" charset="0"/>
              </a:rPr>
              <a:t>Intrahepatic cholestasis </a:t>
            </a:r>
            <a:r>
              <a:rPr lang="en" sz="2400" b="1" dirty="0">
                <a:latin typeface="Palatino Linotype" pitchFamily="18" charset="0"/>
              </a:rPr>
              <a:t>, </a:t>
            </a:r>
            <a:r>
              <a:rPr lang="en" sz="2400" b="1" dirty="0" err="1">
                <a:latin typeface="Palatino Linotype" pitchFamily="18" charset="0"/>
              </a:rPr>
              <a:t>granulomas </a:t>
            </a:r>
            <a:r>
              <a:rPr lang="en" sz="2400" b="1" dirty="0">
                <a:latin typeface="Palatino Linotype" pitchFamily="18" charset="0"/>
              </a:rPr>
              <a:t>, vascular </a:t>
            </a:r>
            <a:r>
              <a:rPr lang="en" sz="2400" b="1" dirty="0" err="1">
                <a:latin typeface="Palatino Linotype" pitchFamily="18" charset="0"/>
              </a:rPr>
              <a:t>lesions </a:t>
            </a:r>
            <a:r>
              <a:rPr lang="en" sz="2400" b="1" dirty="0">
                <a:latin typeface="Palatino Linotype" pitchFamily="18" charset="0"/>
              </a:rPr>
              <a:t>, </a:t>
            </a:r>
            <a:r>
              <a:rPr lang="en" sz="2400" b="1" dirty="0" err="1">
                <a:latin typeface="Palatino Linotype" pitchFamily="18" charset="0"/>
              </a:rPr>
              <a:t>hyperplastic </a:t>
            </a:r>
            <a:r>
              <a:rPr lang="en" sz="2400" b="1" dirty="0">
                <a:latin typeface="Palatino Linotype" pitchFamily="18" charset="0"/>
              </a:rPr>
              <a:t>and </a:t>
            </a:r>
            <a:r>
              <a:rPr lang="en" sz="2400" b="1" dirty="0" err="1">
                <a:latin typeface="Palatino Linotype" pitchFamily="18" charset="0"/>
              </a:rPr>
              <a:t>neoplastic</a:t>
            </a:r>
            <a:r>
              <a:rPr lang="en" sz="2400" b="1" dirty="0">
                <a:latin typeface="Palatino Linotype" pitchFamily="18" charset="0"/>
              </a:rPr>
              <a:t> </a:t>
            </a:r>
            <a:r>
              <a:rPr lang="en" sz="2400" b="1" dirty="0" err="1">
                <a:latin typeface="Palatino Linotype" pitchFamily="18" charset="0"/>
              </a:rPr>
              <a:t>lesions</a:t>
            </a:r>
            <a:endParaRPr lang="en-US" sz="2400" b="1" dirty="0">
              <a:latin typeface="Palatino Linotype" pitchFamily="18" charset="0"/>
            </a:endParaRPr>
          </a:p>
        </p:txBody>
      </p:sp>
      <p:sp>
        <p:nvSpPr>
          <p:cNvPr id="3" name="Content Placeholder 2"/>
          <p:cNvSpPr>
            <a:spLocks noGrp="1"/>
          </p:cNvSpPr>
          <p:nvPr>
            <p:ph idx="1"/>
          </p:nvPr>
        </p:nvSpPr>
        <p:spPr>
          <a:xfrm>
            <a:off x="0" y="914400"/>
            <a:ext cx="9144000" cy="5791200"/>
          </a:xfrm>
        </p:spPr>
        <p:txBody>
          <a:bodyPr>
            <a:normAutofit/>
          </a:bodyPr>
          <a:lstStyle/>
          <a:p>
            <a:pPr>
              <a:lnSpc>
                <a:spcPct val="150000"/>
              </a:lnSpc>
            </a:pPr>
            <a:r>
              <a:rPr lang="en" sz="1800" b="1" dirty="0" err="1">
                <a:latin typeface="Palatino Linotype" pitchFamily="18" charset="0"/>
              </a:rPr>
              <a:t>Intrahepatic</a:t>
            </a:r>
            <a:r>
              <a:rPr lang="en" sz="1800" b="1" dirty="0">
                <a:latin typeface="Palatino Linotype" pitchFamily="18" charset="0"/>
              </a:rPr>
              <a:t> </a:t>
            </a:r>
            <a:r>
              <a:rPr lang="en" sz="1800" b="1" dirty="0" err="1">
                <a:latin typeface="Palatino Linotype" pitchFamily="18" charset="0"/>
              </a:rPr>
              <a:t>cholestasis </a:t>
            </a:r>
            <a:r>
              <a:rPr lang="en" sz="1800" dirty="0">
                <a:latin typeface="Palatino Linotype" pitchFamily="18" charset="0"/>
              </a:rPr>
              <a:t>- </a:t>
            </a:r>
            <a:r>
              <a:rPr lang="en" sz="1800">
                <a:latin typeface="Palatino Linotype" pitchFamily="18" charset="0"/>
              </a:rPr>
              <a:t>occurs </a:t>
            </a:r>
            <a:r>
              <a:rPr lang="en" sz="1800" dirty="0">
                <a:latin typeface="Palatino Linotype" pitchFamily="18" charset="0"/>
              </a:rPr>
              <a:t>with the use of drugs with </a:t>
            </a:r>
            <a:r>
              <a:rPr lang="en" sz="1800">
                <a:latin typeface="Palatino Linotype" pitchFamily="18" charset="0"/>
              </a:rPr>
              <a:t>unpredictable effects </a:t>
            </a:r>
            <a:r>
              <a:rPr lang="en" sz="1800" dirty="0">
                <a:latin typeface="Palatino Linotype" pitchFamily="18" charset="0"/>
              </a:rPr>
              <a:t>, which </a:t>
            </a:r>
            <a:r>
              <a:rPr lang="en" sz="1800">
                <a:latin typeface="Palatino Linotype" pitchFamily="18" charset="0"/>
              </a:rPr>
              <a:t>include </a:t>
            </a:r>
            <a:r>
              <a:rPr lang="en" sz="1800" dirty="0">
                <a:latin typeface="Palatino Linotype" pitchFamily="18" charset="0"/>
              </a:rPr>
              <a:t>oral contraceptives, </a:t>
            </a:r>
            <a:r>
              <a:rPr lang="en" sz="1800">
                <a:latin typeface="Palatino Linotype" pitchFamily="18" charset="0"/>
              </a:rPr>
              <a:t>anabolic steroids</a:t>
            </a:r>
            <a:endParaRPr lang="sr-Cyrl-RS" sz="1800" dirty="0">
              <a:latin typeface="Palatino Linotype" pitchFamily="18" charset="0"/>
            </a:endParaRPr>
          </a:p>
          <a:p>
            <a:pPr>
              <a:lnSpc>
                <a:spcPct val="170000"/>
              </a:lnSpc>
            </a:pPr>
            <a:r>
              <a:rPr lang="en" sz="1800">
                <a:latin typeface="Palatino Linotype" pitchFamily="18" charset="0"/>
              </a:rPr>
              <a:t>A large number of drugs can lead to </a:t>
            </a:r>
            <a:r>
              <a:rPr lang="en" sz="1800" b="1">
                <a:latin typeface="Palatino Linotype" pitchFamily="18" charset="0"/>
              </a:rPr>
              <a:t>the formation of granulomas </a:t>
            </a:r>
            <a:r>
              <a:rPr lang="en" sz="1800" dirty="0">
                <a:latin typeface="Palatino Linotype" pitchFamily="18" charset="0"/>
              </a:rPr>
              <a:t>: NSAIDs , </a:t>
            </a:r>
            <a:r>
              <a:rPr lang="en" sz="1800">
                <a:latin typeface="Palatino Linotype" pitchFamily="18" charset="0"/>
              </a:rPr>
              <a:t>phenylbutazone </a:t>
            </a:r>
            <a:r>
              <a:rPr lang="en" sz="1800" dirty="0">
                <a:latin typeface="Palatino Linotype" pitchFamily="18" charset="0"/>
              </a:rPr>
              <a:t>, </a:t>
            </a:r>
            <a:r>
              <a:rPr lang="en" sz="1800">
                <a:latin typeface="Palatino Linotype" pitchFamily="18" charset="0"/>
              </a:rPr>
              <a:t>sulfonamides </a:t>
            </a:r>
            <a:r>
              <a:rPr lang="en" sz="1800" dirty="0">
                <a:latin typeface="Palatino Linotype" pitchFamily="18" charset="0"/>
              </a:rPr>
              <a:t>, </a:t>
            </a:r>
            <a:r>
              <a:rPr lang="en" sz="1800">
                <a:latin typeface="Palatino Linotype" pitchFamily="18" charset="0"/>
              </a:rPr>
              <a:t>quinidine </a:t>
            </a:r>
            <a:r>
              <a:rPr lang="en" sz="1800" dirty="0">
                <a:latin typeface="Palatino Linotype" pitchFamily="18" charset="0"/>
              </a:rPr>
              <a:t>, </a:t>
            </a:r>
            <a:r>
              <a:rPr lang="en" sz="1800">
                <a:latin typeface="Palatino Linotype" pitchFamily="18" charset="0"/>
              </a:rPr>
              <a:t>carbamazepine </a:t>
            </a:r>
            <a:r>
              <a:rPr lang="en" sz="1800" dirty="0">
                <a:latin typeface="Palatino Linotype" pitchFamily="18" charset="0"/>
              </a:rPr>
              <a:t>, </a:t>
            </a:r>
            <a:r>
              <a:rPr lang="en" sz="1800">
                <a:latin typeface="Palatino Linotype" pitchFamily="18" charset="0"/>
              </a:rPr>
              <a:t>allopurinol</a:t>
            </a:r>
            <a:endParaRPr lang="sr-Cyrl-RS" sz="1800" dirty="0">
              <a:latin typeface="Palatino Linotype" pitchFamily="18" charset="0"/>
            </a:endParaRPr>
          </a:p>
          <a:p>
            <a:pPr>
              <a:lnSpc>
                <a:spcPct val="150000"/>
              </a:lnSpc>
            </a:pPr>
            <a:r>
              <a:rPr lang="en" sz="1800" b="1">
                <a:latin typeface="Palatino Linotype" pitchFamily="18" charset="0"/>
              </a:rPr>
              <a:t>Vascular lesions</a:t>
            </a:r>
          </a:p>
          <a:p>
            <a:pPr>
              <a:lnSpc>
                <a:spcPct val="150000"/>
              </a:lnSpc>
            </a:pPr>
            <a:r>
              <a:rPr lang="en" sz="1800">
                <a:latin typeface="Palatino Linotype" pitchFamily="18" charset="0"/>
              </a:rPr>
              <a:t>Oral contraceptives can lead to hepatic vein thrombosis and </a:t>
            </a:r>
            <a:r>
              <a:rPr lang="en" sz="1800" dirty="0">
                <a:latin typeface="Palatino Linotype" pitchFamily="18" charset="0"/>
              </a:rPr>
              <a:t>Budd- </a:t>
            </a:r>
            <a:r>
              <a:rPr lang="en" sz="1800" dirty="0" err="1">
                <a:latin typeface="Palatino Linotype" pitchFamily="18" charset="0"/>
              </a:rPr>
              <a:t>Chiari </a:t>
            </a:r>
            <a:r>
              <a:rPr lang="en" sz="1800">
                <a:latin typeface="Palatino Linotype" pitchFamily="18" charset="0"/>
              </a:rPr>
              <a:t>syndrome</a:t>
            </a:r>
          </a:p>
          <a:p>
            <a:pPr>
              <a:lnSpc>
                <a:spcPct val="150000"/>
              </a:lnSpc>
            </a:pPr>
            <a:r>
              <a:rPr lang="en" sz="1800" b="1">
                <a:latin typeface="Palatino Linotype" pitchFamily="18" charset="0"/>
              </a:rPr>
              <a:t>Hyperplastic and neoplastic lesions</a:t>
            </a:r>
          </a:p>
          <a:p>
            <a:pPr>
              <a:lnSpc>
                <a:spcPct val="150000"/>
              </a:lnSpc>
            </a:pPr>
            <a:r>
              <a:rPr lang="en" sz="1800">
                <a:latin typeface="Palatino Linotype" pitchFamily="18" charset="0"/>
              </a:rPr>
              <a:t>Diffuse regenerative hyperplasia</a:t>
            </a:r>
          </a:p>
          <a:p>
            <a:pPr>
              <a:lnSpc>
                <a:spcPct val="150000"/>
              </a:lnSpc>
            </a:pPr>
            <a:r>
              <a:rPr lang="en" sz="1800">
                <a:latin typeface="Palatino Linotype" pitchFamily="18" charset="0"/>
              </a:rPr>
              <a:t>Focal nodular hyperplasia</a:t>
            </a:r>
          </a:p>
          <a:p>
            <a:pPr>
              <a:lnSpc>
                <a:spcPct val="150000"/>
              </a:lnSpc>
            </a:pPr>
            <a:r>
              <a:rPr lang="en" sz="1800">
                <a:latin typeface="Palatino Linotype" pitchFamily="18" charset="0"/>
              </a:rPr>
              <a:t>Iatrogenic adenoma</a:t>
            </a:r>
          </a:p>
          <a:p>
            <a:pPr>
              <a:lnSpc>
                <a:spcPct val="150000"/>
              </a:lnSpc>
            </a:pPr>
            <a:r>
              <a:rPr lang="en" sz="1800">
                <a:latin typeface="Palatino Linotype" pitchFamily="18" charset="0"/>
              </a:rPr>
              <a:t>Primary hepatocellular carcinoma</a:t>
            </a:r>
          </a:p>
          <a:p>
            <a:pPr>
              <a:lnSpc>
                <a:spcPct val="150000"/>
              </a:lnSpc>
            </a:pPr>
            <a:r>
              <a:rPr lang="en" sz="1800">
                <a:latin typeface="Palatino Linotype" pitchFamily="18" charset="0"/>
              </a:rPr>
              <a:t>Angiosarcoma of the liver</a:t>
            </a:r>
            <a:endParaRPr lang="en-US" sz="1800" dirty="0">
              <a:latin typeface="Palatino Linotype" pitchFamily="18" charset="0"/>
            </a:endParaRPr>
          </a:p>
          <a:p>
            <a:pPr>
              <a:lnSpc>
                <a:spcPct val="170000"/>
              </a:lnSpc>
            </a:pPr>
            <a:endParaRPr lang="x-none" sz="1800">
              <a:latin typeface="Palatino Linotype" pitchFamily="18" charset="0"/>
            </a:endParaRPr>
          </a:p>
          <a:p>
            <a:pPr>
              <a:lnSpc>
                <a:spcPct val="150000"/>
              </a:lnSpc>
            </a:pPr>
            <a:endParaRPr lang="x-none" sz="1800" dirty="0">
              <a:latin typeface="Palatino Linotype" pitchFamily="18" charset="0"/>
            </a:endParaRPr>
          </a:p>
        </p:txBody>
      </p:sp>
    </p:spTree>
    <p:extLst>
      <p:ext uri="{BB962C8B-B14F-4D97-AF65-F5344CB8AC3E}">
        <p14:creationId xmlns="" xmlns:p14="http://schemas.microsoft.com/office/powerpoint/2010/main" val="5575943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700"/>
            <a:ext cx="8229600" cy="749300"/>
          </a:xfrm>
        </p:spPr>
        <p:txBody>
          <a:bodyPr>
            <a:normAutofit/>
          </a:bodyPr>
          <a:lstStyle/>
          <a:p>
            <a:r>
              <a:rPr lang="en" sz="3600" b="1" dirty="0">
                <a:latin typeface="Palatino Linotype" pitchFamily="18" charset="0"/>
              </a:rPr>
              <a:t>clinical picture</a:t>
            </a:r>
            <a:endParaRPr lang="en-US" sz="3600" b="1" dirty="0">
              <a:latin typeface="Palatino Linotype" pitchFamily="18" charset="0"/>
            </a:endParaRPr>
          </a:p>
        </p:txBody>
      </p:sp>
      <p:sp>
        <p:nvSpPr>
          <p:cNvPr id="3" name="Content Placeholder 2"/>
          <p:cNvSpPr>
            <a:spLocks noGrp="1"/>
          </p:cNvSpPr>
          <p:nvPr>
            <p:ph idx="1"/>
          </p:nvPr>
        </p:nvSpPr>
        <p:spPr>
          <a:xfrm>
            <a:off x="12700" y="609600"/>
            <a:ext cx="9131300" cy="6096000"/>
          </a:xfrm>
        </p:spPr>
        <p:txBody>
          <a:bodyPr>
            <a:normAutofit fontScale="85000" lnSpcReduction="10000"/>
          </a:bodyPr>
          <a:lstStyle/>
          <a:p>
            <a:pPr>
              <a:lnSpc>
                <a:spcPct val="150000"/>
              </a:lnSpc>
            </a:pPr>
            <a:r>
              <a:rPr lang="en" sz="1800" dirty="0">
                <a:latin typeface="Palatino Linotype" pitchFamily="18" charset="0"/>
              </a:rPr>
              <a:t>A picture of viral hepatitis appears, accompanied by nausea, vomiting, abdominal colic, </a:t>
            </a:r>
            <a:r>
              <a:rPr lang="en" sz="1800" dirty="0" err="1">
                <a:latin typeface="Palatino Linotype" pitchFamily="18" charset="0"/>
              </a:rPr>
              <a:t>icterus</a:t>
            </a:r>
            <a:endParaRPr lang="x-none" sz="1800" dirty="0">
              <a:latin typeface="Palatino Linotype" pitchFamily="18" charset="0"/>
            </a:endParaRPr>
          </a:p>
          <a:p>
            <a:pPr>
              <a:lnSpc>
                <a:spcPct val="150000"/>
              </a:lnSpc>
            </a:pPr>
            <a:r>
              <a:rPr lang="en" sz="1800" dirty="0">
                <a:latin typeface="Palatino Linotype" pitchFamily="18" charset="0"/>
              </a:rPr>
              <a:t>Arthralgias, rashes and elevated body temperature occur due to a hypersensitivity reaction</a:t>
            </a:r>
          </a:p>
          <a:p>
            <a:pPr>
              <a:lnSpc>
                <a:spcPct val="150000"/>
              </a:lnSpc>
            </a:pPr>
            <a:r>
              <a:rPr lang="en" sz="1800" dirty="0">
                <a:latin typeface="Palatino Linotype" pitchFamily="18" charset="0"/>
              </a:rPr>
              <a:t>The clinical picture goes through three phases</a:t>
            </a:r>
          </a:p>
          <a:p>
            <a:pPr marL="457200" indent="-457200">
              <a:lnSpc>
                <a:spcPct val="150000"/>
              </a:lnSpc>
              <a:buFont typeface="+mj-lt"/>
              <a:buAutoNum type="arabicPeriod"/>
            </a:pPr>
            <a:r>
              <a:rPr lang="en" sz="1800" dirty="0">
                <a:latin typeface="Palatino Linotype" pitchFamily="18" charset="0"/>
              </a:rPr>
              <a:t>Severe gastrointestinal and neurological symptoms</a:t>
            </a:r>
          </a:p>
          <a:p>
            <a:pPr marL="457200" indent="-457200">
              <a:lnSpc>
                <a:spcPct val="150000"/>
              </a:lnSpc>
              <a:buFont typeface="+mj-lt"/>
              <a:buAutoNum type="arabicPeriod"/>
            </a:pPr>
            <a:r>
              <a:rPr lang="en" sz="1800" dirty="0">
                <a:latin typeface="Palatino Linotype" pitchFamily="18" charset="0"/>
              </a:rPr>
              <a:t>Improvement period</a:t>
            </a:r>
          </a:p>
          <a:p>
            <a:pPr marL="457200" indent="-457200">
              <a:lnSpc>
                <a:spcPct val="150000"/>
              </a:lnSpc>
              <a:buFont typeface="+mj-lt"/>
              <a:buAutoNum type="arabicPeriod"/>
            </a:pPr>
            <a:r>
              <a:rPr lang="en" sz="1800" dirty="0">
                <a:latin typeface="Palatino Linotype" pitchFamily="18" charset="0"/>
              </a:rPr>
              <a:t>Clinically clear liver damage with </a:t>
            </a:r>
            <a:r>
              <a:rPr lang="en" sz="1800">
                <a:latin typeface="Palatino Linotype" pitchFamily="18" charset="0"/>
              </a:rPr>
              <a:t>multiorgan failure</a:t>
            </a:r>
            <a:endParaRPr lang="sr-Cyrl-RS" sz="1800" dirty="0">
              <a:latin typeface="Palatino Linotype" pitchFamily="18" charset="0"/>
            </a:endParaRPr>
          </a:p>
          <a:p>
            <a:pPr marL="0" indent="0">
              <a:lnSpc>
                <a:spcPct val="150000"/>
              </a:lnSpc>
              <a:buNone/>
            </a:pPr>
            <a:r>
              <a:rPr lang="en" sz="1800" dirty="0">
                <a:latin typeface="Palatino Linotype" pitchFamily="18" charset="0"/>
              </a:rPr>
              <a:t>Diagnosis and therapy:</a:t>
            </a:r>
          </a:p>
          <a:p>
            <a:pPr marL="0" indent="0">
              <a:lnSpc>
                <a:spcPct val="150000"/>
              </a:lnSpc>
              <a:buNone/>
            </a:pPr>
            <a:r>
              <a:rPr lang="en" sz="1800" b="1">
                <a:latin typeface="Palatino Linotype" pitchFamily="18" charset="0"/>
              </a:rPr>
              <a:t>Diagnosis:</a:t>
            </a:r>
          </a:p>
          <a:p>
            <a:pPr>
              <a:lnSpc>
                <a:spcPct val="150000"/>
              </a:lnSpc>
            </a:pPr>
            <a:r>
              <a:rPr lang="en" sz="1800">
                <a:latin typeface="Palatino Linotype" pitchFamily="18" charset="0"/>
              </a:rPr>
              <a:t>Increased AST and ALT values, at least 2 times, cholestasis </a:t>
            </a:r>
            <a:r>
              <a:rPr lang="en" sz="1800" dirty="0">
                <a:latin typeface="Palatino Linotype" pitchFamily="18" charset="0"/>
              </a:rPr>
              <a:t>, extended </a:t>
            </a:r>
            <a:r>
              <a:rPr lang="en" sz="1800">
                <a:latin typeface="Palatino Linotype" pitchFamily="18" charset="0"/>
              </a:rPr>
              <a:t>prothrombin time in severe liver damage </a:t>
            </a:r>
            <a:r>
              <a:rPr lang="en" sz="1800" dirty="0">
                <a:latin typeface="Palatino Linotype" pitchFamily="18" charset="0"/>
              </a:rPr>
              <a:t>, </a:t>
            </a:r>
            <a:r>
              <a:rPr lang="en" sz="1800">
                <a:latin typeface="Palatino Linotype" pitchFamily="18" charset="0"/>
              </a:rPr>
              <a:t>increased </a:t>
            </a:r>
            <a:r>
              <a:rPr lang="en" sz="1800" dirty="0" err="1">
                <a:latin typeface="Palatino Linotype" pitchFamily="18" charset="0"/>
              </a:rPr>
              <a:t>IgG</a:t>
            </a:r>
            <a:r>
              <a:rPr lang="en" sz="1800" dirty="0">
                <a:latin typeface="Palatino Linotype" pitchFamily="18" charset="0"/>
              </a:rPr>
              <a:t>  </a:t>
            </a:r>
            <a:r>
              <a:rPr lang="en" sz="1800">
                <a:latin typeface="Palatino Linotype" pitchFamily="18" charset="0"/>
              </a:rPr>
              <a:t>and </a:t>
            </a:r>
            <a:r>
              <a:rPr lang="en" sz="1800" dirty="0" err="1">
                <a:latin typeface="Palatino Linotype" pitchFamily="18" charset="0"/>
              </a:rPr>
              <a:t>IgE </a:t>
            </a:r>
            <a:r>
              <a:rPr lang="en" sz="1800" dirty="0">
                <a:latin typeface="Palatino Linotype" pitchFamily="18" charset="0"/>
              </a:rPr>
              <a:t>, in </a:t>
            </a:r>
            <a:r>
              <a:rPr lang="en" sz="1800">
                <a:latin typeface="Palatino Linotype" pitchFamily="18" charset="0"/>
              </a:rPr>
              <a:t>ultrasound examination </a:t>
            </a:r>
            <a:r>
              <a:rPr lang="en" sz="1800" dirty="0">
                <a:latin typeface="Palatino Linotype" pitchFamily="18" charset="0"/>
              </a:rPr>
              <a:t>, </a:t>
            </a:r>
            <a:r>
              <a:rPr lang="en" sz="1800">
                <a:latin typeface="Palatino Linotype" pitchFamily="18" charset="0"/>
              </a:rPr>
              <a:t>CT</a:t>
            </a:r>
          </a:p>
          <a:p>
            <a:pPr marL="0" indent="0">
              <a:lnSpc>
                <a:spcPct val="150000"/>
              </a:lnSpc>
              <a:buNone/>
            </a:pPr>
            <a:r>
              <a:rPr lang="en" sz="1800" b="1">
                <a:latin typeface="Palatino Linotype" pitchFamily="18" charset="0"/>
              </a:rPr>
              <a:t>Therapy:</a:t>
            </a:r>
          </a:p>
          <a:p>
            <a:pPr>
              <a:lnSpc>
                <a:spcPct val="150000"/>
              </a:lnSpc>
            </a:pPr>
            <a:r>
              <a:rPr lang="en" sz="1800" b="1">
                <a:latin typeface="Palatino Linotype" pitchFamily="18" charset="0"/>
              </a:rPr>
              <a:t>Discontinuation of hepatotoxic medication</a:t>
            </a:r>
          </a:p>
          <a:p>
            <a:pPr>
              <a:lnSpc>
                <a:spcPct val="150000"/>
              </a:lnSpc>
            </a:pPr>
            <a:r>
              <a:rPr lang="en" sz="1800">
                <a:latin typeface="Palatino Linotype" pitchFamily="18" charset="0"/>
              </a:rPr>
              <a:t>For pruritus, cholestyramine and antihistamines can be given</a:t>
            </a:r>
          </a:p>
          <a:p>
            <a:pPr>
              <a:lnSpc>
                <a:spcPct val="150000"/>
              </a:lnSpc>
            </a:pPr>
            <a:r>
              <a:rPr lang="en" sz="1800">
                <a:latin typeface="Palatino Linotype" pitchFamily="18" charset="0"/>
              </a:rPr>
              <a:t>Corticosteroids have no proven role in the treatment of toxic hepatitis</a:t>
            </a:r>
          </a:p>
          <a:p>
            <a:pPr>
              <a:lnSpc>
                <a:spcPct val="150000"/>
              </a:lnSpc>
            </a:pPr>
            <a:r>
              <a:rPr lang="en" sz="1800">
                <a:latin typeface="Palatino Linotype" pitchFamily="18" charset="0"/>
              </a:rPr>
              <a:t>In some cases, specific antidotes are given</a:t>
            </a:r>
          </a:p>
          <a:p>
            <a:pPr>
              <a:lnSpc>
                <a:spcPct val="150000"/>
              </a:lnSpc>
            </a:pPr>
            <a:endParaRPr lang="en-US" sz="1800" dirty="0">
              <a:latin typeface="Palatino Linotype" pitchFamily="18" charset="0"/>
            </a:endParaRPr>
          </a:p>
          <a:p>
            <a:pPr marL="0" indent="0">
              <a:lnSpc>
                <a:spcPct val="150000"/>
              </a:lnSpc>
              <a:buNone/>
            </a:pPr>
            <a:endParaRPr lang="en-US" sz="1800" dirty="0">
              <a:latin typeface="Palatino Linotype" pitchFamily="18" charset="0"/>
            </a:endParaRPr>
          </a:p>
        </p:txBody>
      </p:sp>
    </p:spTree>
    <p:extLst>
      <p:ext uri="{BB962C8B-B14F-4D97-AF65-F5344CB8AC3E}">
        <p14:creationId xmlns="" xmlns:p14="http://schemas.microsoft.com/office/powerpoint/2010/main" val="38496801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 b="1" dirty="0">
                <a:latin typeface="Palatino Linotype" pitchFamily="18" charset="0"/>
              </a:rPr>
              <a:t>ACUTE LIVER INSUFFICIENCY </a:t>
            </a:r>
            <a:r>
              <a:rPr lang="en-US" b="1" dirty="0">
                <a:latin typeface="Palatino Linotype" pitchFamily="18" charset="0"/>
              </a:rPr>
              <a:t/>
            </a:r>
            <a:br>
              <a:rPr lang="en-US" b="1" dirty="0">
                <a:latin typeface="Palatino Linotype" pitchFamily="18" charset="0"/>
              </a:rPr>
            </a:br>
            <a:endParaRPr lang="x-none" b="1" dirty="0">
              <a:latin typeface="Palatino Linotype"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1159875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1243948428"/>
              </p:ext>
            </p:extLst>
          </p:nvPr>
        </p:nvGraphicFramePr>
        <p:xfrm>
          <a:off x="228600" y="1397000"/>
          <a:ext cx="8458200" cy="3408680"/>
        </p:xfrm>
        <a:graphic>
          <a:graphicData uri="http://schemas.openxmlformats.org/drawingml/2006/table">
            <a:tbl>
              <a:tblPr firstRow="1" bandRow="1">
                <a:tableStyleId>{5C22544A-7EE6-4342-B048-85BDC9FD1C3A}</a:tableStyleId>
              </a:tblPr>
              <a:tblGrid>
                <a:gridCol w="2114550">
                  <a:extLst>
                    <a:ext uri="{9D8B030D-6E8A-4147-A177-3AD203B41FA5}">
                      <a16:colId xmlns="" xmlns:a16="http://schemas.microsoft.com/office/drawing/2014/main" val="20000"/>
                    </a:ext>
                  </a:extLst>
                </a:gridCol>
                <a:gridCol w="2114550">
                  <a:extLst>
                    <a:ext uri="{9D8B030D-6E8A-4147-A177-3AD203B41FA5}">
                      <a16:colId xmlns="" xmlns:a16="http://schemas.microsoft.com/office/drawing/2014/main" val="20001"/>
                    </a:ext>
                  </a:extLst>
                </a:gridCol>
                <a:gridCol w="2114550">
                  <a:extLst>
                    <a:ext uri="{9D8B030D-6E8A-4147-A177-3AD203B41FA5}">
                      <a16:colId xmlns="" xmlns:a16="http://schemas.microsoft.com/office/drawing/2014/main" val="20002"/>
                    </a:ext>
                  </a:extLst>
                </a:gridCol>
                <a:gridCol w="2114550">
                  <a:extLst>
                    <a:ext uri="{9D8B030D-6E8A-4147-A177-3AD203B41FA5}">
                      <a16:colId xmlns="" xmlns:a16="http://schemas.microsoft.com/office/drawing/2014/main" val="20003"/>
                    </a:ext>
                  </a:extLst>
                </a:gridCol>
              </a:tblGrid>
              <a:tr h="370840">
                <a:tc>
                  <a:txBody>
                    <a:bodyPr/>
                    <a:lstStyle/>
                    <a:p>
                      <a:pPr algn="ctr"/>
                      <a:endParaRPr lang="x-none" dirty="0">
                        <a:latin typeface="Palatino Linotype" pitchFamily="18" charset="0"/>
                      </a:endParaRPr>
                    </a:p>
                  </a:txBody>
                  <a:tcPr/>
                </a:tc>
                <a:tc>
                  <a:txBody>
                    <a:bodyPr/>
                    <a:lstStyle/>
                    <a:p>
                      <a:pPr algn="ctr"/>
                      <a:r>
                        <a:rPr lang="en" dirty="0" err="1">
                          <a:latin typeface="Palatino Linotype" pitchFamily="18" charset="0"/>
                        </a:rPr>
                        <a:t>hyperacute</a:t>
                      </a:r>
                      <a:endParaRPr lang="x-none" dirty="0">
                        <a:latin typeface="Palatino Linotype" pitchFamily="18" charset="0"/>
                      </a:endParaRPr>
                    </a:p>
                  </a:txBody>
                  <a:tcPr/>
                </a:tc>
                <a:tc>
                  <a:txBody>
                    <a:bodyPr/>
                    <a:lstStyle/>
                    <a:p>
                      <a:pPr algn="ctr"/>
                      <a:r>
                        <a:rPr lang="en" dirty="0">
                          <a:latin typeface="Palatino Linotype" pitchFamily="18" charset="0"/>
                        </a:rPr>
                        <a:t>acutely</a:t>
                      </a:r>
                    </a:p>
                  </a:txBody>
                  <a:tcPr/>
                </a:tc>
                <a:tc>
                  <a:txBody>
                    <a:bodyPr/>
                    <a:lstStyle/>
                    <a:p>
                      <a:pPr algn="ctr"/>
                      <a:r>
                        <a:rPr lang="en" dirty="0" err="1">
                          <a:latin typeface="Palatino Linotype" pitchFamily="18" charset="0"/>
                        </a:rPr>
                        <a:t>subacute</a:t>
                      </a:r>
                      <a:endParaRPr lang="x-none" dirty="0">
                        <a:latin typeface="Palatino Linotype" pitchFamily="18" charset="0"/>
                      </a:endParaRPr>
                    </a:p>
                  </a:txBody>
                  <a:tcPr/>
                </a:tc>
                <a:extLst>
                  <a:ext uri="{0D108BD9-81ED-4DB2-BD59-A6C34878D82A}">
                    <a16:rowId xmlns="" xmlns:a16="http://schemas.microsoft.com/office/drawing/2014/main" val="10000"/>
                  </a:ext>
                </a:extLst>
              </a:tr>
              <a:tr h="370840">
                <a:tc>
                  <a:txBody>
                    <a:bodyPr/>
                    <a:lstStyle/>
                    <a:p>
                      <a:pPr algn="ctr"/>
                      <a:r>
                        <a:rPr lang="en" dirty="0">
                          <a:latin typeface="Palatino Linotype" pitchFamily="18" charset="0"/>
                        </a:rPr>
                        <a:t>Jaundice </a:t>
                      </a:r>
                      <a:r>
                        <a:rPr lang="en" dirty="0" err="1">
                          <a:latin typeface="Palatino Linotype" pitchFamily="18" charset="0"/>
                        </a:rPr>
                        <a:t>- encephalopathy </a:t>
                      </a:r>
                      <a:r>
                        <a:rPr lang="en" dirty="0">
                          <a:latin typeface="Palatino Linotype" pitchFamily="18" charset="0"/>
                        </a:rPr>
                        <a:t>(days)</a:t>
                      </a:r>
                    </a:p>
                  </a:txBody>
                  <a:tcPr/>
                </a:tc>
                <a:tc>
                  <a:txBody>
                    <a:bodyPr/>
                    <a:lstStyle/>
                    <a:p>
                      <a:pPr algn="ctr"/>
                      <a:r>
                        <a:rPr lang="en" dirty="0">
                          <a:latin typeface="Palatino Linotype" pitchFamily="18" charset="0"/>
                        </a:rPr>
                        <a:t>0-7</a:t>
                      </a:r>
                    </a:p>
                  </a:txBody>
                  <a:tcPr/>
                </a:tc>
                <a:tc>
                  <a:txBody>
                    <a:bodyPr/>
                    <a:lstStyle/>
                    <a:p>
                      <a:pPr algn="ctr"/>
                      <a:r>
                        <a:rPr lang="en" dirty="0">
                          <a:latin typeface="Palatino Linotype" pitchFamily="18" charset="0"/>
                        </a:rPr>
                        <a:t>8-28</a:t>
                      </a:r>
                    </a:p>
                  </a:txBody>
                  <a:tcPr/>
                </a:tc>
                <a:tc>
                  <a:txBody>
                    <a:bodyPr/>
                    <a:lstStyle/>
                    <a:p>
                      <a:pPr algn="ctr"/>
                      <a:r>
                        <a:rPr lang="en" dirty="0">
                          <a:latin typeface="Palatino Linotype" pitchFamily="18" charset="0"/>
                        </a:rPr>
                        <a:t>29-84</a:t>
                      </a:r>
                    </a:p>
                  </a:txBody>
                  <a:tcPr/>
                </a:tc>
                <a:extLst>
                  <a:ext uri="{0D108BD9-81ED-4DB2-BD59-A6C34878D82A}">
                    <a16:rowId xmlns="" xmlns:a16="http://schemas.microsoft.com/office/drawing/2014/main" val="10001"/>
                  </a:ext>
                </a:extLst>
              </a:tr>
              <a:tr h="370840">
                <a:tc>
                  <a:txBody>
                    <a:bodyPr/>
                    <a:lstStyle/>
                    <a:p>
                      <a:pPr algn="ctr"/>
                      <a:r>
                        <a:rPr lang="en" dirty="0">
                          <a:latin typeface="Palatino Linotype" pitchFamily="18" charset="0"/>
                        </a:rPr>
                        <a:t>Cerebral</a:t>
                      </a:r>
                      <a:r>
                        <a:rPr lang="en" baseline="0" dirty="0">
                          <a:latin typeface="Palatino Linotype" pitchFamily="18" charset="0"/>
                        </a:rPr>
                        <a:t> </a:t>
                      </a:r>
                      <a:r>
                        <a:rPr lang="en" baseline="0" dirty="0" err="1">
                          <a:latin typeface="Palatino Linotype" pitchFamily="18" charset="0"/>
                        </a:rPr>
                        <a:t>edema</a:t>
                      </a:r>
                      <a:endParaRPr lang="x-none" dirty="0">
                        <a:latin typeface="Palatino Linotype" pitchFamily="18" charset="0"/>
                      </a:endParaRPr>
                    </a:p>
                  </a:txBody>
                  <a:tcPr/>
                </a:tc>
                <a:tc>
                  <a:txBody>
                    <a:bodyPr/>
                    <a:lstStyle/>
                    <a:p>
                      <a:pPr algn="ctr"/>
                      <a:r>
                        <a:rPr lang="en" dirty="0">
                          <a:latin typeface="Palatino Linotype" pitchFamily="18" charset="0"/>
                        </a:rPr>
                        <a:t>frequent</a:t>
                      </a:r>
                    </a:p>
                  </a:txBody>
                  <a:tcPr/>
                </a:tc>
                <a:tc>
                  <a:txBody>
                    <a:bodyPr/>
                    <a:lstStyle/>
                    <a:p>
                      <a:pPr algn="ctr"/>
                      <a:r>
                        <a:rPr lang="en" dirty="0">
                          <a:latin typeface="Palatino Linotype" pitchFamily="18" charset="0"/>
                        </a:rPr>
                        <a:t>frequent</a:t>
                      </a:r>
                    </a:p>
                  </a:txBody>
                  <a:tcPr/>
                </a:tc>
                <a:tc>
                  <a:txBody>
                    <a:bodyPr/>
                    <a:lstStyle/>
                    <a:p>
                      <a:pPr algn="ctr"/>
                      <a:r>
                        <a:rPr lang="en" dirty="0">
                          <a:latin typeface="Palatino Linotype" pitchFamily="18" charset="0"/>
                        </a:rPr>
                        <a:t>line</a:t>
                      </a:r>
                    </a:p>
                  </a:txBody>
                  <a:tcPr/>
                </a:tc>
                <a:extLst>
                  <a:ext uri="{0D108BD9-81ED-4DB2-BD59-A6C34878D82A}">
                    <a16:rowId xmlns="" xmlns:a16="http://schemas.microsoft.com/office/drawing/2014/main" val="10002"/>
                  </a:ext>
                </a:extLst>
              </a:tr>
              <a:tr h="370840">
                <a:tc>
                  <a:txBody>
                    <a:bodyPr/>
                    <a:lstStyle/>
                    <a:p>
                      <a:pPr algn="ctr"/>
                      <a:r>
                        <a:rPr lang="en" dirty="0">
                          <a:latin typeface="Palatino Linotype" pitchFamily="18" charset="0"/>
                        </a:rPr>
                        <a:t>Renal failure</a:t>
                      </a:r>
                    </a:p>
                  </a:txBody>
                  <a:tcPr/>
                </a:tc>
                <a:tc>
                  <a:txBody>
                    <a:bodyPr/>
                    <a:lstStyle/>
                    <a:p>
                      <a:pPr algn="ctr"/>
                      <a:r>
                        <a:rPr lang="en" dirty="0">
                          <a:latin typeface="Palatino Linotype" pitchFamily="18" charset="0"/>
                        </a:rPr>
                        <a:t>early</a:t>
                      </a:r>
                    </a:p>
                  </a:txBody>
                  <a:tcPr/>
                </a:tc>
                <a:tc>
                  <a:txBody>
                    <a:bodyPr/>
                    <a:lstStyle/>
                    <a:p>
                      <a:pPr algn="ctr"/>
                      <a:r>
                        <a:rPr lang="en" dirty="0">
                          <a:latin typeface="Palatino Linotype" pitchFamily="18" charset="0"/>
                        </a:rPr>
                        <a:t>late</a:t>
                      </a:r>
                    </a:p>
                  </a:txBody>
                  <a:tcPr/>
                </a:tc>
                <a:tc>
                  <a:txBody>
                    <a:bodyPr/>
                    <a:lstStyle/>
                    <a:p>
                      <a:pPr algn="ctr"/>
                      <a:r>
                        <a:rPr lang="en" dirty="0">
                          <a:latin typeface="Palatino Linotype" pitchFamily="18" charset="0"/>
                        </a:rPr>
                        <a:t>late</a:t>
                      </a:r>
                    </a:p>
                  </a:txBody>
                  <a:tcPr/>
                </a:tc>
                <a:extLst>
                  <a:ext uri="{0D108BD9-81ED-4DB2-BD59-A6C34878D82A}">
                    <a16:rowId xmlns="" xmlns:a16="http://schemas.microsoft.com/office/drawing/2014/main" val="10003"/>
                  </a:ext>
                </a:extLst>
              </a:tr>
              <a:tr h="370840">
                <a:tc>
                  <a:txBody>
                    <a:bodyPr/>
                    <a:lstStyle/>
                    <a:p>
                      <a:pPr algn="ctr"/>
                      <a:r>
                        <a:rPr lang="en" dirty="0" err="1">
                          <a:latin typeface="Palatino Linotype" pitchFamily="18" charset="0"/>
                        </a:rPr>
                        <a:t>Ascites</a:t>
                      </a:r>
                      <a:endParaRPr lang="x-none" dirty="0">
                        <a:latin typeface="Palatino Linotype" pitchFamily="18" charset="0"/>
                      </a:endParaRPr>
                    </a:p>
                  </a:txBody>
                  <a:tcPr/>
                </a:tc>
                <a:tc>
                  <a:txBody>
                    <a:bodyPr/>
                    <a:lstStyle/>
                    <a:p>
                      <a:pPr algn="ctr"/>
                      <a:r>
                        <a:rPr lang="en" dirty="0">
                          <a:latin typeface="Palatino Linotype" pitchFamily="18" charset="0"/>
                        </a:rPr>
                        <a:t>line</a:t>
                      </a:r>
                    </a:p>
                  </a:txBody>
                  <a:tcPr/>
                </a:tc>
                <a:tc>
                  <a:txBody>
                    <a:bodyPr/>
                    <a:lstStyle/>
                    <a:p>
                      <a:pPr algn="ctr"/>
                      <a:r>
                        <a:rPr lang="en" dirty="0">
                          <a:latin typeface="Palatino Linotype" pitchFamily="18" charset="0"/>
                        </a:rPr>
                        <a:t>line</a:t>
                      </a:r>
                    </a:p>
                  </a:txBody>
                  <a:tcPr/>
                </a:tc>
                <a:tc>
                  <a:txBody>
                    <a:bodyPr/>
                    <a:lstStyle/>
                    <a:p>
                      <a:pPr algn="ctr"/>
                      <a:r>
                        <a:rPr lang="en" dirty="0">
                          <a:latin typeface="Palatino Linotype" pitchFamily="18" charset="0"/>
                        </a:rPr>
                        <a:t>frequent</a:t>
                      </a:r>
                    </a:p>
                  </a:txBody>
                  <a:tcPr/>
                </a:tc>
                <a:extLst>
                  <a:ext uri="{0D108BD9-81ED-4DB2-BD59-A6C34878D82A}">
                    <a16:rowId xmlns="" xmlns:a16="http://schemas.microsoft.com/office/drawing/2014/main" val="10004"/>
                  </a:ext>
                </a:extLst>
              </a:tr>
              <a:tr h="370840">
                <a:tc>
                  <a:txBody>
                    <a:bodyPr/>
                    <a:lstStyle/>
                    <a:p>
                      <a:pPr algn="ctr"/>
                      <a:r>
                        <a:rPr lang="en" dirty="0">
                          <a:latin typeface="Palatino Linotype" pitchFamily="18" charset="0"/>
                        </a:rPr>
                        <a:t>Coagulation disorder</a:t>
                      </a:r>
                    </a:p>
                  </a:txBody>
                  <a:tcPr/>
                </a:tc>
                <a:tc>
                  <a:txBody>
                    <a:bodyPr/>
                    <a:lstStyle/>
                    <a:p>
                      <a:pPr algn="ctr"/>
                      <a:r>
                        <a:rPr lang="en" dirty="0">
                          <a:latin typeface="Palatino Linotype" pitchFamily="18" charset="0"/>
                        </a:rPr>
                        <a:t>considerable</a:t>
                      </a:r>
                    </a:p>
                  </a:txBody>
                  <a:tcPr/>
                </a:tc>
                <a:tc>
                  <a:txBody>
                    <a:bodyPr/>
                    <a:lstStyle/>
                    <a:p>
                      <a:pPr algn="ctr"/>
                      <a:r>
                        <a:rPr lang="en" dirty="0">
                          <a:latin typeface="Palatino Linotype" pitchFamily="18" charset="0"/>
                        </a:rPr>
                        <a:t>considerable/moderate</a:t>
                      </a:r>
                    </a:p>
                  </a:txBody>
                  <a:tcPr/>
                </a:tc>
                <a:tc>
                  <a:txBody>
                    <a:bodyPr/>
                    <a:lstStyle/>
                    <a:p>
                      <a:pPr algn="ctr"/>
                      <a:endParaRPr lang="x-none">
                        <a:latin typeface="Palatino Linotype" pitchFamily="18" charset="0"/>
                      </a:endParaRPr>
                    </a:p>
                  </a:txBody>
                  <a:tcPr/>
                </a:tc>
                <a:extLst>
                  <a:ext uri="{0D108BD9-81ED-4DB2-BD59-A6C34878D82A}">
                    <a16:rowId xmlns="" xmlns:a16="http://schemas.microsoft.com/office/drawing/2014/main" val="10005"/>
                  </a:ext>
                </a:extLst>
              </a:tr>
              <a:tr h="370840">
                <a:tc>
                  <a:txBody>
                    <a:bodyPr/>
                    <a:lstStyle/>
                    <a:p>
                      <a:pPr algn="ctr"/>
                      <a:r>
                        <a:rPr lang="en" dirty="0">
                          <a:latin typeface="Palatino Linotype" pitchFamily="18" charset="0"/>
                        </a:rPr>
                        <a:t>forecast</a:t>
                      </a:r>
                    </a:p>
                  </a:txBody>
                  <a:tcPr/>
                </a:tc>
                <a:tc>
                  <a:txBody>
                    <a:bodyPr/>
                    <a:lstStyle/>
                    <a:p>
                      <a:pPr algn="ctr"/>
                      <a:r>
                        <a:rPr lang="en" dirty="0">
                          <a:latin typeface="Palatino Linotype" pitchFamily="18" charset="0"/>
                        </a:rPr>
                        <a:t>moderately good</a:t>
                      </a:r>
                    </a:p>
                  </a:txBody>
                  <a:tcPr/>
                </a:tc>
                <a:tc>
                  <a:txBody>
                    <a:bodyPr/>
                    <a:lstStyle/>
                    <a:p>
                      <a:pPr algn="ctr"/>
                      <a:r>
                        <a:rPr lang="en" dirty="0">
                          <a:latin typeface="Palatino Linotype" pitchFamily="18" charset="0"/>
                        </a:rPr>
                        <a:t>bad</a:t>
                      </a:r>
                    </a:p>
                  </a:txBody>
                  <a:tcPr/>
                </a:tc>
                <a:tc>
                  <a:txBody>
                    <a:bodyPr/>
                    <a:lstStyle/>
                    <a:p>
                      <a:pPr algn="ctr"/>
                      <a:r>
                        <a:rPr lang="en" dirty="0">
                          <a:latin typeface="Palatino Linotype" pitchFamily="18" charset="0"/>
                        </a:rPr>
                        <a:t>bad</a:t>
                      </a:r>
                    </a:p>
                  </a:txBody>
                  <a:tcPr/>
                </a:tc>
                <a:extLst>
                  <a:ext uri="{0D108BD9-81ED-4DB2-BD59-A6C34878D82A}">
                    <a16:rowId xmlns="" xmlns:a16="http://schemas.microsoft.com/office/drawing/2014/main" val="10006"/>
                  </a:ext>
                </a:extLst>
              </a:tr>
            </a:tbl>
          </a:graphicData>
        </a:graphic>
      </p:graphicFrame>
      <p:sp>
        <p:nvSpPr>
          <p:cNvPr id="3" name="TextBox 2"/>
          <p:cNvSpPr txBox="1"/>
          <p:nvPr/>
        </p:nvSpPr>
        <p:spPr>
          <a:xfrm>
            <a:off x="0" y="272534"/>
            <a:ext cx="8991600" cy="369332"/>
          </a:xfrm>
          <a:prstGeom prst="rect">
            <a:avLst/>
          </a:prstGeom>
          <a:noFill/>
        </p:spPr>
        <p:txBody>
          <a:bodyPr wrap="square" rtlCol="0">
            <a:spAutoFit/>
          </a:bodyPr>
          <a:lstStyle/>
          <a:p>
            <a:pPr algn="ctr"/>
            <a:r>
              <a:rPr lang="en" b="1" dirty="0">
                <a:latin typeface="Palatino Linotype" pitchFamily="18" charset="0"/>
              </a:rPr>
              <a:t>Characteristics of subgroups of patients with acute liver </a:t>
            </a:r>
            <a:r>
              <a:rPr lang="en" b="1" dirty="0" err="1">
                <a:latin typeface="Palatino Linotype" pitchFamily="18" charset="0"/>
              </a:rPr>
              <a:t>failure</a:t>
            </a:r>
          </a:p>
        </p:txBody>
      </p:sp>
      <p:sp>
        <p:nvSpPr>
          <p:cNvPr id="4" name="TextBox 3"/>
          <p:cNvSpPr txBox="1"/>
          <p:nvPr/>
        </p:nvSpPr>
        <p:spPr>
          <a:xfrm>
            <a:off x="-9939" y="5151943"/>
            <a:ext cx="9001539" cy="880947"/>
          </a:xfrm>
          <a:prstGeom prst="rect">
            <a:avLst/>
          </a:prstGeom>
          <a:noFill/>
        </p:spPr>
        <p:txBody>
          <a:bodyPr wrap="square" rtlCol="0">
            <a:spAutoFit/>
          </a:bodyPr>
          <a:lstStyle/>
          <a:p>
            <a:pPr marL="285750" indent="-285750">
              <a:lnSpc>
                <a:spcPct val="150000"/>
              </a:lnSpc>
              <a:buFont typeface="Wingdings" pitchFamily="2" charset="2"/>
              <a:buChar char="§"/>
            </a:pPr>
            <a:r>
              <a:rPr lang="en" b="1">
                <a:latin typeface="Palatino Linotype" pitchFamily="18" charset="0"/>
              </a:rPr>
              <a:t>Liver dysfunction leading to encephalopathy within 12 weeks of the onset of jaundice</a:t>
            </a:r>
          </a:p>
        </p:txBody>
      </p:sp>
    </p:spTree>
    <p:extLst>
      <p:ext uri="{BB962C8B-B14F-4D97-AF65-F5344CB8AC3E}">
        <p14:creationId xmlns="" xmlns:p14="http://schemas.microsoft.com/office/powerpoint/2010/main" val="33148314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04800"/>
            <a:ext cx="8305800" cy="5909310"/>
          </a:xfrm>
          <a:prstGeom prst="rect">
            <a:avLst/>
          </a:prstGeom>
          <a:noFill/>
        </p:spPr>
        <p:txBody>
          <a:bodyPr wrap="square" rtlCol="0">
            <a:spAutoFit/>
          </a:bodyPr>
          <a:lstStyle/>
          <a:p>
            <a:pPr>
              <a:lnSpc>
                <a:spcPct val="150000"/>
              </a:lnSpc>
            </a:pPr>
            <a:r>
              <a:rPr lang="en" b="1" dirty="0">
                <a:latin typeface="Palatino Linotype" pitchFamily="18" charset="0"/>
              </a:rPr>
              <a:t>CAUSES</a:t>
            </a:r>
          </a:p>
          <a:p>
            <a:pPr>
              <a:lnSpc>
                <a:spcPct val="150000"/>
              </a:lnSpc>
            </a:pPr>
            <a:r>
              <a:rPr lang="en" b="1" dirty="0">
                <a:latin typeface="Palatino Linotype" pitchFamily="18" charset="0"/>
              </a:rPr>
              <a:t>Viral infections - hepatitis A, B ± D, E</a:t>
            </a:r>
          </a:p>
          <a:p>
            <a:pPr marL="285750" indent="-285750">
              <a:lnSpc>
                <a:spcPct val="150000"/>
              </a:lnSpc>
              <a:buFont typeface="Wingdings" pitchFamily="2" charset="2"/>
              <a:buChar char="§"/>
            </a:pPr>
            <a:r>
              <a:rPr lang="en" dirty="0">
                <a:latin typeface="Palatino Linotype" pitchFamily="18" charset="0"/>
              </a:rPr>
              <a:t>Hepatitis B - the most common cause</a:t>
            </a:r>
          </a:p>
          <a:p>
            <a:pPr marL="285750" indent="-285750">
              <a:lnSpc>
                <a:spcPct val="150000"/>
              </a:lnSpc>
              <a:buFont typeface="Wingdings" pitchFamily="2" charset="2"/>
              <a:buChar char="§"/>
            </a:pPr>
            <a:r>
              <a:rPr lang="en" dirty="0">
                <a:latin typeface="Palatino Linotype" pitchFamily="18" charset="0"/>
              </a:rPr>
              <a:t>Hepatitis E </a:t>
            </a:r>
            <a:r>
              <a:rPr lang="en" dirty="0" err="1">
                <a:latin typeface="Palatino Linotype" pitchFamily="18" charset="0"/>
              </a:rPr>
              <a:t>is the deadliest </a:t>
            </a:r>
            <a:r>
              <a:rPr lang="en" dirty="0">
                <a:latin typeface="Palatino Linotype" pitchFamily="18" charset="0"/>
              </a:rPr>
              <a:t>in pregnant women</a:t>
            </a:r>
          </a:p>
          <a:p>
            <a:pPr marL="285750" indent="-285750">
              <a:lnSpc>
                <a:spcPct val="150000"/>
              </a:lnSpc>
              <a:buFont typeface="Wingdings" pitchFamily="2" charset="2"/>
              <a:buChar char="§"/>
            </a:pPr>
            <a:r>
              <a:rPr lang="en" dirty="0">
                <a:latin typeface="Palatino Linotype" pitchFamily="18" charset="0"/>
              </a:rPr>
              <a:t>Hepatitis C is rare</a:t>
            </a:r>
          </a:p>
          <a:p>
            <a:pPr>
              <a:lnSpc>
                <a:spcPct val="150000"/>
              </a:lnSpc>
            </a:pPr>
            <a:r>
              <a:rPr lang="en" b="1" dirty="0">
                <a:latin typeface="Palatino Linotype" pitchFamily="18" charset="0"/>
              </a:rPr>
              <a:t>Toxic causes</a:t>
            </a:r>
          </a:p>
          <a:p>
            <a:pPr marL="285750" indent="-285750">
              <a:lnSpc>
                <a:spcPct val="150000"/>
              </a:lnSpc>
              <a:buFont typeface="Wingdings" pitchFamily="2" charset="2"/>
              <a:buChar char="§"/>
            </a:pPr>
            <a:r>
              <a:rPr lang="en" b="1" dirty="0" err="1">
                <a:latin typeface="Palatino Linotype" pitchFamily="18" charset="0"/>
              </a:rPr>
              <a:t>Paracetamol </a:t>
            </a:r>
            <a:r>
              <a:rPr lang="en" dirty="0">
                <a:latin typeface="Palatino Linotype" pitchFamily="18" charset="0"/>
              </a:rPr>
              <a:t>- more than half of all cases of acute liver </a:t>
            </a:r>
            <a:r>
              <a:rPr lang="en" dirty="0" err="1">
                <a:latin typeface="Palatino Linotype" pitchFamily="18" charset="0"/>
              </a:rPr>
              <a:t>failure </a:t>
            </a:r>
            <a:r>
              <a:rPr lang="en" dirty="0">
                <a:latin typeface="Palatino Linotype" pitchFamily="18" charset="0"/>
              </a:rPr>
              <a:t>in the UK</a:t>
            </a:r>
          </a:p>
          <a:p>
            <a:pPr>
              <a:lnSpc>
                <a:spcPct val="150000"/>
              </a:lnSpc>
            </a:pPr>
            <a:r>
              <a:rPr lang="en" dirty="0">
                <a:latin typeface="Palatino Linotype" pitchFamily="18" charset="0"/>
              </a:rPr>
              <a:t>As a result of taking the drug for </a:t>
            </a:r>
            <a:r>
              <a:rPr lang="en" dirty="0" err="1">
                <a:latin typeface="Palatino Linotype" pitchFamily="18" charset="0"/>
              </a:rPr>
              <a:t>suicidal </a:t>
            </a:r>
            <a:r>
              <a:rPr lang="en" dirty="0">
                <a:latin typeface="Palatino Linotype" pitchFamily="18" charset="0"/>
              </a:rPr>
              <a:t>purposes, in 8% of cases for therapeutic purposes</a:t>
            </a:r>
          </a:p>
          <a:p>
            <a:pPr>
              <a:lnSpc>
                <a:spcPct val="150000"/>
              </a:lnSpc>
            </a:pPr>
            <a:r>
              <a:rPr lang="en" dirty="0" err="1">
                <a:latin typeface="Palatino Linotype" pitchFamily="18" charset="0"/>
              </a:rPr>
              <a:t>Toxicity</a:t>
            </a:r>
            <a:r>
              <a:rPr lang="en" dirty="0">
                <a:latin typeface="Palatino Linotype" pitchFamily="18" charset="0"/>
              </a:rPr>
              <a:t> </a:t>
            </a:r>
            <a:r>
              <a:rPr lang="en" dirty="0" err="1">
                <a:latin typeface="Palatino Linotype" pitchFamily="18" charset="0"/>
              </a:rPr>
              <a:t>of paracetamol </a:t>
            </a:r>
            <a:r>
              <a:rPr lang="en" dirty="0">
                <a:latin typeface="Palatino Linotype" pitchFamily="18" charset="0"/>
              </a:rPr>
              <a:t>is </a:t>
            </a:r>
            <a:r>
              <a:rPr lang="en" dirty="0" err="1">
                <a:latin typeface="Palatino Linotype" pitchFamily="18" charset="0"/>
              </a:rPr>
              <a:t>dose- </a:t>
            </a:r>
            <a:r>
              <a:rPr lang="en" dirty="0">
                <a:latin typeface="Palatino Linotype" pitchFamily="18" charset="0"/>
              </a:rPr>
              <a:t>dependent</a:t>
            </a:r>
          </a:p>
          <a:p>
            <a:pPr>
              <a:lnSpc>
                <a:spcPct val="150000"/>
              </a:lnSpc>
            </a:pPr>
            <a:r>
              <a:rPr lang="en" dirty="0">
                <a:latin typeface="Palatino Linotype" pitchFamily="18" charset="0"/>
              </a:rPr>
              <a:t>The median dose leading to acute liver </a:t>
            </a:r>
            <a:r>
              <a:rPr lang="en" dirty="0" err="1">
                <a:latin typeface="Palatino Linotype" pitchFamily="18" charset="0"/>
              </a:rPr>
              <a:t>failure </a:t>
            </a:r>
            <a:r>
              <a:rPr lang="en" dirty="0">
                <a:latin typeface="Palatino Linotype" pitchFamily="18" charset="0"/>
              </a:rPr>
              <a:t>is 40 grams, and mortality is highest if the dose exceeds 48 grams</a:t>
            </a:r>
          </a:p>
          <a:p>
            <a:pPr marL="285750" indent="-285750">
              <a:lnSpc>
                <a:spcPct val="150000"/>
              </a:lnSpc>
              <a:buFont typeface="Wingdings" pitchFamily="2" charset="2"/>
              <a:buChar char="§"/>
            </a:pPr>
            <a:r>
              <a:rPr lang="en" b="1" dirty="0" err="1">
                <a:latin typeface="Palatino Linotype" pitchFamily="18" charset="0"/>
              </a:rPr>
              <a:t>Amanita </a:t>
            </a:r>
            <a:r>
              <a:rPr lang="en" b="1" dirty="0">
                <a:latin typeface="Palatino Linotype" pitchFamily="18" charset="0"/>
              </a:rPr>
              <a:t>mushroom </a:t>
            </a:r>
            <a:r>
              <a:rPr lang="en" b="1" dirty="0" err="1">
                <a:latin typeface="Palatino Linotype" pitchFamily="18" charset="0"/>
              </a:rPr>
              <a:t>phalloides</a:t>
            </a:r>
            <a:endParaRPr lang="x-none" b="1" dirty="0">
              <a:latin typeface="Palatino Linotype" pitchFamily="18" charset="0"/>
            </a:endParaRPr>
          </a:p>
        </p:txBody>
      </p:sp>
    </p:spTree>
    <p:extLst>
      <p:ext uri="{BB962C8B-B14F-4D97-AF65-F5344CB8AC3E}">
        <p14:creationId xmlns="" xmlns:p14="http://schemas.microsoft.com/office/powerpoint/2010/main" val="9577563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1543261428"/>
              </p:ext>
            </p:extLst>
          </p:nvPr>
        </p:nvGraphicFramePr>
        <p:xfrm>
          <a:off x="152400" y="1397000"/>
          <a:ext cx="8839200" cy="1280160"/>
        </p:xfrm>
        <a:graphic>
          <a:graphicData uri="http://schemas.openxmlformats.org/drawingml/2006/table">
            <a:tbl>
              <a:tblPr firstRow="1" bandRow="1">
                <a:tableStyleId>{5C22544A-7EE6-4342-B048-85BDC9FD1C3A}</a:tableStyleId>
              </a:tblPr>
              <a:tblGrid>
                <a:gridCol w="1905000">
                  <a:extLst>
                    <a:ext uri="{9D8B030D-6E8A-4147-A177-3AD203B41FA5}">
                      <a16:colId xmlns="" xmlns:a16="http://schemas.microsoft.com/office/drawing/2014/main" val="20000"/>
                    </a:ext>
                  </a:extLst>
                </a:gridCol>
                <a:gridCol w="6934200">
                  <a:extLst>
                    <a:ext uri="{9D8B030D-6E8A-4147-A177-3AD203B41FA5}">
                      <a16:colId xmlns="" xmlns:a16="http://schemas.microsoft.com/office/drawing/2014/main" val="20001"/>
                    </a:ext>
                  </a:extLst>
                </a:gridCol>
              </a:tblGrid>
              <a:tr h="370840">
                <a:tc>
                  <a:txBody>
                    <a:bodyPr/>
                    <a:lstStyle/>
                    <a:p>
                      <a:r>
                        <a:rPr lang="en" dirty="0">
                          <a:latin typeface="Palatino Linotype" pitchFamily="18" charset="0"/>
                        </a:rPr>
                        <a:t>Common causative agents</a:t>
                      </a:r>
                    </a:p>
                  </a:txBody>
                  <a:tcPr/>
                </a:tc>
                <a:tc>
                  <a:txBody>
                    <a:bodyPr/>
                    <a:lstStyle/>
                    <a:p>
                      <a:r>
                        <a:rPr lang="en" dirty="0" err="1">
                          <a:latin typeface="Palatino Linotype" pitchFamily="18" charset="0"/>
                        </a:rPr>
                        <a:t>Paracetamol </a:t>
                      </a:r>
                      <a:r>
                        <a:rPr lang="en" dirty="0">
                          <a:latin typeface="Palatino Linotype" pitchFamily="18" charset="0"/>
                        </a:rPr>
                        <a:t>, </a:t>
                      </a:r>
                      <a:r>
                        <a:rPr lang="en" dirty="0" err="1">
                          <a:latin typeface="Palatino Linotype" pitchFamily="18" charset="0"/>
                        </a:rPr>
                        <a:t>halothane </a:t>
                      </a:r>
                      <a:r>
                        <a:rPr lang="en" dirty="0">
                          <a:latin typeface="Palatino Linotype" pitchFamily="18" charset="0"/>
                        </a:rPr>
                        <a:t>, </a:t>
                      </a:r>
                      <a:r>
                        <a:rPr lang="en" dirty="0" err="1">
                          <a:latin typeface="Palatino Linotype" pitchFamily="18" charset="0"/>
                        </a:rPr>
                        <a:t>isoniazid </a:t>
                      </a:r>
                      <a:r>
                        <a:rPr lang="en" dirty="0">
                          <a:latin typeface="Palatino Linotype" pitchFamily="18" charset="0"/>
                        </a:rPr>
                        <a:t>, </a:t>
                      </a:r>
                      <a:r>
                        <a:rPr lang="en" baseline="0" dirty="0">
                          <a:latin typeface="Palatino Linotype" pitchFamily="18" charset="0"/>
                        </a:rPr>
                        <a:t>NSAIDs, </a:t>
                      </a:r>
                      <a:r>
                        <a:rPr lang="en" baseline="0" dirty="0" err="1">
                          <a:latin typeface="Palatino Linotype" pitchFamily="18" charset="0"/>
                        </a:rPr>
                        <a:t>sulfonamides </a:t>
                      </a:r>
                      <a:r>
                        <a:rPr lang="en" baseline="0" dirty="0">
                          <a:latin typeface="Palatino Linotype" pitchFamily="18" charset="0"/>
                        </a:rPr>
                        <a:t>, </a:t>
                      </a:r>
                      <a:r>
                        <a:rPr lang="en" baseline="0" dirty="0" err="1">
                          <a:latin typeface="Palatino Linotype" pitchFamily="18" charset="0"/>
                        </a:rPr>
                        <a:t>valproate </a:t>
                      </a:r>
                      <a:r>
                        <a:rPr lang="en" baseline="0" dirty="0">
                          <a:latin typeface="Palatino Linotype" pitchFamily="18" charset="0"/>
                        </a:rPr>
                        <a:t>, </a:t>
                      </a:r>
                      <a:r>
                        <a:rPr lang="en" baseline="0" dirty="0" err="1">
                          <a:latin typeface="Palatino Linotype" pitchFamily="18" charset="0"/>
                        </a:rPr>
                        <a:t>carbamazepine </a:t>
                      </a:r>
                      <a:r>
                        <a:rPr lang="en" baseline="0" dirty="0">
                          <a:latin typeface="Palatino Linotype" pitchFamily="18" charset="0"/>
                        </a:rPr>
                        <a:t>, </a:t>
                      </a:r>
                      <a:r>
                        <a:rPr lang="en" baseline="0" dirty="0" err="1">
                          <a:latin typeface="Palatino Linotype" pitchFamily="18" charset="0"/>
                        </a:rPr>
                        <a:t>Ecstasy</a:t>
                      </a:r>
                      <a:endParaRPr lang="x-none" dirty="0">
                        <a:latin typeface="Palatino Linotype" pitchFamily="18" charset="0"/>
                      </a:endParaRPr>
                    </a:p>
                  </a:txBody>
                  <a:tcPr/>
                </a:tc>
                <a:extLst>
                  <a:ext uri="{0D108BD9-81ED-4DB2-BD59-A6C34878D82A}">
                    <a16:rowId xmlns="" xmlns:a16="http://schemas.microsoft.com/office/drawing/2014/main" val="10000"/>
                  </a:ext>
                </a:extLst>
              </a:tr>
              <a:tr h="370840">
                <a:tc>
                  <a:txBody>
                    <a:bodyPr/>
                    <a:lstStyle/>
                    <a:p>
                      <a:r>
                        <a:rPr lang="en" dirty="0">
                          <a:latin typeface="Palatino Linotype" pitchFamily="18" charset="0"/>
                        </a:rPr>
                        <a:t>Rarer causative agents</a:t>
                      </a:r>
                    </a:p>
                  </a:txBody>
                  <a:tcPr/>
                </a:tc>
                <a:tc>
                  <a:txBody>
                    <a:bodyPr/>
                    <a:lstStyle/>
                    <a:p>
                      <a:r>
                        <a:rPr lang="en" dirty="0" err="1">
                          <a:latin typeface="Palatino Linotype" pitchFamily="18" charset="0"/>
                        </a:rPr>
                        <a:t>Isoflurane </a:t>
                      </a:r>
                      <a:r>
                        <a:rPr lang="en" dirty="0">
                          <a:latin typeface="Palatino Linotype" pitchFamily="18" charset="0"/>
                        </a:rPr>
                        <a:t>, </a:t>
                      </a:r>
                      <a:r>
                        <a:rPr lang="en" dirty="0" err="1">
                          <a:latin typeface="Palatino Linotype" pitchFamily="18" charset="0"/>
                        </a:rPr>
                        <a:t>enflurane </a:t>
                      </a:r>
                      <a:r>
                        <a:rPr lang="en" dirty="0">
                          <a:latin typeface="Palatino Linotype" pitchFamily="18" charset="0"/>
                        </a:rPr>
                        <a:t>, </a:t>
                      </a:r>
                      <a:r>
                        <a:rPr lang="en" dirty="0" err="1">
                          <a:latin typeface="Palatino Linotype" pitchFamily="18" charset="0"/>
                        </a:rPr>
                        <a:t>tetracyclines </a:t>
                      </a:r>
                      <a:r>
                        <a:rPr lang="en" dirty="0">
                          <a:latin typeface="Palatino Linotype" pitchFamily="18" charset="0"/>
                        </a:rPr>
                        <a:t>, </a:t>
                      </a:r>
                      <a:r>
                        <a:rPr lang="en" dirty="0" err="1">
                          <a:latin typeface="Palatino Linotype" pitchFamily="18" charset="0"/>
                        </a:rPr>
                        <a:t>allopurinol </a:t>
                      </a:r>
                      <a:r>
                        <a:rPr lang="en" dirty="0">
                          <a:latin typeface="Palatino Linotype" pitchFamily="18" charset="0"/>
                        </a:rPr>
                        <a:t>, </a:t>
                      </a:r>
                      <a:r>
                        <a:rPr lang="en" dirty="0" err="1">
                          <a:latin typeface="Palatino Linotype" pitchFamily="18" charset="0"/>
                        </a:rPr>
                        <a:t>ketoconazole </a:t>
                      </a:r>
                      <a:r>
                        <a:rPr lang="en" dirty="0">
                          <a:latin typeface="Palatino Linotype" pitchFamily="18" charset="0"/>
                        </a:rPr>
                        <a:t>, </a:t>
                      </a:r>
                      <a:r>
                        <a:rPr lang="en" dirty="0" err="1">
                          <a:latin typeface="Palatino Linotype" pitchFamily="18" charset="0"/>
                        </a:rPr>
                        <a:t>methyldopa </a:t>
                      </a:r>
                      <a:r>
                        <a:rPr lang="en" dirty="0">
                          <a:latin typeface="Palatino Linotype" pitchFamily="18" charset="0"/>
                        </a:rPr>
                        <a:t>, </a:t>
                      </a:r>
                      <a:r>
                        <a:rPr lang="en" dirty="0" err="1">
                          <a:latin typeface="Palatino Linotype" pitchFamily="18" charset="0"/>
                        </a:rPr>
                        <a:t>amiodarone </a:t>
                      </a:r>
                      <a:r>
                        <a:rPr lang="en" dirty="0">
                          <a:latin typeface="Palatino Linotype" pitchFamily="18" charset="0"/>
                        </a:rPr>
                        <a:t>, </a:t>
                      </a:r>
                      <a:r>
                        <a:rPr lang="en" dirty="0" err="1">
                          <a:latin typeface="Palatino Linotype" pitchFamily="18" charset="0"/>
                        </a:rPr>
                        <a:t>propylthiouracil</a:t>
                      </a:r>
                      <a:endParaRPr lang="x-none" dirty="0">
                        <a:latin typeface="Palatino Linotype" pitchFamily="18" charset="0"/>
                      </a:endParaRPr>
                    </a:p>
                  </a:txBody>
                  <a:tcPr/>
                </a:tc>
                <a:extLst>
                  <a:ext uri="{0D108BD9-81ED-4DB2-BD59-A6C34878D82A}">
                    <a16:rowId xmlns="" xmlns:a16="http://schemas.microsoft.com/office/drawing/2014/main" val="10001"/>
                  </a:ext>
                </a:extLst>
              </a:tr>
            </a:tbl>
          </a:graphicData>
        </a:graphic>
      </p:graphicFrame>
      <p:sp>
        <p:nvSpPr>
          <p:cNvPr id="3" name="TextBox 2"/>
          <p:cNvSpPr txBox="1"/>
          <p:nvPr/>
        </p:nvSpPr>
        <p:spPr>
          <a:xfrm>
            <a:off x="762000" y="533400"/>
            <a:ext cx="6306535" cy="369332"/>
          </a:xfrm>
          <a:prstGeom prst="rect">
            <a:avLst/>
          </a:prstGeom>
          <a:noFill/>
        </p:spPr>
        <p:txBody>
          <a:bodyPr wrap="none" rtlCol="0">
            <a:spAutoFit/>
          </a:bodyPr>
          <a:lstStyle/>
          <a:p>
            <a:r>
              <a:rPr lang="en" b="1" dirty="0">
                <a:latin typeface="Palatino Linotype" pitchFamily="18" charset="0"/>
              </a:rPr>
              <a:t>Drugs that cause acute liver </a:t>
            </a:r>
            <a:r>
              <a:rPr lang="en" b="1" dirty="0" err="1">
                <a:latin typeface="Palatino Linotype" pitchFamily="18" charset="0"/>
              </a:rPr>
              <a:t>failure</a:t>
            </a:r>
          </a:p>
        </p:txBody>
      </p:sp>
      <p:sp>
        <p:nvSpPr>
          <p:cNvPr id="4" name="TextBox 3"/>
          <p:cNvSpPr txBox="1"/>
          <p:nvPr/>
        </p:nvSpPr>
        <p:spPr>
          <a:xfrm>
            <a:off x="304800" y="3026182"/>
            <a:ext cx="3837910" cy="3788858"/>
          </a:xfrm>
          <a:prstGeom prst="rect">
            <a:avLst/>
          </a:prstGeom>
          <a:noFill/>
        </p:spPr>
        <p:txBody>
          <a:bodyPr wrap="none" rtlCol="0">
            <a:spAutoFit/>
          </a:bodyPr>
          <a:lstStyle/>
          <a:p>
            <a:pPr marL="285750" indent="-285750">
              <a:lnSpc>
                <a:spcPct val="150000"/>
              </a:lnSpc>
              <a:buFont typeface="Wingdings" pitchFamily="2" charset="2"/>
              <a:buChar char="§"/>
            </a:pPr>
            <a:r>
              <a:rPr lang="en" dirty="0" err="1">
                <a:latin typeface="Palatino Linotype" pitchFamily="18" charset="0"/>
              </a:rPr>
              <a:t>Autoimmune </a:t>
            </a:r>
            <a:r>
              <a:rPr lang="en" dirty="0">
                <a:latin typeface="Palatino Linotype" pitchFamily="18" charset="0"/>
              </a:rPr>
              <a:t>hepatitis</a:t>
            </a:r>
          </a:p>
          <a:p>
            <a:pPr marL="285750" indent="-285750">
              <a:lnSpc>
                <a:spcPct val="150000"/>
              </a:lnSpc>
              <a:buFont typeface="Wingdings" pitchFamily="2" charset="2"/>
              <a:buChar char="§"/>
            </a:pPr>
            <a:r>
              <a:rPr lang="en" dirty="0">
                <a:latin typeface="Palatino Linotype" pitchFamily="18" charset="0"/>
              </a:rPr>
              <a:t>Sepsis</a:t>
            </a:r>
          </a:p>
          <a:p>
            <a:pPr marL="285750" indent="-285750">
              <a:lnSpc>
                <a:spcPct val="150000"/>
              </a:lnSpc>
              <a:buFont typeface="Wingdings" pitchFamily="2" charset="2"/>
              <a:buChar char="§"/>
            </a:pPr>
            <a:r>
              <a:rPr lang="en" dirty="0">
                <a:latin typeface="Palatino Linotype" pitchFamily="18" charset="0"/>
              </a:rPr>
              <a:t>Lymphoma</a:t>
            </a:r>
          </a:p>
          <a:p>
            <a:pPr marL="285750" indent="-285750">
              <a:lnSpc>
                <a:spcPct val="150000"/>
              </a:lnSpc>
              <a:buFont typeface="Wingdings" pitchFamily="2" charset="2"/>
              <a:buChar char="§"/>
            </a:pPr>
            <a:r>
              <a:rPr lang="en" dirty="0">
                <a:latin typeface="Palatino Linotype" pitchFamily="18" charset="0"/>
              </a:rPr>
              <a:t>Malignant infiltration of the liver</a:t>
            </a:r>
          </a:p>
          <a:p>
            <a:pPr marL="285750" indent="-285750">
              <a:lnSpc>
                <a:spcPct val="150000"/>
              </a:lnSpc>
              <a:buFont typeface="Wingdings" pitchFamily="2" charset="2"/>
              <a:buChar char="§"/>
            </a:pPr>
            <a:r>
              <a:rPr lang="en" dirty="0">
                <a:latin typeface="Palatino Linotype" pitchFamily="18" charset="0"/>
              </a:rPr>
              <a:t>Acute fatty liver in </a:t>
            </a:r>
            <a:r>
              <a:rPr lang="en" dirty="0" err="1">
                <a:latin typeface="Palatino Linotype" pitchFamily="18" charset="0"/>
              </a:rPr>
              <a:t>pregnancy</a:t>
            </a:r>
            <a:endParaRPr lang="x-none" dirty="0">
              <a:latin typeface="Palatino Linotype" pitchFamily="18" charset="0"/>
            </a:endParaRPr>
          </a:p>
          <a:p>
            <a:pPr marL="285750" indent="-285750">
              <a:lnSpc>
                <a:spcPct val="150000"/>
              </a:lnSpc>
              <a:buFont typeface="Wingdings" pitchFamily="2" charset="2"/>
              <a:buChar char="§"/>
            </a:pPr>
            <a:r>
              <a:rPr lang="en" dirty="0" err="1">
                <a:latin typeface="Palatino Linotype" pitchFamily="18" charset="0"/>
              </a:rPr>
              <a:t>Preeclampsia </a:t>
            </a:r>
            <a:r>
              <a:rPr lang="en" dirty="0">
                <a:latin typeface="Palatino Linotype" pitchFamily="18" charset="0"/>
              </a:rPr>
              <a:t>and </a:t>
            </a:r>
            <a:r>
              <a:rPr lang="en" dirty="0" err="1">
                <a:latin typeface="Palatino Linotype" pitchFamily="18" charset="0"/>
              </a:rPr>
              <a:t>eclampsia</a:t>
            </a:r>
            <a:endParaRPr lang="x-none" dirty="0">
              <a:latin typeface="Palatino Linotype" pitchFamily="18" charset="0"/>
            </a:endParaRPr>
          </a:p>
          <a:p>
            <a:pPr marL="285750" indent="-285750">
              <a:lnSpc>
                <a:spcPct val="150000"/>
              </a:lnSpc>
              <a:buFont typeface="Wingdings" pitchFamily="2" charset="2"/>
              <a:buChar char="§"/>
            </a:pPr>
            <a:r>
              <a:rPr lang="en" dirty="0" err="1">
                <a:latin typeface="Palatino Linotype" pitchFamily="18" charset="0"/>
              </a:rPr>
              <a:t>Wilson's </a:t>
            </a:r>
            <a:r>
              <a:rPr lang="en" dirty="0">
                <a:latin typeface="Palatino Linotype" pitchFamily="18" charset="0"/>
              </a:rPr>
              <a:t>disease</a:t>
            </a:r>
          </a:p>
          <a:p>
            <a:pPr marL="285750" indent="-285750">
              <a:lnSpc>
                <a:spcPct val="150000"/>
              </a:lnSpc>
              <a:buFont typeface="Wingdings" pitchFamily="2" charset="2"/>
              <a:buChar char="§"/>
            </a:pPr>
            <a:r>
              <a:rPr lang="en" dirty="0" err="1">
                <a:latin typeface="Palatino Linotype" pitchFamily="18" charset="0"/>
              </a:rPr>
              <a:t>Budd </a:t>
            </a:r>
            <a:r>
              <a:rPr lang="en" dirty="0">
                <a:latin typeface="Palatino Linotype" pitchFamily="18" charset="0"/>
              </a:rPr>
              <a:t>- </a:t>
            </a:r>
            <a:r>
              <a:rPr lang="en" dirty="0" err="1">
                <a:latin typeface="Palatino Linotype" pitchFamily="18" charset="0"/>
              </a:rPr>
              <a:t>Chiari </a:t>
            </a:r>
            <a:r>
              <a:rPr lang="en" dirty="0">
                <a:latin typeface="Palatino Linotype" pitchFamily="18" charset="0"/>
              </a:rPr>
              <a:t>syndrome</a:t>
            </a:r>
          </a:p>
          <a:p>
            <a:pPr marL="285750" indent="-285750">
              <a:lnSpc>
                <a:spcPct val="150000"/>
              </a:lnSpc>
              <a:buFont typeface="Wingdings" pitchFamily="2" charset="2"/>
              <a:buChar char="§"/>
            </a:pPr>
            <a:endParaRPr lang="x-none" dirty="0"/>
          </a:p>
        </p:txBody>
      </p:sp>
    </p:spTree>
    <p:extLst>
      <p:ext uri="{BB962C8B-B14F-4D97-AF65-F5344CB8AC3E}">
        <p14:creationId xmlns="" xmlns:p14="http://schemas.microsoft.com/office/powerpoint/2010/main" val="4893750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8685" y="38100"/>
            <a:ext cx="8382000" cy="1754326"/>
          </a:xfrm>
          <a:prstGeom prst="rect">
            <a:avLst/>
          </a:prstGeom>
          <a:noFill/>
        </p:spPr>
        <p:txBody>
          <a:bodyPr wrap="square" rtlCol="0">
            <a:spAutoFit/>
          </a:bodyPr>
          <a:lstStyle/>
          <a:p>
            <a:pPr>
              <a:lnSpc>
                <a:spcPct val="150000"/>
              </a:lnSpc>
            </a:pPr>
            <a:r>
              <a:rPr lang="en" b="1" dirty="0">
                <a:latin typeface="Palatino Linotype" pitchFamily="18" charset="0"/>
              </a:rPr>
              <a:t>CLINICAL PRESENTATION</a:t>
            </a:r>
          </a:p>
          <a:p>
            <a:pPr marL="285750" indent="-285750">
              <a:lnSpc>
                <a:spcPct val="150000"/>
              </a:lnSpc>
              <a:buFont typeface="Wingdings" pitchFamily="2" charset="2"/>
              <a:buChar char="§"/>
            </a:pPr>
            <a:r>
              <a:rPr lang="en" dirty="0">
                <a:latin typeface="Palatino Linotype" pitchFamily="18" charset="0"/>
              </a:rPr>
              <a:t>The diagnosis is made when a patient with jaundice develops </a:t>
            </a:r>
            <a:r>
              <a:rPr lang="en" dirty="0" err="1">
                <a:latin typeface="Palatino Linotype" pitchFamily="18" charset="0"/>
              </a:rPr>
              <a:t>encephalopathy</a:t>
            </a:r>
            <a:endParaRPr lang="x-none" dirty="0">
              <a:latin typeface="Palatino Linotype" pitchFamily="18" charset="0"/>
            </a:endParaRPr>
          </a:p>
          <a:p>
            <a:pPr marL="285750" indent="-285750">
              <a:lnSpc>
                <a:spcPct val="150000"/>
              </a:lnSpc>
              <a:buFont typeface="Wingdings" pitchFamily="2" charset="2"/>
              <a:buChar char="§"/>
            </a:pPr>
            <a:r>
              <a:rPr lang="en" dirty="0">
                <a:latin typeface="Palatino Linotype" pitchFamily="18" charset="0"/>
              </a:rPr>
              <a:t>Poor </a:t>
            </a:r>
            <a:r>
              <a:rPr lang="en" dirty="0" err="1">
                <a:latin typeface="Palatino Linotype" pitchFamily="18" charset="0"/>
              </a:rPr>
              <a:t>prognostic </a:t>
            </a:r>
            <a:r>
              <a:rPr lang="en" dirty="0">
                <a:latin typeface="Palatino Linotype" pitchFamily="18" charset="0"/>
              </a:rPr>
              <a:t>parameters:</a:t>
            </a:r>
          </a:p>
        </p:txBody>
      </p:sp>
      <p:graphicFrame>
        <p:nvGraphicFramePr>
          <p:cNvPr id="3" name="Table 2"/>
          <p:cNvGraphicFramePr>
            <a:graphicFrameLocks noGrp="1"/>
          </p:cNvGraphicFramePr>
          <p:nvPr>
            <p:extLst>
              <p:ext uri="{D42A27DB-BD31-4B8C-83A1-F6EECF244321}">
                <p14:modId xmlns="" xmlns:p14="http://schemas.microsoft.com/office/powerpoint/2010/main" val="3106409866"/>
              </p:ext>
            </p:extLst>
          </p:nvPr>
        </p:nvGraphicFramePr>
        <p:xfrm>
          <a:off x="228600" y="2514600"/>
          <a:ext cx="8534400" cy="2494280"/>
        </p:xfrm>
        <a:graphic>
          <a:graphicData uri="http://schemas.openxmlformats.org/drawingml/2006/table">
            <a:tbl>
              <a:tblPr firstRow="1" bandRow="1">
                <a:tableStyleId>{5C22544A-7EE6-4342-B048-85BDC9FD1C3A}</a:tableStyleId>
              </a:tblPr>
              <a:tblGrid>
                <a:gridCol w="2844800">
                  <a:extLst>
                    <a:ext uri="{9D8B030D-6E8A-4147-A177-3AD203B41FA5}">
                      <a16:colId xmlns="" xmlns:a16="http://schemas.microsoft.com/office/drawing/2014/main" val="20000"/>
                    </a:ext>
                  </a:extLst>
                </a:gridCol>
                <a:gridCol w="2844800">
                  <a:extLst>
                    <a:ext uri="{9D8B030D-6E8A-4147-A177-3AD203B41FA5}">
                      <a16:colId xmlns="" xmlns:a16="http://schemas.microsoft.com/office/drawing/2014/main" val="20001"/>
                    </a:ext>
                  </a:extLst>
                </a:gridCol>
                <a:gridCol w="2844800">
                  <a:extLst>
                    <a:ext uri="{9D8B030D-6E8A-4147-A177-3AD203B41FA5}">
                      <a16:colId xmlns="" xmlns:a16="http://schemas.microsoft.com/office/drawing/2014/main" val="20002"/>
                    </a:ext>
                  </a:extLst>
                </a:gridCol>
              </a:tblGrid>
              <a:tr h="370840">
                <a:tc>
                  <a:txBody>
                    <a:bodyPr/>
                    <a:lstStyle/>
                    <a:p>
                      <a:r>
                        <a:rPr lang="en" dirty="0">
                          <a:latin typeface="Palatino Linotype" pitchFamily="18" charset="0"/>
                        </a:rPr>
                        <a:t>Arterial</a:t>
                      </a:r>
                      <a:r>
                        <a:rPr lang="en" baseline="0" dirty="0">
                          <a:latin typeface="Palatino Linotype" pitchFamily="18" charset="0"/>
                        </a:rPr>
                        <a:t> PH&lt;7.30</a:t>
                      </a:r>
                      <a:endParaRPr lang="x-none" dirty="0">
                        <a:latin typeface="Palatino Linotype" pitchFamily="18" charset="0"/>
                      </a:endParaRPr>
                    </a:p>
                  </a:txBody>
                  <a:tcPr/>
                </a:tc>
                <a:tc>
                  <a:txBody>
                    <a:bodyPr/>
                    <a:lstStyle/>
                    <a:p>
                      <a:r>
                        <a:rPr lang="en" dirty="0" err="1">
                          <a:latin typeface="Palatino Linotype" pitchFamily="18" charset="0"/>
                        </a:rPr>
                        <a:t>Encephalopathy</a:t>
                      </a:r>
                      <a:endParaRPr lang="x-none" dirty="0">
                        <a:latin typeface="Palatino Linotype" pitchFamily="18" charset="0"/>
                      </a:endParaRPr>
                    </a:p>
                  </a:txBody>
                  <a:tcPr/>
                </a:tc>
                <a:tc>
                  <a:txBody>
                    <a:bodyPr/>
                    <a:lstStyle/>
                    <a:p>
                      <a:r>
                        <a:rPr lang="en" dirty="0" err="1">
                          <a:latin typeface="Palatino Linotype" pitchFamily="18" charset="0"/>
                        </a:rPr>
                        <a:t>Encephalopathy</a:t>
                      </a:r>
                      <a:endParaRPr lang="x-none" dirty="0">
                        <a:latin typeface="Palatino Linotype" pitchFamily="18" charset="0"/>
                      </a:endParaRPr>
                    </a:p>
                  </a:txBody>
                  <a:tcPr/>
                </a:tc>
                <a:extLst>
                  <a:ext uri="{0D108BD9-81ED-4DB2-BD59-A6C34878D82A}">
                    <a16:rowId xmlns="" xmlns:a16="http://schemas.microsoft.com/office/drawing/2014/main" val="10000"/>
                  </a:ext>
                </a:extLst>
              </a:tr>
              <a:tr h="370840">
                <a:tc>
                  <a:txBody>
                    <a:bodyPr/>
                    <a:lstStyle/>
                    <a:p>
                      <a:r>
                        <a:rPr lang="en" dirty="0">
                          <a:latin typeface="Palatino Linotype" pitchFamily="18" charset="0"/>
                        </a:rPr>
                        <a:t>INR &gt;3, PV&gt;50s</a:t>
                      </a:r>
                      <a:endParaRPr lang="x-none" dirty="0">
                        <a:latin typeface="Palatino Linotype"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 dirty="0">
                          <a:latin typeface="Palatino Linotype" pitchFamily="18" charset="0"/>
                        </a:rPr>
                        <a:t>Arterial</a:t>
                      </a:r>
                      <a:r>
                        <a:rPr lang="en" baseline="0" dirty="0">
                          <a:latin typeface="Palatino Linotype" pitchFamily="18" charset="0"/>
                        </a:rPr>
                        <a:t> PH&lt;7.30</a:t>
                      </a:r>
                      <a:endParaRPr lang="x-none" dirty="0">
                        <a:latin typeface="Palatino Linotype" pitchFamily="18" charset="0"/>
                      </a:endParaRPr>
                    </a:p>
                    <a:p>
                      <a:endParaRPr lang="x-none" dirty="0">
                        <a:latin typeface="Palatino Linotype"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 dirty="0">
                          <a:latin typeface="Palatino Linotype" pitchFamily="18" charset="0"/>
                        </a:rPr>
                        <a:t>INR &gt; 6 , PV &gt; 100 s</a:t>
                      </a:r>
                      <a:endParaRPr lang="x-none" dirty="0">
                        <a:latin typeface="Palatino Linotype" pitchFamily="18" charset="0"/>
                      </a:endParaRPr>
                    </a:p>
                    <a:p>
                      <a:endParaRPr lang="x-none" dirty="0">
                        <a:latin typeface="Palatino Linotype" pitchFamily="18" charset="0"/>
                      </a:endParaRPr>
                    </a:p>
                  </a:txBody>
                  <a:tcPr/>
                </a:tc>
                <a:extLst>
                  <a:ext uri="{0D108BD9-81ED-4DB2-BD59-A6C34878D82A}">
                    <a16:rowId xmlns="" xmlns:a16="http://schemas.microsoft.com/office/drawing/2014/main" val="10001"/>
                  </a:ext>
                </a:extLst>
              </a:tr>
              <a:tr h="370840">
                <a:tc>
                  <a:txBody>
                    <a:bodyPr/>
                    <a:lstStyle/>
                    <a:p>
                      <a:r>
                        <a:rPr lang="en" dirty="0" err="1">
                          <a:latin typeface="Palatino Linotype" pitchFamily="18" charset="0"/>
                        </a:rPr>
                        <a:t>Hypoglycemia</a:t>
                      </a:r>
                      <a:endParaRPr lang="x-none" dirty="0">
                        <a:latin typeface="Palatino Linotype"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 dirty="0">
                          <a:latin typeface="Palatino Linotype" pitchFamily="18" charset="0"/>
                        </a:rPr>
                        <a:t>INR &gt; 4.5 , PV&gt; 7 0s</a:t>
                      </a:r>
                      <a:endParaRPr lang="x-none" dirty="0">
                        <a:latin typeface="Palatino Linotype" pitchFamily="18" charset="0"/>
                      </a:endParaRPr>
                    </a:p>
                  </a:txBody>
                  <a:tcPr/>
                </a:tc>
                <a:tc>
                  <a:txBody>
                    <a:bodyPr/>
                    <a:lstStyle/>
                    <a:p>
                      <a:r>
                        <a:rPr lang="en" dirty="0">
                          <a:latin typeface="Palatino Linotype" pitchFamily="18" charset="0"/>
                        </a:rPr>
                        <a:t>Progressive rise PV</a:t>
                      </a:r>
                      <a:endParaRPr lang="x-none" dirty="0">
                        <a:latin typeface="Palatino Linotype" pitchFamily="18" charset="0"/>
                      </a:endParaRPr>
                    </a:p>
                  </a:txBody>
                  <a:tcPr/>
                </a:tc>
                <a:extLst>
                  <a:ext uri="{0D108BD9-81ED-4DB2-BD59-A6C34878D82A}">
                    <a16:rowId xmlns="" xmlns:a16="http://schemas.microsoft.com/office/drawing/2014/main" val="10002"/>
                  </a:ext>
                </a:extLst>
              </a:tr>
              <a:tr h="370840">
                <a:tc>
                  <a:txBody>
                    <a:bodyPr/>
                    <a:lstStyle/>
                    <a:p>
                      <a:r>
                        <a:rPr lang="en" dirty="0" err="1">
                          <a:latin typeface="Palatino Linotype" pitchFamily="18" charset="0"/>
                        </a:rPr>
                        <a:t>Oliguria</a:t>
                      </a:r>
                      <a:endParaRPr lang="x-none" dirty="0">
                        <a:latin typeface="Palatino Linotype"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 dirty="0" err="1">
                          <a:latin typeface="Palatino Linotype" pitchFamily="18" charset="0"/>
                        </a:rPr>
                        <a:t>Oliguria</a:t>
                      </a:r>
                      <a:endParaRPr lang="x-none" dirty="0">
                        <a:latin typeface="Palatino Linotype"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 dirty="0" err="1">
                          <a:latin typeface="Palatino Linotype" pitchFamily="18" charset="0"/>
                        </a:rPr>
                        <a:t>Oliguria</a:t>
                      </a:r>
                      <a:endParaRPr lang="x-none" dirty="0">
                        <a:latin typeface="Palatino Linotype" pitchFamily="18" charset="0"/>
                      </a:endParaRPr>
                    </a:p>
                  </a:txBody>
                  <a:tcPr/>
                </a:tc>
                <a:extLst>
                  <a:ext uri="{0D108BD9-81ED-4DB2-BD59-A6C34878D82A}">
                    <a16:rowId xmlns="" xmlns:a16="http://schemas.microsoft.com/office/drawing/2014/main" val="10003"/>
                  </a:ext>
                </a:extLst>
              </a:tr>
              <a:tr h="370840">
                <a:tc>
                  <a:txBody>
                    <a:bodyPr/>
                    <a:lstStyle/>
                    <a:p>
                      <a:r>
                        <a:rPr lang="en" dirty="0" err="1">
                          <a:latin typeface="Palatino Linotype" pitchFamily="18" charset="0"/>
                        </a:rPr>
                        <a:t>Creatinine</a:t>
                      </a:r>
                      <a:r>
                        <a:rPr lang="en" dirty="0">
                          <a:latin typeface="Palatino Linotype" pitchFamily="18" charset="0"/>
                        </a:rPr>
                        <a:t> &gt; 200 μmol / </a:t>
                      </a:r>
                      <a:r>
                        <a:rPr lang="en" dirty="0" err="1">
                          <a:latin typeface="Palatino Linotype" pitchFamily="18" charset="0"/>
                        </a:rPr>
                        <a:t>l </a:t>
                      </a:r>
                      <a:r>
                        <a:rPr lang="en" dirty="0">
                          <a:latin typeface="Palatino Linotype" pitchFamily="18" charset="0"/>
                        </a:rPr>
                        <a:t>_</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 dirty="0" err="1">
                          <a:latin typeface="Palatino Linotype" pitchFamily="18" charset="0"/>
                        </a:rPr>
                        <a:t>Creatinine</a:t>
                      </a:r>
                      <a:r>
                        <a:rPr lang="en" dirty="0">
                          <a:latin typeface="Palatino Linotype" pitchFamily="18" charset="0"/>
                        </a:rPr>
                        <a:t> &gt; 200 μmol / </a:t>
                      </a:r>
                      <a:r>
                        <a:rPr lang="en" dirty="0" err="1">
                          <a:latin typeface="Palatino Linotype" pitchFamily="18" charset="0"/>
                        </a:rPr>
                        <a:t>l </a:t>
                      </a:r>
                      <a:r>
                        <a:rPr lang="en" dirty="0">
                          <a:latin typeface="Palatino Linotype" pitchFamily="18" charset="0"/>
                        </a:rPr>
                        <a:t>_</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 dirty="0" err="1">
                          <a:latin typeface="Palatino Linotype" pitchFamily="18" charset="0"/>
                        </a:rPr>
                        <a:t>Creatinine</a:t>
                      </a:r>
                      <a:r>
                        <a:rPr lang="en" dirty="0">
                          <a:latin typeface="Palatino Linotype" pitchFamily="18" charset="0"/>
                        </a:rPr>
                        <a:t> &gt; 300 μmol / </a:t>
                      </a:r>
                      <a:r>
                        <a:rPr lang="en" dirty="0" err="1">
                          <a:latin typeface="Palatino Linotype" pitchFamily="18" charset="0"/>
                        </a:rPr>
                        <a:t>l </a:t>
                      </a:r>
                      <a:r>
                        <a:rPr lang="en" dirty="0">
                          <a:latin typeface="Palatino Linotype" pitchFamily="18" charset="0"/>
                        </a:rPr>
                        <a:t>_</a:t>
                      </a:r>
                    </a:p>
                  </a:txBody>
                  <a:tcPr/>
                </a:tc>
                <a:extLst>
                  <a:ext uri="{0D108BD9-81ED-4DB2-BD59-A6C34878D82A}">
                    <a16:rowId xmlns="" xmlns:a16="http://schemas.microsoft.com/office/drawing/2014/main" val="10004"/>
                  </a:ext>
                </a:extLst>
              </a:tr>
              <a:tr h="370840">
                <a:tc>
                  <a:txBody>
                    <a:bodyPr/>
                    <a:lstStyle/>
                    <a:p>
                      <a:r>
                        <a:rPr lang="en" dirty="0">
                          <a:latin typeface="Palatino Linotype" pitchFamily="18" charset="0"/>
                        </a:rPr>
                        <a:t>Severe </a:t>
                      </a:r>
                      <a:r>
                        <a:rPr lang="en" dirty="0" err="1">
                          <a:latin typeface="Palatino Linotype" pitchFamily="18" charset="0"/>
                        </a:rPr>
                        <a:t>thrombocytopenia</a:t>
                      </a:r>
                      <a:endParaRPr lang="x-none" dirty="0">
                        <a:latin typeface="Palatino Linotype" pitchFamily="18" charset="0"/>
                      </a:endParaRPr>
                    </a:p>
                  </a:txBody>
                  <a:tcPr/>
                </a:tc>
                <a:tc>
                  <a:txBody>
                    <a:bodyPr/>
                    <a:lstStyle/>
                    <a:p>
                      <a:endParaRPr lang="x-none" dirty="0">
                        <a:latin typeface="Palatino Linotype" pitchFamily="18" charset="0"/>
                      </a:endParaRPr>
                    </a:p>
                  </a:txBody>
                  <a:tcPr/>
                </a:tc>
                <a:tc>
                  <a:txBody>
                    <a:bodyPr/>
                    <a:lstStyle/>
                    <a:p>
                      <a:endParaRPr lang="x-none" dirty="0">
                        <a:latin typeface="Palatino Linotype" pitchFamily="18" charset="0"/>
                      </a:endParaRPr>
                    </a:p>
                  </a:txBody>
                  <a:tcPr/>
                </a:tc>
                <a:extLst>
                  <a:ext uri="{0D108BD9-81ED-4DB2-BD59-A6C34878D82A}">
                    <a16:rowId xmlns="" xmlns:a16="http://schemas.microsoft.com/office/drawing/2014/main" val="10005"/>
                  </a:ext>
                </a:extLst>
              </a:tr>
            </a:tbl>
          </a:graphicData>
        </a:graphic>
      </p:graphicFrame>
      <p:sp>
        <p:nvSpPr>
          <p:cNvPr id="4" name="TextBox 3"/>
          <p:cNvSpPr txBox="1"/>
          <p:nvPr/>
        </p:nvSpPr>
        <p:spPr>
          <a:xfrm>
            <a:off x="762000" y="2114034"/>
            <a:ext cx="792205" cy="369332"/>
          </a:xfrm>
          <a:prstGeom prst="rect">
            <a:avLst/>
          </a:prstGeom>
          <a:noFill/>
        </p:spPr>
        <p:txBody>
          <a:bodyPr wrap="none" rtlCol="0">
            <a:spAutoFit/>
          </a:bodyPr>
          <a:lstStyle/>
          <a:p>
            <a:r>
              <a:rPr lang="en" dirty="0">
                <a:latin typeface="Palatino Linotype" pitchFamily="18" charset="0"/>
              </a:rPr>
              <a:t>2nd day</a:t>
            </a:r>
          </a:p>
        </p:txBody>
      </p:sp>
      <p:sp>
        <p:nvSpPr>
          <p:cNvPr id="5" name="TextBox 4"/>
          <p:cNvSpPr txBox="1"/>
          <p:nvPr/>
        </p:nvSpPr>
        <p:spPr>
          <a:xfrm>
            <a:off x="3962400" y="2114034"/>
            <a:ext cx="792205" cy="369332"/>
          </a:xfrm>
          <a:prstGeom prst="rect">
            <a:avLst/>
          </a:prstGeom>
          <a:noFill/>
        </p:spPr>
        <p:txBody>
          <a:bodyPr wrap="none" rtlCol="0">
            <a:spAutoFit/>
          </a:bodyPr>
          <a:lstStyle/>
          <a:p>
            <a:r>
              <a:rPr lang="en" dirty="0">
                <a:latin typeface="Palatino Linotype" pitchFamily="18" charset="0"/>
              </a:rPr>
              <a:t>3rd day</a:t>
            </a:r>
          </a:p>
        </p:txBody>
      </p:sp>
      <p:sp>
        <p:nvSpPr>
          <p:cNvPr id="6" name="TextBox 5"/>
          <p:cNvSpPr txBox="1"/>
          <p:nvPr/>
        </p:nvSpPr>
        <p:spPr>
          <a:xfrm>
            <a:off x="6858000" y="2114034"/>
            <a:ext cx="792205" cy="369332"/>
          </a:xfrm>
          <a:prstGeom prst="rect">
            <a:avLst/>
          </a:prstGeom>
          <a:noFill/>
        </p:spPr>
        <p:txBody>
          <a:bodyPr wrap="none" rtlCol="0">
            <a:spAutoFit/>
          </a:bodyPr>
          <a:lstStyle/>
          <a:p>
            <a:r>
              <a:rPr lang="en" dirty="0">
                <a:latin typeface="Palatino Linotype" pitchFamily="18" charset="0"/>
              </a:rPr>
              <a:t>4th day</a:t>
            </a:r>
          </a:p>
        </p:txBody>
      </p:sp>
    </p:spTree>
    <p:extLst>
      <p:ext uri="{BB962C8B-B14F-4D97-AF65-F5344CB8AC3E}">
        <p14:creationId xmlns="" xmlns:p14="http://schemas.microsoft.com/office/powerpoint/2010/main" val="28559587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9400" y="76200"/>
            <a:ext cx="8610600" cy="5493812"/>
          </a:xfrm>
          <a:prstGeom prst="rect">
            <a:avLst/>
          </a:prstGeom>
          <a:noFill/>
        </p:spPr>
        <p:txBody>
          <a:bodyPr wrap="square" rtlCol="0">
            <a:spAutoFit/>
          </a:bodyPr>
          <a:lstStyle/>
          <a:p>
            <a:pPr>
              <a:lnSpc>
                <a:spcPct val="150000"/>
              </a:lnSpc>
            </a:pPr>
            <a:r>
              <a:rPr lang="en" b="1" dirty="0">
                <a:latin typeface="Palatino Linotype" pitchFamily="18" charset="0"/>
              </a:rPr>
              <a:t>CLINICAL PICTURE</a:t>
            </a:r>
          </a:p>
          <a:p>
            <a:pPr marL="285750" indent="-285750">
              <a:lnSpc>
                <a:spcPct val="150000"/>
              </a:lnSpc>
              <a:buFont typeface="Wingdings" pitchFamily="2" charset="2"/>
              <a:buChar char="§"/>
            </a:pPr>
            <a:r>
              <a:rPr lang="en" b="1" dirty="0" err="1">
                <a:latin typeface="Palatino Linotype" pitchFamily="18" charset="0"/>
              </a:rPr>
              <a:t>Encephalopathy </a:t>
            </a:r>
            <a:r>
              <a:rPr lang="en" dirty="0">
                <a:latin typeface="Palatino Linotype" pitchFamily="18" charset="0"/>
              </a:rPr>
              <a:t>is the main clinical feature, depending on the severity it ranges from drowsiness to a confused state </a:t>
            </a:r>
            <a:r>
              <a:rPr lang="en">
                <a:latin typeface="Palatino Linotype" pitchFamily="18" charset="0"/>
              </a:rPr>
              <a:t>to coma </a:t>
            </a:r>
            <a:r>
              <a:rPr lang="en" dirty="0">
                <a:latin typeface="Palatino Linotype" pitchFamily="18" charset="0"/>
              </a:rPr>
              <a:t>, the classic signs </a:t>
            </a:r>
            <a:r>
              <a:rPr lang="en" dirty="0" err="1">
                <a:latin typeface="Palatino Linotype" pitchFamily="18" charset="0"/>
              </a:rPr>
              <a:t>of encephalopathy </a:t>
            </a:r>
            <a:r>
              <a:rPr lang="en" dirty="0">
                <a:latin typeface="Palatino Linotype" pitchFamily="18" charset="0"/>
              </a:rPr>
              <a:t>seen in chronic liver disease, i.e. fluttering </a:t>
            </a:r>
            <a:r>
              <a:rPr lang="en" dirty="0" err="1">
                <a:latin typeface="Palatino Linotype" pitchFamily="18" charset="0"/>
              </a:rPr>
              <a:t>tremor </a:t>
            </a:r>
            <a:r>
              <a:rPr lang="en" dirty="0">
                <a:latin typeface="Palatino Linotype" pitchFamily="18" charset="0"/>
              </a:rPr>
              <a:t>( </a:t>
            </a:r>
            <a:r>
              <a:rPr lang="en" dirty="0" err="1">
                <a:latin typeface="Palatino Linotype" pitchFamily="18" charset="0"/>
              </a:rPr>
              <a:t>asterixis </a:t>
            </a:r>
            <a:r>
              <a:rPr lang="en" dirty="0">
                <a:latin typeface="Palatino Linotype" pitchFamily="18" charset="0"/>
              </a:rPr>
              <a:t>) and </a:t>
            </a:r>
            <a:r>
              <a:rPr lang="en" dirty="0" err="1">
                <a:latin typeface="Palatino Linotype" pitchFamily="18" charset="0"/>
              </a:rPr>
              <a:t>foetor , are </a:t>
            </a:r>
            <a:r>
              <a:rPr lang="en">
                <a:latin typeface="Palatino Linotype" pitchFamily="18" charset="0"/>
              </a:rPr>
              <a:t>usually </a:t>
            </a:r>
            <a:r>
              <a:rPr lang="en" dirty="0">
                <a:latin typeface="Palatino Linotype" pitchFamily="18" charset="0"/>
              </a:rPr>
              <a:t>absent. </a:t>
            </a:r>
            <a:r>
              <a:rPr lang="en" dirty="0" err="1">
                <a:latin typeface="Palatino Linotype" pitchFamily="18" charset="0"/>
              </a:rPr>
              <a:t>hepaticus</a:t>
            </a:r>
            <a:endParaRPr lang="x-none" dirty="0">
              <a:latin typeface="Palatino Linotype" pitchFamily="18" charset="0"/>
            </a:endParaRPr>
          </a:p>
          <a:p>
            <a:pPr marL="285750" indent="-285750">
              <a:lnSpc>
                <a:spcPct val="150000"/>
              </a:lnSpc>
              <a:buFont typeface="Wingdings" pitchFamily="2" charset="2"/>
              <a:buChar char="§"/>
            </a:pPr>
            <a:r>
              <a:rPr lang="en" b="1" dirty="0" err="1">
                <a:latin typeface="Palatino Linotype" pitchFamily="18" charset="0"/>
              </a:rPr>
              <a:t>Multisystem </a:t>
            </a:r>
            <a:r>
              <a:rPr lang="en" b="1" dirty="0">
                <a:latin typeface="Palatino Linotype" pitchFamily="18" charset="0"/>
              </a:rPr>
              <a:t>disease</a:t>
            </a:r>
          </a:p>
          <a:p>
            <a:pPr marL="285750" indent="-285750">
              <a:lnSpc>
                <a:spcPct val="150000"/>
              </a:lnSpc>
              <a:buFont typeface="Wingdings" pitchFamily="2" charset="2"/>
              <a:buChar char="§"/>
            </a:pPr>
            <a:r>
              <a:rPr lang="en" b="1" dirty="0" err="1">
                <a:latin typeface="Palatino Linotype" pitchFamily="18" charset="0"/>
              </a:rPr>
              <a:t>Cardiovascular </a:t>
            </a:r>
            <a:r>
              <a:rPr lang="en" b="1" dirty="0">
                <a:latin typeface="Palatino Linotype" pitchFamily="18" charset="0"/>
              </a:rPr>
              <a:t>abnormalities </a:t>
            </a:r>
            <a:r>
              <a:rPr lang="en" dirty="0">
                <a:latin typeface="Palatino Linotype" pitchFamily="18" charset="0"/>
              </a:rPr>
              <a:t>- hypertension, </a:t>
            </a:r>
            <a:r>
              <a:rPr lang="en" dirty="0" err="1">
                <a:latin typeface="Palatino Linotype" pitchFamily="18" charset="0"/>
              </a:rPr>
              <a:t>hypotension </a:t>
            </a:r>
            <a:r>
              <a:rPr lang="en" dirty="0">
                <a:latin typeface="Palatino Linotype" pitchFamily="18" charset="0"/>
              </a:rPr>
              <a:t>, </a:t>
            </a:r>
            <a:r>
              <a:rPr lang="en" dirty="0" err="1">
                <a:latin typeface="Palatino Linotype" pitchFamily="18" charset="0"/>
              </a:rPr>
              <a:t>tachyarrhythmia </a:t>
            </a:r>
            <a:r>
              <a:rPr lang="en" dirty="0">
                <a:latin typeface="Palatino Linotype" pitchFamily="18" charset="0"/>
              </a:rPr>
              <a:t>, </a:t>
            </a:r>
            <a:r>
              <a:rPr lang="en" dirty="0" err="1">
                <a:latin typeface="Palatino Linotype" pitchFamily="18" charset="0"/>
              </a:rPr>
              <a:t>bradyarrhythmia</a:t>
            </a:r>
            <a:endParaRPr lang="x-none" dirty="0">
              <a:latin typeface="Palatino Linotype" pitchFamily="18" charset="0"/>
            </a:endParaRPr>
          </a:p>
          <a:p>
            <a:pPr marL="285750" indent="-285750">
              <a:lnSpc>
                <a:spcPct val="150000"/>
              </a:lnSpc>
              <a:buFont typeface="Wingdings" pitchFamily="2" charset="2"/>
              <a:buChar char="§"/>
            </a:pPr>
            <a:r>
              <a:rPr lang="en" b="1">
                <a:latin typeface="Palatino Linotype" pitchFamily="18" charset="0"/>
              </a:rPr>
              <a:t>Renal </a:t>
            </a:r>
            <a:r>
              <a:rPr lang="en" b="1" dirty="0" err="1">
                <a:latin typeface="Palatino Linotype" pitchFamily="18" charset="0"/>
              </a:rPr>
              <a:t>insufficiency</a:t>
            </a:r>
            <a:endParaRPr lang="x-none" b="1" dirty="0">
              <a:latin typeface="Palatino Linotype" pitchFamily="18" charset="0"/>
            </a:endParaRPr>
          </a:p>
          <a:p>
            <a:pPr marL="285750" indent="-285750">
              <a:lnSpc>
                <a:spcPct val="150000"/>
              </a:lnSpc>
              <a:buFont typeface="Wingdings" pitchFamily="2" charset="2"/>
              <a:buChar char="§"/>
            </a:pPr>
            <a:r>
              <a:rPr lang="en" b="1" dirty="0">
                <a:latin typeface="Palatino Linotype" pitchFamily="18" charset="0"/>
              </a:rPr>
              <a:t>Respiratory </a:t>
            </a:r>
            <a:r>
              <a:rPr lang="en" b="1" dirty="0" err="1">
                <a:latin typeface="Palatino Linotype" pitchFamily="18" charset="0"/>
              </a:rPr>
              <a:t>insufficiency</a:t>
            </a:r>
            <a:endParaRPr lang="x-none" b="1" dirty="0">
              <a:latin typeface="Palatino Linotype" pitchFamily="18" charset="0"/>
            </a:endParaRPr>
          </a:p>
          <a:p>
            <a:pPr marL="285750" indent="-285750">
              <a:lnSpc>
                <a:spcPct val="150000"/>
              </a:lnSpc>
              <a:buFont typeface="Wingdings" pitchFamily="2" charset="2"/>
              <a:buChar char="§"/>
            </a:pPr>
            <a:r>
              <a:rPr lang="en" b="1" dirty="0">
                <a:latin typeface="Palatino Linotype" pitchFamily="18" charset="0"/>
              </a:rPr>
              <a:t>Clinically </a:t>
            </a:r>
            <a:r>
              <a:rPr lang="en" b="1" dirty="0" err="1">
                <a:latin typeface="Palatino Linotype" pitchFamily="18" charset="0"/>
              </a:rPr>
              <a:t>manifest</a:t>
            </a:r>
            <a:r>
              <a:rPr lang="en" b="1" dirty="0">
                <a:latin typeface="Palatino Linotype" pitchFamily="18" charset="0"/>
              </a:rPr>
              <a:t> </a:t>
            </a:r>
            <a:r>
              <a:rPr lang="en" b="1" dirty="0" err="1">
                <a:latin typeface="Palatino Linotype" pitchFamily="18" charset="0"/>
              </a:rPr>
              <a:t>coagulopathy </a:t>
            </a:r>
            <a:r>
              <a:rPr lang="en" dirty="0">
                <a:latin typeface="Palatino Linotype" pitchFamily="18" charset="0"/>
              </a:rPr>
              <a:t>- bleeding from the injection site, from </a:t>
            </a:r>
            <a:r>
              <a:rPr lang="en" dirty="0" err="1">
                <a:latin typeface="Palatino Linotype" pitchFamily="18" charset="0"/>
              </a:rPr>
              <a:t>the urinary </a:t>
            </a:r>
            <a:r>
              <a:rPr lang="en" dirty="0">
                <a:latin typeface="Palatino Linotype" pitchFamily="18" charset="0"/>
              </a:rPr>
              <a:t>and gastrointestinal system</a:t>
            </a:r>
          </a:p>
          <a:p>
            <a:pPr>
              <a:lnSpc>
                <a:spcPct val="150000"/>
              </a:lnSpc>
            </a:pPr>
            <a:endParaRPr lang="x-none" dirty="0">
              <a:latin typeface="Palatino Linotype" pitchFamily="18" charset="0"/>
            </a:endParaRPr>
          </a:p>
        </p:txBody>
      </p:sp>
    </p:spTree>
    <p:extLst>
      <p:ext uri="{BB962C8B-B14F-4D97-AF65-F5344CB8AC3E}">
        <p14:creationId xmlns="" xmlns:p14="http://schemas.microsoft.com/office/powerpoint/2010/main" val="3968341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457200"/>
            <a:ext cx="8382000" cy="6186309"/>
          </a:xfrm>
          <a:prstGeom prst="rect">
            <a:avLst/>
          </a:prstGeom>
          <a:noFill/>
        </p:spPr>
        <p:txBody>
          <a:bodyPr wrap="square" rtlCol="0">
            <a:spAutoFit/>
          </a:bodyPr>
          <a:lstStyle/>
          <a:p>
            <a:pPr>
              <a:lnSpc>
                <a:spcPct val="150000"/>
              </a:lnSpc>
            </a:pPr>
            <a:r>
              <a:rPr lang="en" b="1">
                <a:latin typeface="Palatino Linotype" pitchFamily="18" charset="0"/>
              </a:rPr>
              <a:t>DIAGNOSIS</a:t>
            </a:r>
            <a:endParaRPr lang="x-none" b="1" dirty="0">
              <a:latin typeface="Palatino Linotype" pitchFamily="18" charset="0"/>
            </a:endParaRPr>
          </a:p>
          <a:p>
            <a:pPr marL="285750" indent="-285750">
              <a:lnSpc>
                <a:spcPct val="150000"/>
              </a:lnSpc>
              <a:buFont typeface="Wingdings" pitchFamily="2" charset="2"/>
              <a:buChar char="§"/>
            </a:pPr>
            <a:r>
              <a:rPr lang="en" dirty="0">
                <a:latin typeface="Palatino Linotype" pitchFamily="18" charset="0"/>
              </a:rPr>
              <a:t>Determine the etiology of liver disease</a:t>
            </a:r>
          </a:p>
          <a:p>
            <a:pPr marL="285750" indent="-285750">
              <a:lnSpc>
                <a:spcPct val="150000"/>
              </a:lnSpc>
              <a:buFont typeface="Wingdings" pitchFamily="2" charset="2"/>
              <a:buChar char="§"/>
            </a:pPr>
            <a:r>
              <a:rPr lang="en" dirty="0">
                <a:latin typeface="Palatino Linotype" pitchFamily="18" charset="0"/>
              </a:rPr>
              <a:t>Determining the value of </a:t>
            </a:r>
            <a:r>
              <a:rPr lang="en" dirty="0" err="1">
                <a:latin typeface="Palatino Linotype" pitchFamily="18" charset="0"/>
              </a:rPr>
              <a:t>paracetamol </a:t>
            </a:r>
            <a:r>
              <a:rPr lang="en" dirty="0">
                <a:latin typeface="Palatino Linotype" pitchFamily="18" charset="0"/>
              </a:rPr>
              <a:t>in the blood (N- </a:t>
            </a:r>
            <a:r>
              <a:rPr lang="en" dirty="0" err="1">
                <a:latin typeface="Palatino Linotype" pitchFamily="18" charset="0"/>
              </a:rPr>
              <a:t>acetylcysteine </a:t>
            </a:r>
            <a:r>
              <a:rPr lang="en" dirty="0">
                <a:latin typeface="Palatino Linotype" pitchFamily="18" charset="0"/>
              </a:rPr>
              <a:t>)</a:t>
            </a:r>
          </a:p>
          <a:p>
            <a:pPr marL="285750" indent="-285750">
              <a:lnSpc>
                <a:spcPct val="150000"/>
              </a:lnSpc>
              <a:buFont typeface="Wingdings" pitchFamily="2" charset="2"/>
              <a:buChar char="§"/>
            </a:pPr>
            <a:r>
              <a:rPr lang="en" dirty="0">
                <a:latin typeface="Palatino Linotype" pitchFamily="18" charset="0"/>
              </a:rPr>
              <a:t>Determination of antibodies to viruses (hepatitis A, B, CMV, EBV)</a:t>
            </a:r>
          </a:p>
          <a:p>
            <a:pPr marL="285750" indent="-285750">
              <a:lnSpc>
                <a:spcPct val="150000"/>
              </a:lnSpc>
              <a:buFont typeface="Wingdings" pitchFamily="2" charset="2"/>
              <a:buChar char="§"/>
            </a:pPr>
            <a:r>
              <a:rPr lang="en" dirty="0">
                <a:latin typeface="Palatino Linotype" pitchFamily="18" charset="0"/>
              </a:rPr>
              <a:t>Present </a:t>
            </a:r>
            <a:r>
              <a:rPr lang="en" dirty="0" err="1">
                <a:latin typeface="Palatino Linotype" pitchFamily="18" charset="0"/>
              </a:rPr>
              <a:t>eosinophilia </a:t>
            </a:r>
            <a:r>
              <a:rPr lang="en" dirty="0">
                <a:latin typeface="Palatino Linotype" pitchFamily="18" charset="0"/>
              </a:rPr>
              <a:t>- an idiosyncratic reaction to the drug</a:t>
            </a:r>
          </a:p>
          <a:p>
            <a:pPr marL="285750" indent="-285750">
              <a:lnSpc>
                <a:spcPct val="150000"/>
              </a:lnSpc>
              <a:buFont typeface="Wingdings" pitchFamily="2" charset="2"/>
              <a:buChar char="§"/>
            </a:pPr>
            <a:r>
              <a:rPr lang="en" dirty="0">
                <a:latin typeface="Palatino Linotype" pitchFamily="18" charset="0"/>
              </a:rPr>
              <a:t>UZV</a:t>
            </a:r>
          </a:p>
          <a:p>
            <a:pPr marL="285750" indent="-285750">
              <a:lnSpc>
                <a:spcPct val="150000"/>
              </a:lnSpc>
              <a:buFont typeface="Wingdings" pitchFamily="2" charset="2"/>
              <a:buChar char="§"/>
            </a:pPr>
            <a:r>
              <a:rPr lang="en">
                <a:latin typeface="Palatino Linotype" pitchFamily="18" charset="0"/>
              </a:rPr>
              <a:t>CT</a:t>
            </a:r>
            <a:endParaRPr lang="sr-Cyrl-RS" dirty="0">
              <a:latin typeface="Palatino Linotype" pitchFamily="18" charset="0"/>
            </a:endParaRPr>
          </a:p>
          <a:p>
            <a:pPr marL="285750" indent="-285750">
              <a:lnSpc>
                <a:spcPct val="150000"/>
              </a:lnSpc>
              <a:buFont typeface="Wingdings" pitchFamily="2" charset="2"/>
              <a:buChar char="§"/>
            </a:pPr>
            <a:endParaRPr lang="sr-Cyrl-RS" dirty="0">
              <a:latin typeface="Palatino Linotype" pitchFamily="18" charset="0"/>
            </a:endParaRPr>
          </a:p>
          <a:p>
            <a:r>
              <a:rPr lang="en" b="1">
                <a:latin typeface="Palatino Linotype" pitchFamily="18" charset="0"/>
              </a:rPr>
              <a:t>THERAPY</a:t>
            </a:r>
          </a:p>
          <a:p>
            <a:pPr marL="342900" indent="-342900">
              <a:lnSpc>
                <a:spcPct val="150000"/>
              </a:lnSpc>
              <a:buAutoNum type="arabicPeriod"/>
            </a:pPr>
            <a:r>
              <a:rPr lang="en">
                <a:latin typeface="Palatino Linotype" pitchFamily="18" charset="0"/>
              </a:rPr>
              <a:t>Forecast assessment</a:t>
            </a:r>
          </a:p>
          <a:p>
            <a:pPr marL="342900" indent="-342900">
              <a:lnSpc>
                <a:spcPct val="150000"/>
              </a:lnSpc>
              <a:buAutoNum type="arabicPeriod"/>
            </a:pPr>
            <a:r>
              <a:rPr lang="en">
                <a:latin typeface="Palatino Linotype" pitchFamily="18" charset="0"/>
              </a:rPr>
              <a:t>Standard treatment protocol</a:t>
            </a:r>
          </a:p>
          <a:p>
            <a:pPr marL="342900" indent="-342900">
              <a:lnSpc>
                <a:spcPct val="150000"/>
              </a:lnSpc>
              <a:buAutoNum type="arabicPeriod"/>
            </a:pPr>
            <a:r>
              <a:rPr lang="en">
                <a:latin typeface="Palatino Linotype" pitchFamily="18" charset="0"/>
              </a:rPr>
              <a:t>Monitoring and treatment of possible complications</a:t>
            </a:r>
          </a:p>
          <a:p>
            <a:pPr marL="342900" indent="-342900">
              <a:lnSpc>
                <a:spcPct val="150000"/>
              </a:lnSpc>
              <a:buAutoNum type="arabicPeriod"/>
            </a:pPr>
            <a:r>
              <a:rPr lang="en">
                <a:latin typeface="Palatino Linotype" pitchFamily="18" charset="0"/>
              </a:rPr>
              <a:t>Emergency liver transplantation</a:t>
            </a:r>
          </a:p>
          <a:p>
            <a:pPr marL="342900" indent="-342900">
              <a:lnSpc>
                <a:spcPct val="150000"/>
              </a:lnSpc>
              <a:buAutoNum type="arabicPeriod"/>
            </a:pPr>
            <a:r>
              <a:rPr lang="en">
                <a:latin typeface="Palatino Linotype" pitchFamily="18" charset="0"/>
              </a:rPr>
              <a:t>Bridging the time to transplantation</a:t>
            </a:r>
          </a:p>
          <a:p>
            <a:pPr>
              <a:lnSpc>
                <a:spcPct val="150000"/>
              </a:lnSpc>
            </a:pPr>
            <a:endParaRPr lang="x-none" dirty="0">
              <a:latin typeface="Palatino Linotype" pitchFamily="18" charset="0"/>
            </a:endParaRPr>
          </a:p>
        </p:txBody>
      </p:sp>
    </p:spTree>
    <p:extLst>
      <p:ext uri="{BB962C8B-B14F-4D97-AF65-F5344CB8AC3E}">
        <p14:creationId xmlns="" xmlns:p14="http://schemas.microsoft.com/office/powerpoint/2010/main" val="2794478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sp>
        <p:nvSpPr>
          <p:cNvPr id="4" name="Rectangle 3"/>
          <p:cNvSpPr/>
          <p:nvPr/>
        </p:nvSpPr>
        <p:spPr>
          <a:xfrm>
            <a:off x="0" y="228600"/>
            <a:ext cx="9144000" cy="3970318"/>
          </a:xfrm>
          <a:prstGeom prst="rect">
            <a:avLst/>
          </a:prstGeom>
        </p:spPr>
        <p:txBody>
          <a:bodyPr wrap="square">
            <a:spAutoFit/>
          </a:bodyPr>
          <a:lstStyle/>
          <a:p>
            <a:pPr marL="342900" indent="-342900">
              <a:buFont typeface="+mj-lt"/>
              <a:buAutoNum type="arabicPeriod"/>
            </a:pPr>
            <a:r>
              <a:rPr lang="en-US" b="1" dirty="0" smtClean="0">
                <a:latin typeface="Palatino Linotype" pitchFamily="18" charset="0"/>
              </a:rPr>
              <a:t>Bilirubin production disorder</a:t>
            </a:r>
          </a:p>
          <a:p>
            <a:endParaRPr lang="en-US" dirty="0" smtClean="0">
              <a:latin typeface="Palatino Linotype" pitchFamily="18" charset="0"/>
            </a:endParaRPr>
          </a:p>
          <a:p>
            <a:pPr>
              <a:buFont typeface="Wingdings" pitchFamily="2" charset="2"/>
              <a:buChar char="v"/>
            </a:pPr>
            <a:r>
              <a:rPr lang="en-US" dirty="0" smtClean="0">
                <a:latin typeface="Palatino Linotype" pitchFamily="18" charset="0"/>
              </a:rPr>
              <a:t> The main part of bilirubin in the serum is formed by the breakdown of hemoglobin of mature erythrocytes (reticuloendothelial system of the liver, spleen, bone marrow).</a:t>
            </a:r>
          </a:p>
          <a:p>
            <a:endParaRPr lang="en-US" dirty="0" smtClean="0">
              <a:latin typeface="Palatino Linotype" pitchFamily="18" charset="0"/>
            </a:endParaRPr>
          </a:p>
          <a:p>
            <a:pPr>
              <a:buFont typeface="Wingdings" pitchFamily="2" charset="2"/>
              <a:buChar char="v"/>
            </a:pPr>
            <a:r>
              <a:rPr lang="en-US" dirty="0" smtClean="0">
                <a:latin typeface="Palatino Linotype" pitchFamily="18" charset="0"/>
              </a:rPr>
              <a:t>A smaller part of bilirubin is produced by ineffective erythropoiesis in the bone marrow</a:t>
            </a:r>
          </a:p>
          <a:p>
            <a:endParaRPr lang="en-US" b="1" dirty="0" smtClean="0">
              <a:latin typeface="Palatino Linotype" pitchFamily="18" charset="0"/>
            </a:endParaRPr>
          </a:p>
          <a:p>
            <a:r>
              <a:rPr lang="en-US" b="1" dirty="0" smtClean="0">
                <a:latin typeface="Palatino Linotype" pitchFamily="18" charset="0"/>
              </a:rPr>
              <a:t>Increased production of bilirubin-increased fraction: indirect</a:t>
            </a:r>
          </a:p>
          <a:p>
            <a:endParaRPr lang="en-US" dirty="0" smtClean="0">
              <a:latin typeface="Palatino Linotype" pitchFamily="18" charset="0"/>
            </a:endParaRPr>
          </a:p>
          <a:p>
            <a:pPr>
              <a:buFont typeface="Wingdings" pitchFamily="2" charset="2"/>
              <a:buChar char="ü"/>
            </a:pPr>
            <a:r>
              <a:rPr lang="en-US" dirty="0" smtClean="0">
                <a:latin typeface="Palatino Linotype" pitchFamily="18" charset="0"/>
              </a:rPr>
              <a:t> ineffective erythropoiesis (megaloblastic anemia, thalassemia, lead poisoning,...)</a:t>
            </a:r>
          </a:p>
          <a:p>
            <a:endParaRPr lang="en-US" dirty="0" smtClean="0">
              <a:latin typeface="Palatino Linotype" pitchFamily="18" charset="0"/>
            </a:endParaRPr>
          </a:p>
          <a:p>
            <a:pPr>
              <a:buFont typeface="Wingdings" pitchFamily="2" charset="2"/>
              <a:buChar char="ü"/>
            </a:pPr>
            <a:r>
              <a:rPr lang="en-US" dirty="0" smtClean="0">
                <a:latin typeface="Palatino Linotype" pitchFamily="18" charset="0"/>
              </a:rPr>
              <a:t>accelerated decomposition of mature erythrocytes (hemolysis) (congenital spherocytosis, autoimmune hemolytic anemia, blood transfusion, ...)</a:t>
            </a:r>
            <a:endParaRPr lang="en-US" dirty="0">
              <a:latin typeface="Palatino Linotype"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2709440779"/>
              </p:ext>
            </p:extLst>
          </p:nvPr>
        </p:nvGraphicFramePr>
        <p:xfrm>
          <a:off x="50800" y="25400"/>
          <a:ext cx="9144000" cy="6660875"/>
        </p:xfrm>
        <a:graphic>
          <a:graphicData uri="http://schemas.openxmlformats.org/drawingml/2006/table">
            <a:tbl>
              <a:tblPr firstRow="1" bandRow="1">
                <a:tableStyleId>{5C22544A-7EE6-4342-B048-85BDC9FD1C3A}</a:tableStyleId>
              </a:tblPr>
              <a:tblGrid>
                <a:gridCol w="2692400">
                  <a:extLst>
                    <a:ext uri="{9D8B030D-6E8A-4147-A177-3AD203B41FA5}">
                      <a16:colId xmlns="" xmlns:a16="http://schemas.microsoft.com/office/drawing/2014/main" val="20000"/>
                    </a:ext>
                  </a:extLst>
                </a:gridCol>
                <a:gridCol w="2514600">
                  <a:extLst>
                    <a:ext uri="{9D8B030D-6E8A-4147-A177-3AD203B41FA5}">
                      <a16:colId xmlns="" xmlns:a16="http://schemas.microsoft.com/office/drawing/2014/main" val="20001"/>
                    </a:ext>
                  </a:extLst>
                </a:gridCol>
                <a:gridCol w="3937000">
                  <a:extLst>
                    <a:ext uri="{9D8B030D-6E8A-4147-A177-3AD203B41FA5}">
                      <a16:colId xmlns="" xmlns:a16="http://schemas.microsoft.com/office/drawing/2014/main" val="20002"/>
                    </a:ext>
                  </a:extLst>
                </a:gridCol>
              </a:tblGrid>
              <a:tr h="965200">
                <a:tc>
                  <a:txBody>
                    <a:bodyPr/>
                    <a:lstStyle/>
                    <a:p>
                      <a:r>
                        <a:rPr lang="en" sz="1400" dirty="0" err="1">
                          <a:latin typeface="Palatino Linotype" pitchFamily="18" charset="0"/>
                        </a:rPr>
                        <a:t>Intracranial </a:t>
                      </a:r>
                      <a:r>
                        <a:rPr lang="en" sz="1400" dirty="0">
                          <a:latin typeface="Palatino Linotype" pitchFamily="18" charset="0"/>
                        </a:rPr>
                        <a:t>hypertension, </a:t>
                      </a:r>
                      <a:r>
                        <a:rPr lang="en" sz="1400" dirty="0" err="1">
                          <a:latin typeface="Palatino Linotype" pitchFamily="18" charset="0"/>
                        </a:rPr>
                        <a:t>neurohypoxemia</a:t>
                      </a:r>
                      <a:endParaRPr lang="x-none" sz="1400" dirty="0">
                        <a:latin typeface="Palatino Linotype" pitchFamily="18" charset="0"/>
                      </a:endParaRPr>
                    </a:p>
                    <a:p>
                      <a:r>
                        <a:rPr lang="en" sz="1400" dirty="0" err="1">
                          <a:latin typeface="Palatino Linotype" pitchFamily="18" charset="0"/>
                        </a:rPr>
                        <a:t>subclinical </a:t>
                      </a:r>
                      <a:r>
                        <a:rPr lang="en" sz="1400" dirty="0">
                          <a:latin typeface="Palatino Linotype" pitchFamily="18" charset="0"/>
                        </a:rPr>
                        <a:t>convulsions</a:t>
                      </a:r>
                    </a:p>
                  </a:txBody>
                  <a:tcPr/>
                </a:tc>
                <a:tc>
                  <a:txBody>
                    <a:bodyPr/>
                    <a:lstStyle/>
                    <a:p>
                      <a:r>
                        <a:rPr lang="en" sz="1400" dirty="0">
                          <a:latin typeface="Palatino Linotype" pitchFamily="18" charset="0"/>
                        </a:rPr>
                        <a:t>55-70%</a:t>
                      </a:r>
                    </a:p>
                  </a:txBody>
                  <a:tcPr/>
                </a:tc>
                <a:tc>
                  <a:txBody>
                    <a:bodyPr/>
                    <a:lstStyle/>
                    <a:p>
                      <a:r>
                        <a:rPr lang="en" sz="1400" dirty="0">
                          <a:latin typeface="Palatino Linotype" pitchFamily="18" charset="0"/>
                        </a:rPr>
                        <a:t>Patient monitoring, </a:t>
                      </a:r>
                      <a:r>
                        <a:rPr lang="en" sz="1400" dirty="0" err="1">
                          <a:latin typeface="Palatino Linotype" pitchFamily="18" charset="0"/>
                        </a:rPr>
                        <a:t>mannitol </a:t>
                      </a:r>
                      <a:r>
                        <a:rPr lang="en" sz="1400" dirty="0">
                          <a:latin typeface="Palatino Linotype" pitchFamily="18" charset="0"/>
                        </a:rPr>
                        <a:t>, barbiturates, </a:t>
                      </a:r>
                      <a:r>
                        <a:rPr lang="en" sz="1400" dirty="0" err="1">
                          <a:latin typeface="Palatino Linotype" pitchFamily="18" charset="0"/>
                        </a:rPr>
                        <a:t>inotropic </a:t>
                      </a:r>
                      <a:r>
                        <a:rPr lang="en" sz="1400" dirty="0">
                          <a:latin typeface="Palatino Linotype" pitchFamily="18" charset="0"/>
                        </a:rPr>
                        <a:t>drugs,</a:t>
                      </a:r>
                      <a:r>
                        <a:rPr lang="en" sz="1400" baseline="0" dirty="0">
                          <a:latin typeface="Palatino Linotype" pitchFamily="18" charset="0"/>
                        </a:rPr>
                        <a:t> </a:t>
                      </a:r>
                      <a:r>
                        <a:rPr lang="en" sz="1400" baseline="0" dirty="0" err="1">
                          <a:latin typeface="Palatino Linotype" pitchFamily="18" charset="0"/>
                        </a:rPr>
                        <a:t>hyperoxygenation</a:t>
                      </a:r>
                      <a:endParaRPr lang="x-none" sz="1400" dirty="0">
                        <a:latin typeface="Palatino Linotype" pitchFamily="18" charset="0"/>
                      </a:endParaRPr>
                    </a:p>
                  </a:txBody>
                  <a:tcPr/>
                </a:tc>
                <a:extLst>
                  <a:ext uri="{0D108BD9-81ED-4DB2-BD59-A6C34878D82A}">
                    <a16:rowId xmlns="" xmlns:a16="http://schemas.microsoft.com/office/drawing/2014/main" val="10000"/>
                  </a:ext>
                </a:extLst>
              </a:tr>
              <a:tr h="430280">
                <a:tc>
                  <a:txBody>
                    <a:bodyPr/>
                    <a:lstStyle/>
                    <a:p>
                      <a:r>
                        <a:rPr lang="en" sz="1400" dirty="0">
                          <a:latin typeface="Palatino Linotype" pitchFamily="18" charset="0"/>
                        </a:rPr>
                        <a:t>Kidney </a:t>
                      </a:r>
                      <a:r>
                        <a:rPr lang="en" sz="1400" dirty="0" err="1">
                          <a:latin typeface="Palatino Linotype" pitchFamily="18" charset="0"/>
                        </a:rPr>
                        <a:t>failure</a:t>
                      </a:r>
                    </a:p>
                  </a:txBody>
                  <a:tcPr/>
                </a:tc>
                <a:tc>
                  <a:txBody>
                    <a:bodyPr/>
                    <a:lstStyle/>
                    <a:p>
                      <a:r>
                        <a:rPr lang="en" sz="1400" dirty="0" err="1">
                          <a:latin typeface="Palatino Linotype" pitchFamily="18" charset="0"/>
                        </a:rPr>
                        <a:t>Paracetamol </a:t>
                      </a:r>
                      <a:r>
                        <a:rPr lang="en" sz="1400" dirty="0">
                          <a:latin typeface="Palatino Linotype" pitchFamily="18" charset="0"/>
                        </a:rPr>
                        <a:t>-75%</a:t>
                      </a:r>
                    </a:p>
                    <a:p>
                      <a:r>
                        <a:rPr lang="en" sz="1400" dirty="0">
                          <a:latin typeface="Palatino Linotype" pitchFamily="18" charset="0"/>
                        </a:rPr>
                        <a:t>Other causes-30%</a:t>
                      </a:r>
                    </a:p>
                  </a:txBody>
                  <a:tcPr/>
                </a:tc>
                <a:tc>
                  <a:txBody>
                    <a:bodyPr/>
                    <a:lstStyle/>
                    <a:p>
                      <a:r>
                        <a:rPr lang="en" sz="1400" dirty="0">
                          <a:latin typeface="Palatino Linotype" pitchFamily="18" charset="0"/>
                        </a:rPr>
                        <a:t>Continuous </a:t>
                      </a:r>
                      <a:r>
                        <a:rPr lang="en" sz="1400" dirty="0" err="1">
                          <a:latin typeface="Palatino Linotype" pitchFamily="18" charset="0"/>
                        </a:rPr>
                        <a:t>hemofiltration</a:t>
                      </a:r>
                      <a:endParaRPr lang="x-none" sz="1400" dirty="0">
                        <a:latin typeface="Palatino Linotype" pitchFamily="18" charset="0"/>
                      </a:endParaRPr>
                    </a:p>
                  </a:txBody>
                  <a:tcPr/>
                </a:tc>
                <a:extLst>
                  <a:ext uri="{0D108BD9-81ED-4DB2-BD59-A6C34878D82A}">
                    <a16:rowId xmlns="" xmlns:a16="http://schemas.microsoft.com/office/drawing/2014/main" val="10001"/>
                  </a:ext>
                </a:extLst>
              </a:tr>
              <a:tr h="430280">
                <a:tc>
                  <a:txBody>
                    <a:bodyPr/>
                    <a:lstStyle/>
                    <a:p>
                      <a:r>
                        <a:rPr lang="en" sz="1400" dirty="0">
                          <a:latin typeface="Palatino Linotype" pitchFamily="18" charset="0"/>
                        </a:rPr>
                        <a:t>Sepsis</a:t>
                      </a:r>
                    </a:p>
                  </a:txBody>
                  <a:tcPr/>
                </a:tc>
                <a:tc>
                  <a:txBody>
                    <a:bodyPr/>
                    <a:lstStyle/>
                    <a:p>
                      <a:r>
                        <a:rPr lang="en" sz="1400" dirty="0" err="1">
                          <a:latin typeface="Palatino Linotype" pitchFamily="18" charset="0"/>
                        </a:rPr>
                        <a:t>Bacterial </a:t>
                      </a:r>
                      <a:r>
                        <a:rPr lang="en" sz="1400" dirty="0">
                          <a:latin typeface="Palatino Linotype" pitchFamily="18" charset="0"/>
                        </a:rPr>
                        <a:t>-30-85%</a:t>
                      </a:r>
                    </a:p>
                    <a:p>
                      <a:r>
                        <a:rPr lang="en" sz="1400" dirty="0">
                          <a:latin typeface="Palatino Linotype" pitchFamily="18" charset="0"/>
                        </a:rPr>
                        <a:t>Fungal-30%</a:t>
                      </a:r>
                    </a:p>
                  </a:txBody>
                  <a:tcPr/>
                </a:tc>
                <a:tc>
                  <a:txBody>
                    <a:bodyPr/>
                    <a:lstStyle/>
                    <a:p>
                      <a:r>
                        <a:rPr lang="en" sz="1400" dirty="0">
                          <a:latin typeface="Palatino Linotype" pitchFamily="18" charset="0"/>
                        </a:rPr>
                        <a:t>Systemic </a:t>
                      </a:r>
                      <a:r>
                        <a:rPr lang="en" sz="1400" dirty="0" err="1">
                          <a:latin typeface="Palatino Linotype" pitchFamily="18" charset="0"/>
                        </a:rPr>
                        <a:t>antimicrobial </a:t>
                      </a:r>
                      <a:r>
                        <a:rPr lang="en" sz="1400" dirty="0">
                          <a:latin typeface="Palatino Linotype" pitchFamily="18" charset="0"/>
                        </a:rPr>
                        <a:t>therapy, </a:t>
                      </a:r>
                      <a:r>
                        <a:rPr lang="en" sz="1400" baseline="0" dirty="0">
                          <a:latin typeface="Palatino Linotype" pitchFamily="18" charset="0"/>
                        </a:rPr>
                        <a:t>empiric systemic </a:t>
                      </a:r>
                      <a:r>
                        <a:rPr lang="en" sz="1400" baseline="0" dirty="0" err="1">
                          <a:latin typeface="Palatino Linotype" pitchFamily="18" charset="0"/>
                        </a:rPr>
                        <a:t>antifungal </a:t>
                      </a:r>
                      <a:r>
                        <a:rPr lang="en" sz="1400" baseline="0" dirty="0">
                          <a:latin typeface="Palatino Linotype" pitchFamily="18" charset="0"/>
                        </a:rPr>
                        <a:t>if leukocytes are higher than 20x10 </a:t>
                      </a:r>
                      <a:r>
                        <a:rPr lang="en" sz="1400" baseline="30000" dirty="0">
                          <a:latin typeface="Palatino Linotype" pitchFamily="18" charset="0"/>
                        </a:rPr>
                        <a:t>9</a:t>
                      </a:r>
                    </a:p>
                  </a:txBody>
                  <a:tcPr/>
                </a:tc>
                <a:extLst>
                  <a:ext uri="{0D108BD9-81ED-4DB2-BD59-A6C34878D82A}">
                    <a16:rowId xmlns="" xmlns:a16="http://schemas.microsoft.com/office/drawing/2014/main" val="10002"/>
                  </a:ext>
                </a:extLst>
              </a:tr>
              <a:tr h="430280">
                <a:tc>
                  <a:txBody>
                    <a:bodyPr/>
                    <a:lstStyle/>
                    <a:p>
                      <a:r>
                        <a:rPr lang="en" sz="1400" dirty="0" err="1">
                          <a:latin typeface="Palatino Linotype" pitchFamily="18" charset="0"/>
                        </a:rPr>
                        <a:t>Hypotension</a:t>
                      </a:r>
                      <a:endParaRPr lang="x-none" sz="1400" dirty="0">
                        <a:latin typeface="Palatino Linotype" pitchFamily="18" charset="0"/>
                      </a:endParaRPr>
                    </a:p>
                  </a:txBody>
                  <a:tcPr/>
                </a:tc>
                <a:tc>
                  <a:txBody>
                    <a:bodyPr/>
                    <a:lstStyle/>
                    <a:p>
                      <a:r>
                        <a:rPr lang="en" sz="1400" dirty="0">
                          <a:latin typeface="Palatino Linotype" pitchFamily="18" charset="0"/>
                        </a:rPr>
                        <a:t>often</a:t>
                      </a:r>
                    </a:p>
                  </a:txBody>
                  <a:tcPr/>
                </a:tc>
                <a:tc>
                  <a:txBody>
                    <a:bodyPr/>
                    <a:lstStyle/>
                    <a:p>
                      <a:endParaRPr lang="x-none" sz="1400" dirty="0">
                        <a:latin typeface="Palatino Linotype" pitchFamily="18" charset="0"/>
                      </a:endParaRPr>
                    </a:p>
                  </a:txBody>
                  <a:tcPr/>
                </a:tc>
                <a:extLst>
                  <a:ext uri="{0D108BD9-81ED-4DB2-BD59-A6C34878D82A}">
                    <a16:rowId xmlns="" xmlns:a16="http://schemas.microsoft.com/office/drawing/2014/main" val="10003"/>
                  </a:ext>
                </a:extLst>
              </a:tr>
              <a:tr h="430280">
                <a:tc>
                  <a:txBody>
                    <a:bodyPr/>
                    <a:lstStyle/>
                    <a:p>
                      <a:r>
                        <a:rPr lang="en" sz="1400" dirty="0" err="1">
                          <a:latin typeface="Palatino Linotype" pitchFamily="18" charset="0"/>
                        </a:rPr>
                        <a:t>Hypoglycemia</a:t>
                      </a:r>
                      <a:endParaRPr lang="x-none" sz="1400" dirty="0">
                        <a:latin typeface="Palatino Linotype" pitchFamily="18" charset="0"/>
                      </a:endParaRPr>
                    </a:p>
                  </a:txBody>
                  <a:tcPr/>
                </a:tc>
                <a:tc>
                  <a:txBody>
                    <a:bodyPr/>
                    <a:lstStyle/>
                    <a:p>
                      <a:r>
                        <a:rPr lang="en" sz="1400" dirty="0">
                          <a:latin typeface="Palatino Linotype" pitchFamily="18" charset="0"/>
                        </a:rPr>
                        <a:t>Common, precedes</a:t>
                      </a:r>
                      <a:r>
                        <a:rPr lang="en" sz="1400" baseline="0" dirty="0">
                          <a:latin typeface="Palatino Linotype" pitchFamily="18" charset="0"/>
                        </a:rPr>
                        <a:t> </a:t>
                      </a:r>
                      <a:r>
                        <a:rPr lang="en" sz="1400" baseline="0" dirty="0" err="1">
                          <a:latin typeface="Palatino Linotype" pitchFamily="18" charset="0"/>
                        </a:rPr>
                        <a:t>encephalopathy</a:t>
                      </a:r>
                      <a:endParaRPr lang="x-none" sz="1400" dirty="0">
                        <a:latin typeface="Palatino Linotype" pitchFamily="18" charset="0"/>
                      </a:endParaRPr>
                    </a:p>
                  </a:txBody>
                  <a:tcPr/>
                </a:tc>
                <a:tc>
                  <a:txBody>
                    <a:bodyPr/>
                    <a:lstStyle/>
                    <a:p>
                      <a:r>
                        <a:rPr lang="en" sz="1400" dirty="0">
                          <a:latin typeface="Palatino Linotype" pitchFamily="18" charset="0"/>
                        </a:rPr>
                        <a:t>Glucose check in the event of a change in mental status and hourly in patients on a ventilator</a:t>
                      </a:r>
                    </a:p>
                  </a:txBody>
                  <a:tcPr/>
                </a:tc>
                <a:extLst>
                  <a:ext uri="{0D108BD9-81ED-4DB2-BD59-A6C34878D82A}">
                    <a16:rowId xmlns="" xmlns:a16="http://schemas.microsoft.com/office/drawing/2014/main" val="10004"/>
                  </a:ext>
                </a:extLst>
              </a:tr>
              <a:tr h="742675">
                <a:tc>
                  <a:txBody>
                    <a:bodyPr/>
                    <a:lstStyle/>
                    <a:p>
                      <a:r>
                        <a:rPr lang="en" sz="1400" dirty="0">
                          <a:latin typeface="Palatino Linotype" pitchFamily="18" charset="0"/>
                        </a:rPr>
                        <a:t>Respiratory </a:t>
                      </a:r>
                      <a:r>
                        <a:rPr lang="en" sz="1400" dirty="0" err="1">
                          <a:latin typeface="Palatino Linotype" pitchFamily="18" charset="0"/>
                        </a:rPr>
                        <a:t>insufficiency</a:t>
                      </a:r>
                      <a:endParaRPr lang="x-none" sz="1400" dirty="0">
                        <a:latin typeface="Palatino Linotype" pitchFamily="18" charset="0"/>
                      </a:endParaRPr>
                    </a:p>
                  </a:txBody>
                  <a:tcPr/>
                </a:tc>
                <a:tc>
                  <a:txBody>
                    <a:bodyPr/>
                    <a:lstStyle/>
                    <a:p>
                      <a:r>
                        <a:rPr lang="en" sz="1400" dirty="0">
                          <a:latin typeface="Palatino Linotype" pitchFamily="18" charset="0"/>
                        </a:rPr>
                        <a:t>Often</a:t>
                      </a:r>
                    </a:p>
                  </a:txBody>
                  <a:tcPr/>
                </a:tc>
                <a:tc>
                  <a:txBody>
                    <a:bodyPr/>
                    <a:lstStyle/>
                    <a:p>
                      <a:r>
                        <a:rPr lang="en" sz="1400" dirty="0" err="1">
                          <a:latin typeface="Palatino Linotype" pitchFamily="18" charset="0"/>
                        </a:rPr>
                        <a:t>Multifactorial </a:t>
                      </a:r>
                      <a:r>
                        <a:rPr lang="en" sz="1400" dirty="0">
                          <a:latin typeface="Palatino Linotype" pitchFamily="18" charset="0"/>
                        </a:rPr>
                        <a:t>etiology, early ventilation</a:t>
                      </a:r>
                    </a:p>
                  </a:txBody>
                  <a:tcPr/>
                </a:tc>
                <a:extLst>
                  <a:ext uri="{0D108BD9-81ED-4DB2-BD59-A6C34878D82A}">
                    <a16:rowId xmlns="" xmlns:a16="http://schemas.microsoft.com/office/drawing/2014/main" val="10005"/>
                  </a:ext>
                </a:extLst>
              </a:tr>
              <a:tr h="430280">
                <a:tc>
                  <a:txBody>
                    <a:bodyPr/>
                    <a:lstStyle/>
                    <a:p>
                      <a:r>
                        <a:rPr lang="en" sz="1400" dirty="0" err="1">
                          <a:latin typeface="Palatino Linotype" pitchFamily="18" charset="0"/>
                        </a:rPr>
                        <a:t>Coagulopathy</a:t>
                      </a:r>
                      <a:endParaRPr lang="x-none" sz="1400" dirty="0">
                        <a:latin typeface="Palatino Linotype" pitchFamily="18" charset="0"/>
                      </a:endParaRPr>
                    </a:p>
                  </a:txBody>
                  <a:tcPr/>
                </a:tc>
                <a:tc>
                  <a:txBody>
                    <a:bodyPr/>
                    <a:lstStyle/>
                    <a:p>
                      <a:r>
                        <a:rPr lang="en" sz="1400" dirty="0">
                          <a:latin typeface="Palatino Linotype" pitchFamily="18" charset="0"/>
                        </a:rPr>
                        <a:t>Always present</a:t>
                      </a:r>
                    </a:p>
                  </a:txBody>
                  <a:tcPr/>
                </a:tc>
                <a:tc>
                  <a:txBody>
                    <a:bodyPr/>
                    <a:lstStyle/>
                    <a:p>
                      <a:r>
                        <a:rPr lang="en" sz="1400" dirty="0">
                          <a:latin typeface="Palatino Linotype" pitchFamily="18" charset="0"/>
                        </a:rPr>
                        <a:t>Treat only </a:t>
                      </a:r>
                      <a:r>
                        <a:rPr lang="en" sz="1400" baseline="0" dirty="0">
                          <a:latin typeface="Palatino Linotype" pitchFamily="18" charset="0"/>
                        </a:rPr>
                        <a:t>clinically </a:t>
                      </a:r>
                      <a:r>
                        <a:rPr lang="en" sz="1400" baseline="0" dirty="0" err="1">
                          <a:latin typeface="Palatino Linotype" pitchFamily="18" charset="0"/>
                        </a:rPr>
                        <a:t>manifest</a:t>
                      </a:r>
                      <a:r>
                        <a:rPr lang="en" sz="1400" baseline="0" dirty="0">
                          <a:latin typeface="Palatino Linotype" pitchFamily="18" charset="0"/>
                        </a:rPr>
                        <a:t> </a:t>
                      </a:r>
                      <a:r>
                        <a:rPr lang="en" sz="1400" baseline="0" dirty="0" err="1">
                          <a:latin typeface="Palatino Linotype" pitchFamily="18" charset="0"/>
                        </a:rPr>
                        <a:t>coagulopathy </a:t>
                      </a:r>
                      <a:r>
                        <a:rPr lang="en" sz="1400" baseline="0" dirty="0">
                          <a:latin typeface="Palatino Linotype" pitchFamily="18" charset="0"/>
                        </a:rPr>
                        <a:t>, monitor </a:t>
                      </a:r>
                      <a:r>
                        <a:rPr lang="en" sz="1400" baseline="0" dirty="0" err="1">
                          <a:latin typeface="Palatino Linotype" pitchFamily="18" charset="0"/>
                        </a:rPr>
                        <a:t>platelets</a:t>
                      </a:r>
                      <a:endParaRPr lang="x-none" sz="1400" dirty="0">
                        <a:latin typeface="Palatino Linotype" pitchFamily="18" charset="0"/>
                      </a:endParaRPr>
                    </a:p>
                  </a:txBody>
                  <a:tcPr/>
                </a:tc>
                <a:extLst>
                  <a:ext uri="{0D108BD9-81ED-4DB2-BD59-A6C34878D82A}">
                    <a16:rowId xmlns="" xmlns:a16="http://schemas.microsoft.com/office/drawing/2014/main" val="10006"/>
                  </a:ext>
                </a:extLst>
              </a:tr>
              <a:tr h="430280">
                <a:tc>
                  <a:txBody>
                    <a:bodyPr/>
                    <a:lstStyle/>
                    <a:p>
                      <a:r>
                        <a:rPr lang="en" sz="1400" dirty="0" err="1">
                          <a:latin typeface="Palatino Linotype" pitchFamily="18" charset="0"/>
                        </a:rPr>
                        <a:t>Pancreatitis</a:t>
                      </a:r>
                      <a:endParaRPr lang="x-none" sz="1400" dirty="0">
                        <a:latin typeface="Palatino Linotype" pitchFamily="18" charset="0"/>
                      </a:endParaRPr>
                    </a:p>
                  </a:txBody>
                  <a:tcPr/>
                </a:tc>
                <a:tc>
                  <a:txBody>
                    <a:bodyPr/>
                    <a:lstStyle/>
                    <a:p>
                      <a:r>
                        <a:rPr lang="en" sz="1400" dirty="0" err="1">
                          <a:latin typeface="Palatino Linotype" pitchFamily="18" charset="0"/>
                        </a:rPr>
                        <a:t>Paracetamol </a:t>
                      </a:r>
                      <a:r>
                        <a:rPr lang="en" sz="1400" dirty="0">
                          <a:latin typeface="Palatino Linotype" pitchFamily="18" charset="0"/>
                        </a:rPr>
                        <a:t>-15%</a:t>
                      </a:r>
                    </a:p>
                  </a:txBody>
                  <a:tcPr/>
                </a:tc>
                <a:tc>
                  <a:txBody>
                    <a:bodyPr/>
                    <a:lstStyle/>
                    <a:p>
                      <a:r>
                        <a:rPr lang="en" sz="1400" dirty="0" err="1">
                          <a:latin typeface="Palatino Linotype" pitchFamily="18" charset="0"/>
                        </a:rPr>
                        <a:t>Contraindication </a:t>
                      </a:r>
                      <a:r>
                        <a:rPr lang="en" sz="1400" dirty="0">
                          <a:latin typeface="Palatino Linotype" pitchFamily="18" charset="0"/>
                        </a:rPr>
                        <a:t>for transplantation</a:t>
                      </a:r>
                    </a:p>
                  </a:txBody>
                  <a:tcPr/>
                </a:tc>
                <a:extLst>
                  <a:ext uri="{0D108BD9-81ED-4DB2-BD59-A6C34878D82A}">
                    <a16:rowId xmlns="" xmlns:a16="http://schemas.microsoft.com/office/drawing/2014/main" val="10007"/>
                  </a:ext>
                </a:extLst>
              </a:tr>
              <a:tr h="430280">
                <a:tc>
                  <a:txBody>
                    <a:bodyPr/>
                    <a:lstStyle/>
                    <a:p>
                      <a:r>
                        <a:rPr lang="en" sz="1400" dirty="0" err="1">
                          <a:latin typeface="Palatino Linotype" pitchFamily="18" charset="0"/>
                        </a:rPr>
                        <a:t>Malnutrition</a:t>
                      </a:r>
                      <a:endParaRPr lang="x-none" sz="1400" dirty="0">
                        <a:latin typeface="Palatino Linotype" pitchFamily="18" charset="0"/>
                      </a:endParaRPr>
                    </a:p>
                  </a:txBody>
                  <a:tcPr/>
                </a:tc>
                <a:tc>
                  <a:txBody>
                    <a:bodyPr/>
                    <a:lstStyle/>
                    <a:p>
                      <a:r>
                        <a:rPr lang="en" sz="1400" dirty="0">
                          <a:latin typeface="Palatino Linotype" pitchFamily="18" charset="0"/>
                        </a:rPr>
                        <a:t>It increases with the duration of the disease</a:t>
                      </a:r>
                    </a:p>
                  </a:txBody>
                  <a:tcPr/>
                </a:tc>
                <a:tc>
                  <a:txBody>
                    <a:bodyPr/>
                    <a:lstStyle/>
                    <a:p>
                      <a:r>
                        <a:rPr lang="en" sz="1400" dirty="0" err="1">
                          <a:latin typeface="Palatino Linotype" pitchFamily="18" charset="0"/>
                        </a:rPr>
                        <a:t>Parenteral </a:t>
                      </a:r>
                      <a:r>
                        <a:rPr lang="en" sz="1400" dirty="0">
                          <a:latin typeface="Palatino Linotype" pitchFamily="18" charset="0"/>
                        </a:rPr>
                        <a:t>nutrition</a:t>
                      </a:r>
                    </a:p>
                  </a:txBody>
                  <a:tcPr/>
                </a:tc>
                <a:extLst>
                  <a:ext uri="{0D108BD9-81ED-4DB2-BD59-A6C34878D82A}">
                    <a16:rowId xmlns="" xmlns:a16="http://schemas.microsoft.com/office/drawing/2014/main" val="10008"/>
                  </a:ext>
                </a:extLst>
              </a:tr>
              <a:tr h="332245">
                <a:tc>
                  <a:txBody>
                    <a:bodyPr/>
                    <a:lstStyle/>
                    <a:p>
                      <a:r>
                        <a:rPr lang="en" sz="1400" dirty="0">
                          <a:latin typeface="Palatino Linotype" pitchFamily="18" charset="0"/>
                        </a:rPr>
                        <a:t>Electrolyte abnormalities</a:t>
                      </a:r>
                    </a:p>
                  </a:txBody>
                  <a:tcPr/>
                </a:tc>
                <a:tc>
                  <a:txBody>
                    <a:bodyPr/>
                    <a:lstStyle/>
                    <a:p>
                      <a:r>
                        <a:rPr lang="en" sz="1400" dirty="0">
                          <a:latin typeface="Palatino Linotype" pitchFamily="18" charset="0"/>
                        </a:rPr>
                        <a:t>frequent</a:t>
                      </a:r>
                    </a:p>
                  </a:txBody>
                  <a:tcPr/>
                </a:tc>
                <a:tc>
                  <a:txBody>
                    <a:bodyPr/>
                    <a:lstStyle/>
                    <a:p>
                      <a:r>
                        <a:rPr lang="en" sz="1400" dirty="0">
                          <a:latin typeface="Palatino Linotype" pitchFamily="18" charset="0"/>
                        </a:rPr>
                        <a:t>Monitor </a:t>
                      </a:r>
                      <a:r>
                        <a:rPr lang="en" sz="1400" baseline="0" dirty="0">
                          <a:latin typeface="Palatino Linotype" pitchFamily="18" charset="0"/>
                        </a:rPr>
                        <a:t>Na, K, P, </a:t>
                      </a:r>
                      <a:r>
                        <a:rPr lang="en" sz="1400" baseline="0" dirty="0" err="1">
                          <a:latin typeface="Palatino Linotype" pitchFamily="18" charset="0"/>
                        </a:rPr>
                        <a:t>Mg</a:t>
                      </a:r>
                      <a:endParaRPr lang="x-none" sz="1400" dirty="0">
                        <a:latin typeface="Palatino Linotype" pitchFamily="18" charset="0"/>
                      </a:endParaRPr>
                    </a:p>
                  </a:txBody>
                  <a:tcPr/>
                </a:tc>
                <a:extLst>
                  <a:ext uri="{0D108BD9-81ED-4DB2-BD59-A6C34878D82A}">
                    <a16:rowId xmlns="" xmlns:a16="http://schemas.microsoft.com/office/drawing/2014/main" val="10009"/>
                  </a:ext>
                </a:extLst>
              </a:tr>
              <a:tr h="742675">
                <a:tc>
                  <a:txBody>
                    <a:bodyPr/>
                    <a:lstStyle/>
                    <a:p>
                      <a:r>
                        <a:rPr lang="en" sz="1400" dirty="0">
                          <a:latin typeface="Palatino Linotype" pitchFamily="18" charset="0"/>
                        </a:rPr>
                        <a:t>Abnormalities </a:t>
                      </a:r>
                      <a:r>
                        <a:rPr lang="en" sz="1400" dirty="0" err="1">
                          <a:latin typeface="Palatino Linotype" pitchFamily="18" charset="0"/>
                        </a:rPr>
                        <a:t>of acid </a:t>
                      </a:r>
                      <a:r>
                        <a:rPr lang="en" sz="1400" dirty="0">
                          <a:latin typeface="Palatino Linotype" pitchFamily="18" charset="0"/>
                        </a:rPr>
                        <a:t>-base status</a:t>
                      </a:r>
                    </a:p>
                  </a:txBody>
                  <a:tcPr/>
                </a:tc>
                <a:tc>
                  <a:txBody>
                    <a:bodyPr/>
                    <a:lstStyle/>
                    <a:p>
                      <a:r>
                        <a:rPr lang="en" sz="1400" dirty="0">
                          <a:latin typeface="Palatino Linotype" pitchFamily="18" charset="0"/>
                        </a:rPr>
                        <a:t>frequent</a:t>
                      </a:r>
                    </a:p>
                  </a:txBody>
                  <a:tcPr/>
                </a:tc>
                <a:tc>
                  <a:txBody>
                    <a:bodyPr/>
                    <a:lstStyle/>
                    <a:p>
                      <a:r>
                        <a:rPr lang="en" sz="1400" dirty="0">
                          <a:latin typeface="Palatino Linotype" pitchFamily="18" charset="0"/>
                        </a:rPr>
                        <a:t>Predominantly </a:t>
                      </a:r>
                      <a:r>
                        <a:rPr lang="en" sz="1400" dirty="0" err="1">
                          <a:latin typeface="Palatino Linotype" pitchFamily="18" charset="0"/>
                        </a:rPr>
                        <a:t>metabolic</a:t>
                      </a:r>
                      <a:r>
                        <a:rPr lang="en" sz="1400" dirty="0">
                          <a:latin typeface="Palatino Linotype" pitchFamily="18" charset="0"/>
                        </a:rPr>
                        <a:t> </a:t>
                      </a:r>
                      <a:r>
                        <a:rPr lang="en" sz="1400" dirty="0" err="1">
                          <a:latin typeface="Palatino Linotype" pitchFamily="18" charset="0"/>
                        </a:rPr>
                        <a:t>alkalosis </a:t>
                      </a:r>
                      <a:r>
                        <a:rPr lang="en" sz="1400" dirty="0">
                          <a:latin typeface="Palatino Linotype" pitchFamily="18" charset="0"/>
                        </a:rPr>
                        <a:t>, except for </a:t>
                      </a:r>
                      <a:r>
                        <a:rPr lang="en" sz="1400" dirty="0" err="1">
                          <a:latin typeface="Palatino Linotype" pitchFamily="18" charset="0"/>
                        </a:rPr>
                        <a:t>paracetamol poisoning </a:t>
                      </a:r>
                      <a:r>
                        <a:rPr lang="en" sz="1400" dirty="0">
                          <a:latin typeface="Palatino Linotype" pitchFamily="18" charset="0"/>
                        </a:rPr>
                        <a:t>- </a:t>
                      </a:r>
                      <a:r>
                        <a:rPr lang="en" sz="1400" dirty="0" err="1">
                          <a:latin typeface="Palatino Linotype" pitchFamily="18" charset="0"/>
                        </a:rPr>
                        <a:t>acidosis</a:t>
                      </a:r>
                      <a:endParaRPr lang="x-none" sz="1400" dirty="0">
                        <a:latin typeface="Palatino Linotype" pitchFamily="18" charset="0"/>
                      </a:endParaRPr>
                    </a:p>
                  </a:txBody>
                  <a:tcPr/>
                </a:tc>
                <a:extLst>
                  <a:ext uri="{0D108BD9-81ED-4DB2-BD59-A6C34878D82A}">
                    <a16:rowId xmlns="" xmlns:a16="http://schemas.microsoft.com/office/drawing/2014/main" val="10010"/>
                  </a:ext>
                </a:extLst>
              </a:tr>
            </a:tbl>
          </a:graphicData>
        </a:graphic>
      </p:graphicFrame>
    </p:spTree>
    <p:extLst>
      <p:ext uri="{BB962C8B-B14F-4D97-AF65-F5344CB8AC3E}">
        <p14:creationId xmlns="" xmlns:p14="http://schemas.microsoft.com/office/powerpoint/2010/main" val="21725293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 b="1" dirty="0">
                <a:latin typeface="Palatino Linotype" pitchFamily="18" charset="0"/>
              </a:rPr>
              <a:t>ALCOHOLIC LIVER DISEASE</a:t>
            </a: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33877987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0"/>
            <a:ext cx="8839201" cy="7017306"/>
          </a:xfrm>
          <a:prstGeom prst="rect">
            <a:avLst/>
          </a:prstGeom>
          <a:noFill/>
        </p:spPr>
        <p:txBody>
          <a:bodyPr wrap="square" rtlCol="0">
            <a:spAutoFit/>
          </a:bodyPr>
          <a:lstStyle/>
          <a:p>
            <a:r>
              <a:rPr lang="en" b="1" dirty="0">
                <a:latin typeface="Palatino Linotype" pitchFamily="18" charset="0"/>
              </a:rPr>
              <a:t>EPIDEMIOLOGY</a:t>
            </a:r>
          </a:p>
          <a:p>
            <a:endParaRPr lang="x-none" dirty="0">
              <a:latin typeface="Palatino Linotype" pitchFamily="18" charset="0"/>
            </a:endParaRPr>
          </a:p>
          <a:p>
            <a:pPr marL="285750" indent="-285750">
              <a:lnSpc>
                <a:spcPct val="150000"/>
              </a:lnSpc>
              <a:buFont typeface="Wingdings" pitchFamily="2" charset="2"/>
              <a:buChar char="§"/>
            </a:pPr>
            <a:r>
              <a:rPr lang="en" dirty="0">
                <a:latin typeface="Palatino Linotype" pitchFamily="18" charset="0"/>
              </a:rPr>
              <a:t>The most common cause of liver disease</a:t>
            </a:r>
          </a:p>
          <a:p>
            <a:pPr marL="285750" indent="-285750">
              <a:lnSpc>
                <a:spcPct val="150000"/>
              </a:lnSpc>
              <a:buFont typeface="Wingdings" pitchFamily="2" charset="2"/>
              <a:buChar char="§"/>
            </a:pPr>
            <a:r>
              <a:rPr lang="en" dirty="0">
                <a:latin typeface="Palatino Linotype" pitchFamily="18" charset="0"/>
              </a:rPr>
              <a:t>Responsible for 40-80% of liver cirrhosis cases</a:t>
            </a:r>
          </a:p>
          <a:p>
            <a:pPr marL="285750" indent="-285750">
              <a:lnSpc>
                <a:spcPct val="150000"/>
              </a:lnSpc>
              <a:buFont typeface="Wingdings" pitchFamily="2" charset="2"/>
              <a:buChar char="§"/>
            </a:pPr>
            <a:r>
              <a:rPr lang="en" dirty="0">
                <a:latin typeface="Palatino Linotype" pitchFamily="18" charset="0"/>
              </a:rPr>
              <a:t>The amount of alcohol consumed and the duration of consumption </a:t>
            </a:r>
            <a:r>
              <a:rPr lang="en" dirty="0" err="1">
                <a:latin typeface="Palatino Linotype" pitchFamily="18" charset="0"/>
              </a:rPr>
              <a:t>correlate </a:t>
            </a:r>
            <a:r>
              <a:rPr lang="en" dirty="0">
                <a:latin typeface="Palatino Linotype" pitchFamily="18" charset="0"/>
              </a:rPr>
              <a:t>with </a:t>
            </a:r>
            <a:r>
              <a:rPr lang="en" err="1">
                <a:latin typeface="Palatino Linotype" pitchFamily="18" charset="0"/>
              </a:rPr>
              <a:t>the incidence </a:t>
            </a:r>
            <a:r>
              <a:rPr lang="en">
                <a:latin typeface="Palatino Linotype" pitchFamily="18" charset="0"/>
              </a:rPr>
              <a:t>of the disease</a:t>
            </a:r>
            <a:endParaRPr lang="sr-Cyrl-RS" dirty="0">
              <a:latin typeface="Palatino Linotype" pitchFamily="18" charset="0"/>
            </a:endParaRPr>
          </a:p>
          <a:p>
            <a:pPr marL="285750" indent="-285750">
              <a:lnSpc>
                <a:spcPct val="150000"/>
              </a:lnSpc>
              <a:buFont typeface="Wingdings" pitchFamily="2" charset="2"/>
              <a:buChar char="§"/>
            </a:pPr>
            <a:endParaRPr lang="sr-Cyrl-RS" dirty="0">
              <a:latin typeface="Palatino Linotype" pitchFamily="18" charset="0"/>
            </a:endParaRPr>
          </a:p>
          <a:p>
            <a:r>
              <a:rPr lang="en" b="1">
                <a:latin typeface="Palatino Linotype" pitchFamily="18" charset="0"/>
              </a:rPr>
              <a:t>METABOLISM OF ALCOHOL IN THE LIVER</a:t>
            </a:r>
          </a:p>
          <a:p>
            <a:endParaRPr lang="x-none">
              <a:latin typeface="Palatino Linotype" pitchFamily="18" charset="0"/>
            </a:endParaRPr>
          </a:p>
          <a:p>
            <a:pPr marL="285750" indent="-285750">
              <a:lnSpc>
                <a:spcPct val="150000"/>
              </a:lnSpc>
              <a:buFont typeface="Wingdings" pitchFamily="2" charset="2"/>
              <a:buChar char="§"/>
            </a:pPr>
            <a:r>
              <a:rPr lang="en">
                <a:latin typeface="Palatino Linotype" pitchFamily="18" charset="0"/>
              </a:rPr>
              <a:t>Alcohol is not deposited in the body, but is necessarily oxidized (mainly in the liver)</a:t>
            </a:r>
          </a:p>
          <a:p>
            <a:pPr marL="285750" indent="-285750">
              <a:lnSpc>
                <a:spcPct val="150000"/>
              </a:lnSpc>
              <a:buFont typeface="Wingdings" pitchFamily="2" charset="2"/>
              <a:buChar char="§"/>
            </a:pPr>
            <a:r>
              <a:rPr lang="en">
                <a:latin typeface="Palatino Linotype" pitchFamily="18" charset="0"/>
              </a:rPr>
              <a:t>A healthy person can metabolize 160-180 grams of alcohol per day</a:t>
            </a:r>
          </a:p>
          <a:p>
            <a:pPr marL="285750" indent="-285750">
              <a:lnSpc>
                <a:spcPct val="150000"/>
              </a:lnSpc>
              <a:buFont typeface="Wingdings" pitchFamily="2" charset="2"/>
              <a:buChar char="§"/>
            </a:pPr>
            <a:r>
              <a:rPr lang="en">
                <a:latin typeface="Palatino Linotype" pitchFamily="18" charset="0"/>
              </a:rPr>
              <a:t>The liver is the primary site of alcohol metabolism</a:t>
            </a:r>
          </a:p>
          <a:p>
            <a:pPr marL="285750" indent="-285750">
              <a:lnSpc>
                <a:spcPct val="150000"/>
              </a:lnSpc>
              <a:buFont typeface="Wingdings" pitchFamily="2" charset="2"/>
              <a:buChar char="§"/>
            </a:pPr>
            <a:r>
              <a:rPr lang="en">
                <a:latin typeface="Palatino Linotype" pitchFamily="18" charset="0"/>
              </a:rPr>
              <a:t>Ethanol is oxidized to acetate in the liver by three enzyme systems:</a:t>
            </a:r>
          </a:p>
          <a:p>
            <a:pPr marL="285750" indent="-285750">
              <a:lnSpc>
                <a:spcPct val="150000"/>
              </a:lnSpc>
              <a:buFont typeface="Wingdings" pitchFamily="2" charset="2"/>
              <a:buChar char="Ø"/>
            </a:pPr>
            <a:r>
              <a:rPr lang="en" b="1">
                <a:latin typeface="Palatino Linotype" pitchFamily="18" charset="0"/>
              </a:rPr>
              <a:t>alcohol dehydrogenase (ADH)</a:t>
            </a:r>
          </a:p>
          <a:p>
            <a:pPr marL="285750" indent="-285750">
              <a:lnSpc>
                <a:spcPct val="150000"/>
              </a:lnSpc>
              <a:buFont typeface="Wingdings" pitchFamily="2" charset="2"/>
              <a:buChar char="Ø"/>
            </a:pPr>
            <a:r>
              <a:rPr lang="en" b="1">
                <a:latin typeface="Palatino Linotype" pitchFamily="18" charset="0"/>
              </a:rPr>
              <a:t>Microsomal composition of ethanol oxidation (MEOS)</a:t>
            </a:r>
          </a:p>
          <a:p>
            <a:pPr marL="285750" indent="-285750">
              <a:lnSpc>
                <a:spcPct val="150000"/>
              </a:lnSpc>
              <a:buFont typeface="Wingdings" pitchFamily="2" charset="2"/>
              <a:buChar char="Ø"/>
            </a:pPr>
            <a:r>
              <a:rPr lang="en" b="1">
                <a:latin typeface="Palatino Linotype" pitchFamily="18" charset="0"/>
              </a:rPr>
              <a:t>Catalase</a:t>
            </a:r>
          </a:p>
          <a:p>
            <a:pPr>
              <a:lnSpc>
                <a:spcPct val="150000"/>
              </a:lnSpc>
            </a:pPr>
            <a:endParaRPr lang="x-none" dirty="0">
              <a:latin typeface="Palatino Linotype" pitchFamily="18" charset="0"/>
            </a:endParaRPr>
          </a:p>
        </p:txBody>
      </p:sp>
    </p:spTree>
    <p:extLst>
      <p:ext uri="{BB962C8B-B14F-4D97-AF65-F5344CB8AC3E}">
        <p14:creationId xmlns="" xmlns:p14="http://schemas.microsoft.com/office/powerpoint/2010/main" val="41743656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1" y="228600"/>
            <a:ext cx="8839200" cy="6740307"/>
          </a:xfrm>
          <a:prstGeom prst="rect">
            <a:avLst/>
          </a:prstGeom>
        </p:spPr>
        <p:txBody>
          <a:bodyPr wrap="square">
            <a:spAutoFit/>
          </a:bodyPr>
          <a:lstStyle/>
          <a:p>
            <a:pPr>
              <a:lnSpc>
                <a:spcPct val="150000"/>
              </a:lnSpc>
            </a:pPr>
            <a:r>
              <a:rPr lang="en" b="1" dirty="0">
                <a:latin typeface="Palatino Linotype" pitchFamily="18" charset="0"/>
              </a:rPr>
              <a:t>alcohol </a:t>
            </a:r>
            <a:r>
              <a:rPr lang="en" b="1" dirty="0" err="1">
                <a:latin typeface="Palatino Linotype" pitchFamily="18" charset="0"/>
              </a:rPr>
              <a:t>dehydrogenase </a:t>
            </a:r>
            <a:r>
              <a:rPr lang="en" b="1" dirty="0">
                <a:latin typeface="Palatino Linotype" pitchFamily="18" charset="0"/>
              </a:rPr>
              <a:t>(ADH)</a:t>
            </a:r>
          </a:p>
          <a:p>
            <a:pPr marL="285750" indent="-285750">
              <a:lnSpc>
                <a:spcPct val="150000"/>
              </a:lnSpc>
              <a:buFont typeface="Wingdings" pitchFamily="2" charset="2"/>
              <a:buChar char="§"/>
            </a:pPr>
            <a:r>
              <a:rPr lang="en" dirty="0">
                <a:latin typeface="Palatino Linotype" pitchFamily="18" charset="0"/>
              </a:rPr>
              <a:t>It is responsible for 80-85% of alcohol oxidation</a:t>
            </a:r>
          </a:p>
          <a:p>
            <a:pPr marL="285750" indent="-285750">
              <a:lnSpc>
                <a:spcPct val="150000"/>
              </a:lnSpc>
              <a:buFont typeface="Wingdings" pitchFamily="2" charset="2"/>
              <a:buChar char="§"/>
            </a:pPr>
            <a:r>
              <a:rPr lang="en" dirty="0">
                <a:latin typeface="Palatino Linotype" pitchFamily="18" charset="0"/>
              </a:rPr>
              <a:t>It represents the composition </a:t>
            </a:r>
            <a:r>
              <a:rPr lang="en" dirty="0" err="1">
                <a:latin typeface="Palatino Linotype" pitchFamily="18" charset="0"/>
              </a:rPr>
              <a:t>of cytoplasmic</a:t>
            </a:r>
            <a:r>
              <a:rPr lang="en" dirty="0">
                <a:latin typeface="Palatino Linotype" pitchFamily="18" charset="0"/>
              </a:rPr>
              <a:t> </a:t>
            </a:r>
            <a:r>
              <a:rPr lang="en" dirty="0" err="1">
                <a:latin typeface="Palatino Linotype" pitchFamily="18" charset="0"/>
              </a:rPr>
              <a:t>of enzymes </a:t>
            </a:r>
            <a:r>
              <a:rPr lang="en" dirty="0">
                <a:latin typeface="Palatino Linotype" pitchFamily="18" charset="0"/>
              </a:rPr>
              <a:t>with numerous </a:t>
            </a:r>
            <a:r>
              <a:rPr lang="en" dirty="0" err="1">
                <a:latin typeface="Palatino Linotype" pitchFamily="18" charset="0"/>
              </a:rPr>
              <a:t>isoenzymes</a:t>
            </a:r>
            <a:endParaRPr lang="x-none" dirty="0">
              <a:latin typeface="Palatino Linotype" pitchFamily="18" charset="0"/>
            </a:endParaRPr>
          </a:p>
          <a:p>
            <a:pPr marL="285750" indent="-285750">
              <a:lnSpc>
                <a:spcPct val="150000"/>
              </a:lnSpc>
              <a:buFont typeface="Wingdings" pitchFamily="2" charset="2"/>
              <a:buChar char="§"/>
            </a:pPr>
            <a:r>
              <a:rPr lang="en" dirty="0" err="1">
                <a:latin typeface="Palatino Linotype" pitchFamily="18" charset="0"/>
              </a:rPr>
              <a:t>Genetic </a:t>
            </a:r>
            <a:r>
              <a:rPr lang="en" dirty="0">
                <a:latin typeface="Palatino Linotype" pitchFamily="18" charset="0"/>
              </a:rPr>
              <a:t>variations in </a:t>
            </a:r>
            <a:r>
              <a:rPr lang="en" dirty="0" err="1">
                <a:latin typeface="Palatino Linotype" pitchFamily="18" charset="0"/>
              </a:rPr>
              <a:t>isoenzymes </a:t>
            </a:r>
            <a:r>
              <a:rPr lang="en" dirty="0">
                <a:latin typeface="Palatino Linotype" pitchFamily="18" charset="0"/>
              </a:rPr>
              <a:t>explain significant differences in the rate of ethanol elimination in various ethnic groups</a:t>
            </a:r>
          </a:p>
          <a:p>
            <a:pPr marL="285750" indent="-285750">
              <a:lnSpc>
                <a:spcPct val="150000"/>
              </a:lnSpc>
              <a:buFont typeface="Wingdings" pitchFamily="2" charset="2"/>
              <a:buChar char="§"/>
            </a:pPr>
            <a:r>
              <a:rPr lang="en" dirty="0">
                <a:latin typeface="Palatino Linotype" pitchFamily="18" charset="0"/>
              </a:rPr>
              <a:t>ADH converts </a:t>
            </a:r>
            <a:r>
              <a:rPr lang="en" dirty="0" err="1">
                <a:latin typeface="Palatino Linotype" pitchFamily="18" charset="0"/>
              </a:rPr>
              <a:t>ethanol </a:t>
            </a:r>
            <a:r>
              <a:rPr lang="en" dirty="0">
                <a:latin typeface="Palatino Linotype" pitchFamily="18" charset="0"/>
              </a:rPr>
              <a:t>into </a:t>
            </a:r>
            <a:r>
              <a:rPr lang="en" dirty="0" err="1">
                <a:latin typeface="Palatino Linotype" pitchFamily="18" charset="0"/>
              </a:rPr>
              <a:t>acetylaldehyde </a:t>
            </a:r>
            <a:r>
              <a:rPr lang="en" dirty="0">
                <a:latin typeface="Palatino Linotype" pitchFamily="18" charset="0"/>
              </a:rPr>
              <a:t>(a highly reactive and toxic compound that damages membranes in </a:t>
            </a:r>
            <a:r>
              <a:rPr lang="en" dirty="0" err="1">
                <a:latin typeface="Palatino Linotype" pitchFamily="18" charset="0"/>
              </a:rPr>
              <a:t>the cytoplasm </a:t>
            </a:r>
            <a:r>
              <a:rPr lang="en" dirty="0">
                <a:latin typeface="Palatino Linotype" pitchFamily="18" charset="0"/>
              </a:rPr>
              <a:t>and </a:t>
            </a:r>
            <a:r>
              <a:rPr lang="en" dirty="0" err="1">
                <a:latin typeface="Palatino Linotype" pitchFamily="18" charset="0"/>
              </a:rPr>
              <a:t>mitochondria </a:t>
            </a:r>
            <a:r>
              <a:rPr lang="en" dirty="0">
                <a:latin typeface="Palatino Linotype" pitchFamily="18" charset="0"/>
              </a:rPr>
              <a:t>and leads to cell </a:t>
            </a:r>
            <a:r>
              <a:rPr lang="en" dirty="0" err="1">
                <a:latin typeface="Palatino Linotype" pitchFamily="18" charset="0"/>
              </a:rPr>
              <a:t>necrosis </a:t>
            </a:r>
            <a:r>
              <a:rPr lang="en" dirty="0">
                <a:latin typeface="Palatino Linotype" pitchFamily="18" charset="0"/>
              </a:rPr>
              <a:t>), it is important that it further </a:t>
            </a:r>
            <a:r>
              <a:rPr lang="en" dirty="0" err="1">
                <a:latin typeface="Palatino Linotype" pitchFamily="18" charset="0"/>
              </a:rPr>
              <a:t>metabolizes quickly </a:t>
            </a:r>
            <a:r>
              <a:rPr lang="en" dirty="0">
                <a:latin typeface="Palatino Linotype" pitchFamily="18" charset="0"/>
              </a:rPr>
              <a:t>into acetate</a:t>
            </a:r>
          </a:p>
          <a:p>
            <a:pPr marL="285750" indent="-285750">
              <a:lnSpc>
                <a:spcPct val="150000"/>
              </a:lnSpc>
              <a:buFont typeface="Wingdings" pitchFamily="2" charset="2"/>
              <a:buChar char="§"/>
            </a:pPr>
            <a:r>
              <a:rPr lang="en" dirty="0" err="1">
                <a:latin typeface="Palatino Linotype" pitchFamily="18" charset="0"/>
              </a:rPr>
              <a:t>Acetylaldehyde </a:t>
            </a:r>
            <a:r>
              <a:rPr lang="en" dirty="0">
                <a:latin typeface="Palatino Linotype" pitchFamily="18" charset="0"/>
              </a:rPr>
              <a:t>is oxidized to acetate via </a:t>
            </a:r>
            <a:r>
              <a:rPr lang="en" dirty="0" err="1">
                <a:latin typeface="Palatino Linotype" pitchFamily="18" charset="0"/>
              </a:rPr>
              <a:t>acetyl-CoA </a:t>
            </a:r>
            <a:r>
              <a:rPr lang="en" dirty="0">
                <a:latin typeface="Palatino Linotype" pitchFamily="18" charset="0"/>
              </a:rPr>
              <a:t>, primarily by the action </a:t>
            </a:r>
            <a:r>
              <a:rPr lang="en" dirty="0" err="1">
                <a:latin typeface="Palatino Linotype" pitchFamily="18" charset="0"/>
              </a:rPr>
              <a:t>of aldehyde</a:t>
            </a:r>
            <a:r>
              <a:rPr lang="en" dirty="0">
                <a:latin typeface="Palatino Linotype" pitchFamily="18" charset="0"/>
              </a:rPr>
              <a:t> </a:t>
            </a:r>
            <a:r>
              <a:rPr lang="en" dirty="0" err="1">
                <a:latin typeface="Palatino Linotype" pitchFamily="18" charset="0"/>
              </a:rPr>
              <a:t>dehydrogenase </a:t>
            </a:r>
            <a:r>
              <a:rPr lang="en" dirty="0">
                <a:latin typeface="Palatino Linotype" pitchFamily="18" charset="0"/>
              </a:rPr>
              <a:t>(ALDH) in </a:t>
            </a:r>
            <a:r>
              <a:rPr lang="en" dirty="0" err="1">
                <a:latin typeface="Palatino Linotype" pitchFamily="18" charset="0"/>
              </a:rPr>
              <a:t>mitochondria</a:t>
            </a:r>
            <a:r>
              <a:rPr lang="en" dirty="0">
                <a:latin typeface="Palatino Linotype" pitchFamily="18" charset="0"/>
              </a:rPr>
              <a:t> </a:t>
            </a:r>
            <a:r>
              <a:rPr lang="en" dirty="0" err="1">
                <a:latin typeface="Palatino Linotype" pitchFamily="18" charset="0"/>
              </a:rPr>
              <a:t>hepatocyte </a:t>
            </a:r>
            <a:r>
              <a:rPr lang="en" dirty="0">
                <a:latin typeface="Palatino Linotype" pitchFamily="18" charset="0"/>
              </a:rPr>
              <a:t>(ALDH2)</a:t>
            </a:r>
          </a:p>
          <a:p>
            <a:pPr marL="285750" indent="-285750">
              <a:lnSpc>
                <a:spcPct val="150000"/>
              </a:lnSpc>
              <a:buFont typeface="Wingdings" pitchFamily="2" charset="2"/>
              <a:buChar char="§"/>
            </a:pPr>
            <a:r>
              <a:rPr lang="en" dirty="0">
                <a:latin typeface="Palatino Linotype" pitchFamily="18" charset="0"/>
              </a:rPr>
              <a:t>Reduced activity of ALDH2 leads to the accumulation </a:t>
            </a:r>
            <a:r>
              <a:rPr lang="en" dirty="0" err="1">
                <a:latin typeface="Palatino Linotype" pitchFamily="18" charset="0"/>
              </a:rPr>
              <a:t>of acetylaldehyde </a:t>
            </a:r>
            <a:r>
              <a:rPr lang="en" dirty="0">
                <a:latin typeface="Palatino Linotype" pitchFamily="18" charset="0"/>
              </a:rPr>
              <a:t>in the liver and circulation and symptoms such as </a:t>
            </a:r>
            <a:r>
              <a:rPr lang="en" dirty="0" err="1">
                <a:latin typeface="Palatino Linotype" pitchFamily="18" charset="0"/>
              </a:rPr>
              <a:t>acetylaldehyde </a:t>
            </a:r>
            <a:r>
              <a:rPr lang="en" dirty="0">
                <a:latin typeface="Palatino Linotype" pitchFamily="18" charset="0"/>
              </a:rPr>
              <a:t>flushing ( </a:t>
            </a:r>
            <a:r>
              <a:rPr lang="en" dirty="0" err="1">
                <a:latin typeface="Palatino Linotype" pitchFamily="18" charset="0"/>
              </a:rPr>
              <a:t>oriental</a:t>
            </a:r>
            <a:r>
              <a:rPr lang="en" dirty="0">
                <a:latin typeface="Palatino Linotype" pitchFamily="18" charset="0"/>
              </a:rPr>
              <a:t> </a:t>
            </a:r>
            <a:r>
              <a:rPr lang="en" dirty="0" err="1">
                <a:latin typeface="Palatino Linotype" pitchFamily="18" charset="0"/>
              </a:rPr>
              <a:t>fluch </a:t>
            </a:r>
            <a:r>
              <a:rPr lang="en" dirty="0">
                <a:latin typeface="Palatino Linotype" pitchFamily="18" charset="0"/>
              </a:rPr>
              <a:t>), </a:t>
            </a:r>
            <a:r>
              <a:rPr lang="en" dirty="0" err="1">
                <a:latin typeface="Palatino Linotype" pitchFamily="18" charset="0"/>
              </a:rPr>
              <a:t>tachycardia </a:t>
            </a:r>
            <a:r>
              <a:rPr lang="en" dirty="0">
                <a:latin typeface="Palatino Linotype" pitchFamily="18" charset="0"/>
              </a:rPr>
              <a:t>, and </a:t>
            </a:r>
            <a:r>
              <a:rPr lang="en" dirty="0" err="1">
                <a:latin typeface="Palatino Linotype" pitchFamily="18" charset="0"/>
              </a:rPr>
              <a:t>circulatory </a:t>
            </a:r>
            <a:r>
              <a:rPr lang="en" dirty="0">
                <a:latin typeface="Palatino Linotype" pitchFamily="18" charset="0"/>
              </a:rPr>
              <a:t>collapse</a:t>
            </a:r>
          </a:p>
          <a:p>
            <a:pPr marL="285750" indent="-285750">
              <a:lnSpc>
                <a:spcPct val="150000"/>
              </a:lnSpc>
              <a:buFont typeface="Wingdings" pitchFamily="2" charset="2"/>
              <a:buChar char="§"/>
            </a:pPr>
            <a:r>
              <a:rPr lang="en" dirty="0">
                <a:latin typeface="Palatino Linotype" pitchFamily="18" charset="0"/>
              </a:rPr>
              <a:t>50% of Chinese and Japanese have ALDH2 genetic deficiency</a:t>
            </a:r>
          </a:p>
          <a:p>
            <a:pPr>
              <a:lnSpc>
                <a:spcPct val="150000"/>
              </a:lnSpc>
            </a:pPr>
            <a:endParaRPr lang="x-none" dirty="0">
              <a:latin typeface="Palatino Linotype" pitchFamily="18" charset="0"/>
            </a:endParaRPr>
          </a:p>
        </p:txBody>
      </p:sp>
    </p:spTree>
    <p:extLst>
      <p:ext uri="{BB962C8B-B14F-4D97-AF65-F5344CB8AC3E}">
        <p14:creationId xmlns="" xmlns:p14="http://schemas.microsoft.com/office/powerpoint/2010/main" val="7556850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763000" cy="4247317"/>
          </a:xfrm>
          <a:prstGeom prst="rect">
            <a:avLst/>
          </a:prstGeom>
          <a:noFill/>
        </p:spPr>
        <p:txBody>
          <a:bodyPr wrap="square" rtlCol="0">
            <a:spAutoFit/>
          </a:bodyPr>
          <a:lstStyle/>
          <a:p>
            <a:pPr>
              <a:lnSpc>
                <a:spcPct val="150000"/>
              </a:lnSpc>
            </a:pPr>
            <a:r>
              <a:rPr lang="en" b="1" dirty="0">
                <a:latin typeface="Palatino Linotype" pitchFamily="18" charset="0"/>
              </a:rPr>
              <a:t>ALCOHOL METABOLISM IN THE GIT</a:t>
            </a:r>
          </a:p>
          <a:p>
            <a:pPr marL="285750" indent="-285750">
              <a:lnSpc>
                <a:spcPct val="150000"/>
              </a:lnSpc>
              <a:buFont typeface="Wingdings" pitchFamily="2" charset="2"/>
              <a:buChar char="§"/>
            </a:pPr>
            <a:endParaRPr lang="x-none" dirty="0">
              <a:latin typeface="Palatino Linotype" pitchFamily="18" charset="0"/>
            </a:endParaRPr>
          </a:p>
          <a:p>
            <a:pPr marL="285750" indent="-285750">
              <a:lnSpc>
                <a:spcPct val="150000"/>
              </a:lnSpc>
              <a:buFont typeface="Wingdings" pitchFamily="2" charset="2"/>
              <a:buChar char="§"/>
            </a:pPr>
            <a:r>
              <a:rPr lang="en" dirty="0" err="1">
                <a:latin typeface="Palatino Linotype" pitchFamily="18" charset="0"/>
              </a:rPr>
              <a:t>Ethanol </a:t>
            </a:r>
            <a:r>
              <a:rPr lang="en" dirty="0">
                <a:latin typeface="Palatino Linotype" pitchFamily="18" charset="0"/>
              </a:rPr>
              <a:t>is also oxidized in the GIT</a:t>
            </a:r>
          </a:p>
          <a:p>
            <a:pPr marL="285750" indent="-285750">
              <a:lnSpc>
                <a:spcPct val="150000"/>
              </a:lnSpc>
              <a:buFont typeface="Wingdings" pitchFamily="2" charset="2"/>
              <a:buChar char="§"/>
            </a:pPr>
            <a:r>
              <a:rPr lang="en" dirty="0" err="1">
                <a:latin typeface="Palatino Linotype" pitchFamily="18" charset="0"/>
              </a:rPr>
              <a:t>isoenzymes </a:t>
            </a:r>
            <a:r>
              <a:rPr lang="en" dirty="0">
                <a:latin typeface="Palatino Linotype" pitchFamily="18" charset="0"/>
              </a:rPr>
              <a:t>in the stomach and intestines , different from liver ADH </a:t>
            </a:r>
            <a:r>
              <a:rPr lang="en" dirty="0" err="1">
                <a:latin typeface="Palatino Linotype" pitchFamily="18" charset="0"/>
              </a:rPr>
              <a:t>isoenzymes</a:t>
            </a:r>
            <a:endParaRPr lang="x-none" dirty="0">
              <a:latin typeface="Palatino Linotype" pitchFamily="18" charset="0"/>
            </a:endParaRPr>
          </a:p>
          <a:p>
            <a:pPr marL="285750" indent="-285750">
              <a:lnSpc>
                <a:spcPct val="150000"/>
              </a:lnSpc>
              <a:buFont typeface="Wingdings" pitchFamily="2" charset="2"/>
              <a:buChar char="§"/>
            </a:pPr>
            <a:r>
              <a:rPr lang="en" dirty="0">
                <a:latin typeface="Palatino Linotype" pitchFamily="18" charset="0"/>
              </a:rPr>
              <a:t>This enzyme, by oxidizing alcohol in the stomach, reduces the amount of alcohol entering the </a:t>
            </a:r>
            <a:r>
              <a:rPr lang="en" dirty="0" err="1">
                <a:latin typeface="Palatino Linotype" pitchFamily="18" charset="0"/>
              </a:rPr>
              <a:t>portal </a:t>
            </a:r>
            <a:r>
              <a:rPr lang="en" dirty="0">
                <a:latin typeface="Palatino Linotype" pitchFamily="18" charset="0"/>
              </a:rPr>
              <a:t>circulation</a:t>
            </a:r>
          </a:p>
          <a:p>
            <a:pPr marL="285750" indent="-285750">
              <a:lnSpc>
                <a:spcPct val="150000"/>
              </a:lnSpc>
              <a:buFont typeface="Wingdings" pitchFamily="2" charset="2"/>
              <a:buChar char="§"/>
            </a:pPr>
            <a:r>
              <a:rPr lang="en" dirty="0">
                <a:latin typeface="Palatino Linotype" pitchFamily="18" charset="0"/>
              </a:rPr>
              <a:t>Gastric ADH activity is lower in women than in men, as well as in </a:t>
            </a:r>
            <a:r>
              <a:rPr lang="en" dirty="0" err="1">
                <a:latin typeface="Palatino Linotype" pitchFamily="18" charset="0"/>
              </a:rPr>
              <a:t>alcoholics </a:t>
            </a:r>
            <a:r>
              <a:rPr lang="en" dirty="0">
                <a:latin typeface="Palatino Linotype" pitchFamily="18" charset="0"/>
              </a:rPr>
              <a:t>of both sexes (gastric atrophy)</a:t>
            </a:r>
          </a:p>
          <a:p>
            <a:pPr marL="285750" indent="-285750">
              <a:lnSpc>
                <a:spcPct val="150000"/>
              </a:lnSpc>
              <a:buFont typeface="Wingdings" pitchFamily="2" charset="2"/>
              <a:buChar char="§"/>
            </a:pPr>
            <a:r>
              <a:rPr lang="en" dirty="0">
                <a:latin typeface="Palatino Linotype" pitchFamily="18" charset="0"/>
              </a:rPr>
              <a:t>Aspirin and </a:t>
            </a:r>
            <a:r>
              <a:rPr lang="en" baseline="-25000" dirty="0">
                <a:latin typeface="Palatino Linotype" pitchFamily="18" charset="0"/>
              </a:rPr>
              <a:t>H2</a:t>
            </a:r>
            <a:r>
              <a:rPr lang="en" dirty="0">
                <a:latin typeface="Palatino Linotype" pitchFamily="18" charset="0"/>
              </a:rPr>
              <a:t> </a:t>
            </a:r>
            <a:r>
              <a:rPr lang="en" dirty="0" err="1">
                <a:latin typeface="Palatino Linotype" pitchFamily="18" charset="0"/>
              </a:rPr>
              <a:t>blockers </a:t>
            </a:r>
            <a:r>
              <a:rPr lang="en" dirty="0">
                <a:latin typeface="Palatino Linotype" pitchFamily="18" charset="0"/>
              </a:rPr>
              <a:t>reduce the activity of gastric ADH</a:t>
            </a:r>
          </a:p>
        </p:txBody>
      </p:sp>
    </p:spTree>
    <p:extLst>
      <p:ext uri="{BB962C8B-B14F-4D97-AF65-F5344CB8AC3E}">
        <p14:creationId xmlns="" xmlns:p14="http://schemas.microsoft.com/office/powerpoint/2010/main" val="40899470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3999" cy="7078861"/>
          </a:xfrm>
          <a:prstGeom prst="rect">
            <a:avLst/>
          </a:prstGeom>
          <a:noFill/>
        </p:spPr>
        <p:txBody>
          <a:bodyPr wrap="square" rtlCol="0">
            <a:spAutoFit/>
          </a:bodyPr>
          <a:lstStyle/>
          <a:p>
            <a:r>
              <a:rPr lang="en" sz="1400" b="1" dirty="0">
                <a:latin typeface="Palatino Linotype" pitchFamily="18" charset="0"/>
              </a:rPr>
              <a:t>RISK FACTORS</a:t>
            </a:r>
          </a:p>
          <a:p>
            <a:r>
              <a:rPr lang="en" sz="1400" b="1">
                <a:latin typeface="Palatino Linotype" pitchFamily="18" charset="0"/>
              </a:rPr>
              <a:t>1 </a:t>
            </a:r>
            <a:r>
              <a:rPr lang="en" sz="1400" b="1" dirty="0">
                <a:latin typeface="Palatino Linotype" pitchFamily="18" charset="0"/>
              </a:rPr>
              <a:t>. METHOD OF DRINKING</a:t>
            </a:r>
          </a:p>
          <a:p>
            <a:pPr marL="285750" indent="-285750">
              <a:lnSpc>
                <a:spcPct val="150000"/>
              </a:lnSpc>
              <a:buFont typeface="Wingdings" pitchFamily="2" charset="2"/>
              <a:buChar char="§"/>
            </a:pPr>
            <a:r>
              <a:rPr lang="en" sz="1400">
                <a:latin typeface="Palatino Linotype" pitchFamily="18" charset="0"/>
              </a:rPr>
              <a:t>What matters </a:t>
            </a:r>
            <a:r>
              <a:rPr lang="en" sz="1400" dirty="0">
                <a:latin typeface="Palatino Linotype" pitchFamily="18" charset="0"/>
              </a:rPr>
              <a:t>is the amount of alcohol consumed, not the type of alcoholic drink</a:t>
            </a:r>
          </a:p>
          <a:p>
            <a:pPr marL="285750" indent="-285750">
              <a:lnSpc>
                <a:spcPct val="150000"/>
              </a:lnSpc>
              <a:buFont typeface="Wingdings" pitchFamily="2" charset="2"/>
              <a:buChar char="§"/>
            </a:pPr>
            <a:r>
              <a:rPr lang="en" sz="1400" dirty="0">
                <a:latin typeface="Palatino Linotype" pitchFamily="18" charset="0"/>
              </a:rPr>
              <a:t>Daily alcohol consumption is more dangerous than occasionally (the liver does not have time to recover)</a:t>
            </a:r>
          </a:p>
          <a:p>
            <a:pPr marL="285750" indent="-285750">
              <a:lnSpc>
                <a:spcPct val="150000"/>
              </a:lnSpc>
              <a:buFont typeface="Wingdings" pitchFamily="2" charset="2"/>
              <a:buChar char="§"/>
            </a:pPr>
            <a:r>
              <a:rPr lang="en" sz="1400" dirty="0">
                <a:latin typeface="Palatino Linotype" pitchFamily="18" charset="0"/>
              </a:rPr>
              <a:t>Recommendation in case of impossibility of permanent abstinence: do not consume alcohol at least two days a week</a:t>
            </a:r>
          </a:p>
          <a:p>
            <a:pPr marL="285750" indent="-285750">
              <a:lnSpc>
                <a:spcPct val="150000"/>
              </a:lnSpc>
              <a:buFont typeface="Wingdings" pitchFamily="2" charset="2"/>
              <a:buChar char="§"/>
            </a:pPr>
            <a:r>
              <a:rPr lang="en" sz="1400" dirty="0">
                <a:latin typeface="Palatino Linotype" pitchFamily="18" charset="0"/>
              </a:rPr>
              <a:t>The average consumption of alcohol in </a:t>
            </a:r>
            <a:r>
              <a:rPr lang="en" sz="1400" dirty="0" err="1">
                <a:latin typeface="Palatino Linotype" pitchFamily="18" charset="0"/>
              </a:rPr>
              <a:t>cirrhotic </a:t>
            </a:r>
            <a:r>
              <a:rPr lang="en" sz="1400" dirty="0">
                <a:latin typeface="Palatino Linotype" pitchFamily="18" charset="0"/>
              </a:rPr>
              <a:t>alcoholics is about 160 grams of alcohol per day, over the course of </a:t>
            </a:r>
            <a:r>
              <a:rPr lang="en" sz="1400">
                <a:latin typeface="Palatino Linotype" pitchFamily="18" charset="0"/>
              </a:rPr>
              <a:t>8 years </a:t>
            </a:r>
            <a:r>
              <a:rPr lang="en" sz="1400" dirty="0">
                <a:latin typeface="Palatino Linotype" pitchFamily="18" charset="0"/>
              </a:rPr>
              <a:t>, and </a:t>
            </a:r>
            <a:r>
              <a:rPr lang="en" sz="1400">
                <a:latin typeface="Palatino Linotype" pitchFamily="18" charset="0"/>
              </a:rPr>
              <a:t>the average </a:t>
            </a:r>
            <a:r>
              <a:rPr lang="en" sz="1400" dirty="0">
                <a:latin typeface="Palatino Linotype" pitchFamily="18" charset="0"/>
              </a:rPr>
              <a:t>dose is more than 80 grams </a:t>
            </a:r>
            <a:r>
              <a:rPr lang="en" sz="1400">
                <a:latin typeface="Palatino Linotype" pitchFamily="18" charset="0"/>
              </a:rPr>
              <a:t>of alcohol per day.</a:t>
            </a:r>
            <a:endParaRPr lang="sr-Cyrl-RS" sz="1400" dirty="0">
              <a:latin typeface="Palatino Linotype" pitchFamily="18" charset="0"/>
            </a:endParaRPr>
          </a:p>
          <a:p>
            <a:r>
              <a:rPr lang="en" sz="1400" b="1">
                <a:latin typeface="Palatino Linotype" pitchFamily="18" charset="0"/>
              </a:rPr>
              <a:t>2. POL</a:t>
            </a:r>
          </a:p>
          <a:p>
            <a:pPr marL="285750" indent="-285750">
              <a:lnSpc>
                <a:spcPct val="150000"/>
              </a:lnSpc>
              <a:buFont typeface="Wingdings" pitchFamily="2" charset="2"/>
              <a:buChar char="§"/>
            </a:pPr>
            <a:r>
              <a:rPr lang="en" sz="1400">
                <a:latin typeface="Palatino Linotype" pitchFamily="18" charset="0"/>
              </a:rPr>
              <a:t>Women are more sensitive to alcohol and more often develop severe forms of alcoholic liver disease with smaller cumulative doses of alcohol </a:t>
            </a:r>
            <a:r>
              <a:rPr lang="en" sz="1400" dirty="0">
                <a:latin typeface="Palatino Linotype" pitchFamily="18" charset="0"/>
              </a:rPr>
              <a:t>, more </a:t>
            </a:r>
            <a:r>
              <a:rPr lang="en" sz="1400">
                <a:latin typeface="Palatino Linotype" pitchFamily="18" charset="0"/>
              </a:rPr>
              <a:t>often show signs of disease progression even with abstinence </a:t>
            </a:r>
            <a:r>
              <a:rPr lang="en" sz="1400" dirty="0">
                <a:latin typeface="Palatino Linotype" pitchFamily="18" charset="0"/>
              </a:rPr>
              <a:t>, and </a:t>
            </a:r>
            <a:r>
              <a:rPr lang="en" sz="1400">
                <a:latin typeface="Palatino Linotype" pitchFamily="18" charset="0"/>
              </a:rPr>
              <a:t>are less likely to relapse after therapy.</a:t>
            </a:r>
          </a:p>
          <a:p>
            <a:pPr marL="285750" indent="-285750">
              <a:lnSpc>
                <a:spcPct val="150000"/>
              </a:lnSpc>
              <a:buFont typeface="Wingdings" pitchFamily="2" charset="2"/>
              <a:buChar char="§"/>
            </a:pPr>
            <a:r>
              <a:rPr lang="en" sz="1400">
                <a:latin typeface="Palatino Linotype" pitchFamily="18" charset="0"/>
              </a:rPr>
              <a:t>One possible reason is reduced gastric alcohol dehydrogenase in female rats, so more alcohol is absorbed in the liver, causing greater toxic effects.</a:t>
            </a:r>
            <a:endParaRPr lang="sr-Cyrl-RS" sz="1400" dirty="0">
              <a:latin typeface="Palatino Linotype" pitchFamily="18" charset="0"/>
            </a:endParaRPr>
          </a:p>
          <a:p>
            <a:r>
              <a:rPr lang="en" sz="1400" b="1">
                <a:latin typeface="Palatino Linotype" pitchFamily="18" charset="0"/>
              </a:rPr>
              <a:t>3. HEREDITARY FACTORS</a:t>
            </a:r>
          </a:p>
          <a:p>
            <a:r>
              <a:rPr lang="en" sz="1400" b="1">
                <a:latin typeface="Palatino Linotype" pitchFamily="18" charset="0"/>
              </a:rPr>
              <a:t>4. NUTRITIONAL FACTORS</a:t>
            </a:r>
          </a:p>
          <a:p>
            <a:pPr marL="285750" indent="-285750">
              <a:lnSpc>
                <a:spcPct val="150000"/>
              </a:lnSpc>
              <a:buFont typeface="Wingdings" pitchFamily="2" charset="2"/>
              <a:buChar char="§"/>
            </a:pPr>
            <a:r>
              <a:rPr lang="en" sz="1400">
                <a:latin typeface="Palatino Linotype" pitchFamily="18" charset="0"/>
              </a:rPr>
              <a:t>Alcoholic liver damage inversely correlates with nutritional status</a:t>
            </a:r>
          </a:p>
          <a:p>
            <a:pPr marL="285750" indent="-285750">
              <a:lnSpc>
                <a:spcPct val="150000"/>
              </a:lnSpc>
              <a:buFont typeface="Wingdings" pitchFamily="2" charset="2"/>
              <a:buChar char="§"/>
            </a:pPr>
            <a:r>
              <a:rPr lang="en" sz="1400">
                <a:latin typeface="Palatino Linotype" pitchFamily="18" charset="0"/>
              </a:rPr>
              <a:t>Present protein-calorie malnutrition</a:t>
            </a:r>
          </a:p>
          <a:p>
            <a:pPr marL="285750" indent="-285750">
              <a:lnSpc>
                <a:spcPct val="150000"/>
              </a:lnSpc>
              <a:buFont typeface="Wingdings" pitchFamily="2" charset="2"/>
              <a:buChar char="§"/>
            </a:pPr>
            <a:r>
              <a:rPr lang="en" sz="1400">
                <a:latin typeface="Palatino Linotype" pitchFamily="18" charset="0"/>
              </a:rPr>
              <a:t>They get a third of their calories from alcohol</a:t>
            </a:r>
          </a:p>
          <a:p>
            <a:pPr marL="285750" indent="-285750">
              <a:lnSpc>
                <a:spcPct val="150000"/>
              </a:lnSpc>
              <a:buFont typeface="Wingdings" pitchFamily="2" charset="2"/>
              <a:buChar char="§"/>
            </a:pPr>
            <a:r>
              <a:rPr lang="en" sz="1400">
                <a:latin typeface="Palatino Linotype" pitchFamily="18" charset="0"/>
              </a:rPr>
              <a:t>Abstinence will not lead to recovery of liver function unless protein intake is increased</a:t>
            </a:r>
          </a:p>
          <a:p>
            <a:pPr>
              <a:lnSpc>
                <a:spcPct val="150000"/>
              </a:lnSpc>
            </a:pPr>
            <a:r>
              <a:rPr lang="en" sz="1400" b="1">
                <a:latin typeface="Palatino Linotype" pitchFamily="18" charset="0"/>
              </a:rPr>
              <a:t>5. VIRAL INFECTIONS</a:t>
            </a:r>
          </a:p>
          <a:p>
            <a:pPr marL="285750" indent="-285750">
              <a:lnSpc>
                <a:spcPct val="150000"/>
              </a:lnSpc>
              <a:buFont typeface="Wingdings" pitchFamily="2" charset="2"/>
              <a:buChar char="§"/>
            </a:pPr>
            <a:r>
              <a:rPr lang="en" sz="1400">
                <a:latin typeface="Palatino Linotype" pitchFamily="18" charset="0"/>
              </a:rPr>
              <a:t>Viral infections (B and C) increase the incidence of liver disease</a:t>
            </a:r>
          </a:p>
          <a:p>
            <a:pPr marL="285750" indent="-285750">
              <a:lnSpc>
                <a:spcPct val="150000"/>
              </a:lnSpc>
              <a:buFont typeface="Wingdings" pitchFamily="2" charset="2"/>
              <a:buChar char="§"/>
            </a:pPr>
            <a:r>
              <a:rPr lang="en" sz="1400">
                <a:latin typeface="Palatino Linotype" pitchFamily="18" charset="0"/>
              </a:rPr>
              <a:t>Liver disease develops earlier and with a lower cumulative dose of alcohol</a:t>
            </a:r>
          </a:p>
          <a:p>
            <a:pPr>
              <a:lnSpc>
                <a:spcPct val="150000"/>
              </a:lnSpc>
            </a:pPr>
            <a:endParaRPr lang="x-none" dirty="0">
              <a:latin typeface="Palatino Linotype" pitchFamily="18" charset="0"/>
            </a:endParaRPr>
          </a:p>
        </p:txBody>
      </p:sp>
    </p:spTree>
    <p:extLst>
      <p:ext uri="{BB962C8B-B14F-4D97-AF65-F5344CB8AC3E}">
        <p14:creationId xmlns="" xmlns:p14="http://schemas.microsoft.com/office/powerpoint/2010/main" val="380029507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0"/>
            <a:ext cx="8229600" cy="715962"/>
          </a:xfrm>
        </p:spPr>
        <p:txBody>
          <a:bodyPr>
            <a:normAutofit/>
          </a:bodyPr>
          <a:lstStyle/>
          <a:p>
            <a:pPr algn="ctr" eaLnBrk="1" hangingPunct="1"/>
            <a:r>
              <a:rPr lang="en" sz="2400" b="1" dirty="0">
                <a:latin typeface="Palatino Linotype" pitchFamily="18" charset="0"/>
              </a:rPr>
              <a:t>MORPHOLOGICAL FORMS</a:t>
            </a:r>
            <a:endParaRPr lang="en-US" sz="2400" b="1" dirty="0">
              <a:latin typeface="Palatino Linotype" pitchFamily="18" charset="0"/>
            </a:endParaRPr>
          </a:p>
        </p:txBody>
      </p:sp>
      <p:sp>
        <p:nvSpPr>
          <p:cNvPr id="5123" name="Rectangle 3"/>
          <p:cNvSpPr>
            <a:spLocks noGrp="1" noChangeArrowheads="1"/>
          </p:cNvSpPr>
          <p:nvPr>
            <p:ph type="body" idx="1"/>
          </p:nvPr>
        </p:nvSpPr>
        <p:spPr>
          <a:xfrm>
            <a:off x="0" y="1219200"/>
            <a:ext cx="9144000" cy="6019800"/>
          </a:xfrm>
        </p:spPr>
        <p:txBody>
          <a:bodyPr>
            <a:normAutofit/>
          </a:bodyPr>
          <a:lstStyle/>
          <a:p>
            <a:pPr marL="914400" lvl="2" indent="0" eaLnBrk="1" hangingPunct="1">
              <a:lnSpc>
                <a:spcPct val="150000"/>
              </a:lnSpc>
              <a:buNone/>
            </a:pPr>
            <a:r>
              <a:rPr lang="en" sz="1800" b="1" dirty="0">
                <a:latin typeface="Palatino Linotype" pitchFamily="18" charset="0"/>
              </a:rPr>
              <a:t>BIOPSY THE GOLD STANDARD FOR MAKING THE DIAGNOSIS</a:t>
            </a:r>
            <a:endParaRPr lang="en-US" sz="1800" b="1" dirty="0">
              <a:latin typeface="Palatino Linotype" pitchFamily="18" charset="0"/>
            </a:endParaRPr>
          </a:p>
          <a:p>
            <a:pPr eaLnBrk="1" hangingPunct="1">
              <a:lnSpc>
                <a:spcPct val="150000"/>
              </a:lnSpc>
              <a:buFont typeface="Wingdings" pitchFamily="2" charset="2"/>
              <a:buChar char="§"/>
            </a:pPr>
            <a:r>
              <a:rPr lang="en" sz="1800">
                <a:latin typeface="Palatino Linotype" pitchFamily="18" charset="0"/>
              </a:rPr>
              <a:t>4 </a:t>
            </a:r>
            <a:r>
              <a:rPr lang="en" sz="1800" dirty="0">
                <a:latin typeface="Palatino Linotype" pitchFamily="18" charset="0"/>
              </a:rPr>
              <a:t>histological categories:</a:t>
            </a:r>
          </a:p>
          <a:p>
            <a:pPr eaLnBrk="1" hangingPunct="1">
              <a:lnSpc>
                <a:spcPct val="150000"/>
              </a:lnSpc>
              <a:buFont typeface="Wingdings" pitchFamily="2" charset="2"/>
              <a:buChar char="Ø"/>
            </a:pPr>
            <a:r>
              <a:rPr lang="en" sz="1800" b="1" dirty="0">
                <a:latin typeface="Palatino Linotype" pitchFamily="18" charset="0"/>
              </a:rPr>
              <a:t>Fatty liver</a:t>
            </a:r>
          </a:p>
          <a:p>
            <a:pPr eaLnBrk="1" hangingPunct="1">
              <a:lnSpc>
                <a:spcPct val="150000"/>
              </a:lnSpc>
              <a:buFont typeface="Wingdings" pitchFamily="2" charset="2"/>
              <a:buChar char="Ø"/>
            </a:pPr>
            <a:r>
              <a:rPr lang="en" sz="1800" b="1" dirty="0">
                <a:latin typeface="Palatino Linotype" pitchFamily="18" charset="0"/>
              </a:rPr>
              <a:t>Alcoholic hepatitis</a:t>
            </a:r>
          </a:p>
          <a:p>
            <a:pPr eaLnBrk="1" hangingPunct="1">
              <a:lnSpc>
                <a:spcPct val="150000"/>
              </a:lnSpc>
              <a:buFont typeface="Wingdings" pitchFamily="2" charset="2"/>
              <a:buChar char="Ø"/>
            </a:pPr>
            <a:r>
              <a:rPr lang="en" sz="1800" b="1" dirty="0">
                <a:latin typeface="Palatino Linotype" pitchFamily="18" charset="0"/>
              </a:rPr>
              <a:t>Liver cirrhosis</a:t>
            </a:r>
          </a:p>
          <a:p>
            <a:pPr eaLnBrk="1" hangingPunct="1">
              <a:lnSpc>
                <a:spcPct val="150000"/>
              </a:lnSpc>
              <a:buFont typeface="Wingdings" pitchFamily="2" charset="2"/>
              <a:buChar char="Ø"/>
            </a:pPr>
            <a:r>
              <a:rPr lang="en" sz="1800" b="1" dirty="0">
                <a:latin typeface="Palatino Linotype" pitchFamily="18" charset="0"/>
              </a:rPr>
              <a:t>Cirrhosis with </a:t>
            </a:r>
            <a:r>
              <a:rPr lang="en" sz="1800" b="1">
                <a:latin typeface="Palatino Linotype" pitchFamily="18" charset="0"/>
              </a:rPr>
              <a:t>alcoholic hepatitis</a:t>
            </a:r>
            <a:endParaRPr lang="sr-Cyrl-RS" sz="1800" b="1" dirty="0">
              <a:latin typeface="Palatino Linotype" pitchFamily="18" charset="0"/>
            </a:endParaRPr>
          </a:p>
          <a:p>
            <a:pPr eaLnBrk="1" hangingPunct="1">
              <a:lnSpc>
                <a:spcPct val="150000"/>
              </a:lnSpc>
              <a:buFont typeface="Wingdings" pitchFamily="2" charset="2"/>
              <a:buChar char="Ø"/>
            </a:pPr>
            <a:endParaRPr lang="sr-Cyrl-RS" sz="1800" b="1" dirty="0">
              <a:latin typeface="Palatino Linotype" pitchFamily="18" charset="0"/>
            </a:endParaRPr>
          </a:p>
          <a:p>
            <a:pPr eaLnBrk="1" hangingPunct="1">
              <a:lnSpc>
                <a:spcPct val="150000"/>
              </a:lnSpc>
              <a:buFont typeface="Wingdings" pitchFamily="2" charset="2"/>
              <a:buChar char="Ø"/>
            </a:pPr>
            <a:endParaRPr lang="sr-Cyrl-RS" sz="1800" b="1" dirty="0">
              <a:latin typeface="Palatino Linotype" pitchFamily="18" charset="0"/>
            </a:endParaRPr>
          </a:p>
        </p:txBody>
      </p:sp>
    </p:spTree>
    <p:extLst>
      <p:ext uri="{BB962C8B-B14F-4D97-AF65-F5344CB8AC3E}">
        <p14:creationId xmlns="" xmlns:p14="http://schemas.microsoft.com/office/powerpoint/2010/main" val="27123355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400" y="0"/>
            <a:ext cx="9067800" cy="6702604"/>
          </a:xfrm>
          <a:prstGeom prst="rect">
            <a:avLst/>
          </a:prstGeom>
          <a:noFill/>
        </p:spPr>
        <p:txBody>
          <a:bodyPr wrap="square" rtlCol="0">
            <a:spAutoFit/>
          </a:bodyPr>
          <a:lstStyle/>
          <a:p>
            <a:r>
              <a:rPr lang="en" sz="1600" b="1" dirty="0">
                <a:latin typeface="Palatino Linotype" pitchFamily="18" charset="0"/>
              </a:rPr>
              <a:t>CLINICAL PICTURE</a:t>
            </a:r>
          </a:p>
          <a:p>
            <a:pPr marL="285750" indent="-285750">
              <a:lnSpc>
                <a:spcPct val="150000"/>
              </a:lnSpc>
              <a:buFont typeface="Wingdings" pitchFamily="2" charset="2"/>
              <a:buChar char="§"/>
            </a:pPr>
            <a:r>
              <a:rPr lang="en" sz="1600">
                <a:latin typeface="Palatino Linotype" pitchFamily="18" charset="0"/>
              </a:rPr>
              <a:t>From </a:t>
            </a:r>
            <a:r>
              <a:rPr lang="en" sz="1600" dirty="0" err="1">
                <a:latin typeface="Palatino Linotype" pitchFamily="18" charset="0"/>
              </a:rPr>
              <a:t>asymptomatic </a:t>
            </a:r>
            <a:r>
              <a:rPr lang="en" sz="1600" dirty="0">
                <a:latin typeface="Palatino Linotype" pitchFamily="18" charset="0"/>
              </a:rPr>
              <a:t>disease to severe liver cirrhosis with </a:t>
            </a:r>
            <a:r>
              <a:rPr lang="en" sz="1600" dirty="0" err="1">
                <a:latin typeface="Palatino Linotype" pitchFamily="18" charset="0"/>
              </a:rPr>
              <a:t>complications</a:t>
            </a:r>
            <a:endParaRPr lang="x-none" sz="1600" dirty="0">
              <a:latin typeface="Palatino Linotype" pitchFamily="18" charset="0"/>
            </a:endParaRPr>
          </a:p>
          <a:p>
            <a:pPr marL="285750" indent="-285750">
              <a:lnSpc>
                <a:spcPct val="150000"/>
              </a:lnSpc>
              <a:buFont typeface="Wingdings" pitchFamily="2" charset="2"/>
              <a:buChar char="§"/>
            </a:pPr>
            <a:r>
              <a:rPr lang="en" sz="1600" dirty="0">
                <a:latin typeface="Palatino Linotype" pitchFamily="18" charset="0"/>
              </a:rPr>
              <a:t>Overlapping of several forms of alcoholic liver disease is often present</a:t>
            </a:r>
          </a:p>
          <a:p>
            <a:pPr>
              <a:lnSpc>
                <a:spcPct val="150000"/>
              </a:lnSpc>
            </a:pPr>
            <a:r>
              <a:rPr lang="en" sz="1600" b="1">
                <a:solidFill>
                  <a:srgbClr val="FF0000"/>
                </a:solidFill>
                <a:latin typeface="Palatino Linotype" pitchFamily="18" charset="0"/>
              </a:rPr>
              <a:t>FATTY </a:t>
            </a:r>
            <a:r>
              <a:rPr lang="en" sz="1600" b="1" dirty="0">
                <a:solidFill>
                  <a:srgbClr val="FF0000"/>
                </a:solidFill>
                <a:latin typeface="Palatino Linotype" pitchFamily="18" charset="0"/>
              </a:rPr>
              <a:t>LIVER</a:t>
            </a:r>
          </a:p>
          <a:p>
            <a:pPr marL="285750" indent="-285750">
              <a:lnSpc>
                <a:spcPct val="150000"/>
              </a:lnSpc>
              <a:buFont typeface="Wingdings" pitchFamily="2" charset="2"/>
              <a:buChar char="§"/>
            </a:pPr>
            <a:r>
              <a:rPr lang="en" sz="1600">
                <a:latin typeface="Palatino Linotype" pitchFamily="18" charset="0"/>
              </a:rPr>
              <a:t>The most common form </a:t>
            </a:r>
            <a:r>
              <a:rPr lang="en" sz="1600" dirty="0">
                <a:latin typeface="Palatino Linotype" pitchFamily="18" charset="0"/>
              </a:rPr>
              <a:t>is </a:t>
            </a:r>
            <a:r>
              <a:rPr lang="en" sz="1600">
                <a:latin typeface="Palatino Linotype" pitchFamily="18" charset="0"/>
              </a:rPr>
              <a:t>symptomatic </a:t>
            </a:r>
            <a:r>
              <a:rPr lang="en" sz="1600" dirty="0">
                <a:latin typeface="Palatino Linotype" pitchFamily="18" charset="0"/>
              </a:rPr>
              <a:t>, non </a:t>
            </a:r>
            <a:r>
              <a:rPr lang="en" sz="1600">
                <a:latin typeface="Palatino Linotype" pitchFamily="18" charset="0"/>
              </a:rPr>
              <a:t>-specific </a:t>
            </a:r>
            <a:r>
              <a:rPr lang="en" sz="1600" dirty="0" err="1">
                <a:latin typeface="Palatino Linotype" pitchFamily="18" charset="0"/>
              </a:rPr>
              <a:t>symptomatology </a:t>
            </a:r>
            <a:r>
              <a:rPr lang="en" sz="1600" dirty="0">
                <a:latin typeface="Palatino Linotype" pitchFamily="18" charset="0"/>
              </a:rPr>
              <a:t>(fatigue, nausea, dull pains below </a:t>
            </a:r>
            <a:r>
              <a:rPr lang="en" sz="1600">
                <a:latin typeface="Palatino Linotype" pitchFamily="18" charset="0"/>
              </a:rPr>
              <a:t>the DRL) </a:t>
            </a:r>
            <a:r>
              <a:rPr lang="en" sz="1600" dirty="0">
                <a:latin typeface="Palatino Linotype" pitchFamily="18" charset="0"/>
              </a:rPr>
              <a:t>, </a:t>
            </a:r>
            <a:r>
              <a:rPr lang="en" sz="1600">
                <a:latin typeface="Palatino Linotype" pitchFamily="18" charset="0"/>
              </a:rPr>
              <a:t>hepatomegaly </a:t>
            </a:r>
            <a:r>
              <a:rPr lang="en" sz="1600" dirty="0">
                <a:latin typeface="Palatino Linotype" pitchFamily="18" charset="0"/>
              </a:rPr>
              <a:t>and a slight </a:t>
            </a:r>
            <a:r>
              <a:rPr lang="en" sz="1600">
                <a:latin typeface="Palatino Linotype" pitchFamily="18" charset="0"/>
              </a:rPr>
              <a:t>elevation of enzymes</a:t>
            </a:r>
            <a:endParaRPr lang="sr-Cyrl-RS" sz="1600" dirty="0">
              <a:latin typeface="Palatino Linotype" pitchFamily="18" charset="0"/>
            </a:endParaRPr>
          </a:p>
          <a:p>
            <a:r>
              <a:rPr lang="en" sz="1600" b="1">
                <a:solidFill>
                  <a:srgbClr val="FF0000"/>
                </a:solidFill>
                <a:latin typeface="Palatino Linotype" pitchFamily="18" charset="0"/>
              </a:rPr>
              <a:t>ALCOHOLIC HEPATITIS</a:t>
            </a:r>
          </a:p>
          <a:p>
            <a:pPr marL="285750" indent="-285750">
              <a:lnSpc>
                <a:spcPct val="150000"/>
              </a:lnSpc>
              <a:buFont typeface="Wingdings" pitchFamily="2" charset="2"/>
              <a:buChar char="§"/>
            </a:pPr>
            <a:r>
              <a:rPr lang="en" sz="1600">
                <a:latin typeface="Palatino Linotype" pitchFamily="18" charset="0"/>
              </a:rPr>
              <a:t>Serious prognosis and high mortality in severe forms of the disease </a:t>
            </a:r>
            <a:r>
              <a:rPr lang="en" sz="1600" dirty="0">
                <a:latin typeface="Palatino Linotype" pitchFamily="18" charset="0"/>
              </a:rPr>
              <a:t>, </a:t>
            </a:r>
            <a:r>
              <a:rPr lang="en" sz="1600">
                <a:latin typeface="Palatino Linotype" pitchFamily="18" charset="0"/>
              </a:rPr>
              <a:t>from heavy alcoholics who consume 40 to 70 units of alcohol per week for many years</a:t>
            </a:r>
          </a:p>
          <a:p>
            <a:pPr marL="285750" indent="-285750">
              <a:lnSpc>
                <a:spcPct val="150000"/>
              </a:lnSpc>
              <a:buFont typeface="Wingdings" pitchFamily="2" charset="2"/>
              <a:buChar char="§"/>
            </a:pPr>
            <a:r>
              <a:rPr lang="en" sz="1600">
                <a:latin typeface="Palatino Linotype" pitchFamily="18" charset="0"/>
              </a:rPr>
              <a:t>Weakness, anorexia, nausea, vomiting, diarrhea </a:t>
            </a:r>
            <a:r>
              <a:rPr lang="en" sz="1600" dirty="0">
                <a:latin typeface="Palatino Linotype" pitchFamily="18" charset="0"/>
              </a:rPr>
              <a:t>, and </a:t>
            </a:r>
            <a:r>
              <a:rPr lang="en" sz="1600">
                <a:latin typeface="Palatino Linotype" pitchFamily="18" charset="0"/>
              </a:rPr>
              <a:t>jaundice after acute alcohol abuse in chronic alcoholics </a:t>
            </a:r>
            <a:r>
              <a:rPr lang="en" sz="1600" dirty="0">
                <a:latin typeface="Palatino Linotype" pitchFamily="18" charset="0"/>
              </a:rPr>
              <a:t>, t </a:t>
            </a:r>
            <a:r>
              <a:rPr lang="en" sz="1600">
                <a:latin typeface="Palatino Linotype" pitchFamily="18" charset="0"/>
              </a:rPr>
              <a:t>emperature-often is not a consequence of infection but is caused by increased production of cytokines</a:t>
            </a:r>
          </a:p>
          <a:p>
            <a:pPr marL="285750" indent="-285750">
              <a:lnSpc>
                <a:spcPct val="150000"/>
              </a:lnSpc>
              <a:buFont typeface="Wingdings" pitchFamily="2" charset="2"/>
              <a:buChar char="§"/>
            </a:pPr>
            <a:r>
              <a:rPr lang="en" sz="1600">
                <a:latin typeface="Palatino Linotype" pitchFamily="18" charset="0"/>
              </a:rPr>
              <a:t>Spider nevi, facial telangiectasias, ascites, encephalopathy</a:t>
            </a:r>
          </a:p>
          <a:p>
            <a:pPr marL="285750" indent="-285750">
              <a:lnSpc>
                <a:spcPct val="150000"/>
              </a:lnSpc>
              <a:buFont typeface="Wingdings" pitchFamily="2" charset="2"/>
              <a:buChar char="§"/>
            </a:pPr>
            <a:r>
              <a:rPr lang="en" sz="1600">
                <a:latin typeface="Palatino Linotype" pitchFamily="18" charset="0"/>
              </a:rPr>
              <a:t>The severity of the disease is assessed based on the degree of hyperbilirubinemia and coagulopathy</a:t>
            </a:r>
            <a:endParaRPr lang="sr-Cyrl-RS" sz="1600" dirty="0">
              <a:latin typeface="Palatino Linotype" pitchFamily="18" charset="0"/>
            </a:endParaRPr>
          </a:p>
          <a:p>
            <a:r>
              <a:rPr lang="en" sz="1600" b="1">
                <a:solidFill>
                  <a:srgbClr val="FF0000"/>
                </a:solidFill>
                <a:latin typeface="Palatino Linotype" pitchFamily="18" charset="0"/>
              </a:rPr>
              <a:t>LIVER CIRRHOSIS</a:t>
            </a:r>
          </a:p>
          <a:p>
            <a:pPr marL="285750" indent="-285750">
              <a:lnSpc>
                <a:spcPct val="150000"/>
              </a:lnSpc>
              <a:buFont typeface="Wingdings" pitchFamily="2" charset="2"/>
              <a:buChar char="§"/>
            </a:pPr>
            <a:r>
              <a:rPr lang="en" sz="1600">
                <a:latin typeface="Palatino Linotype" pitchFamily="18" charset="0"/>
              </a:rPr>
              <a:t>It does not differ from cirrhosis of other etiology</a:t>
            </a:r>
          </a:p>
          <a:p>
            <a:pPr marL="285750" indent="-285750">
              <a:lnSpc>
                <a:spcPct val="150000"/>
              </a:lnSpc>
              <a:buFont typeface="Wingdings" pitchFamily="2" charset="2"/>
              <a:buChar char="§"/>
            </a:pPr>
            <a:r>
              <a:rPr lang="en" sz="1600">
                <a:latin typeface="Palatino Linotype" pitchFamily="18" charset="0"/>
              </a:rPr>
              <a:t>In advanced disease, significant improvement can occur with abstinence</a:t>
            </a:r>
          </a:p>
          <a:p>
            <a:pPr>
              <a:lnSpc>
                <a:spcPct val="150000"/>
              </a:lnSpc>
              <a:buFont typeface="Wingdings" pitchFamily="2" charset="2"/>
              <a:buChar char="§"/>
            </a:pPr>
            <a:r>
              <a:rPr lang="en" sz="1600">
                <a:latin typeface="Palatino Linotype" pitchFamily="18" charset="0"/>
              </a:rPr>
              <a:t>Up to </a:t>
            </a:r>
            <a:r>
              <a:rPr lang="en" sz="1600" dirty="0">
                <a:latin typeface="Palatino Linotype" pitchFamily="18" charset="0"/>
              </a:rPr>
              <a:t>15% </a:t>
            </a:r>
            <a:r>
              <a:rPr lang="en" sz="1600">
                <a:latin typeface="Palatino Linotype" pitchFamily="18" charset="0"/>
              </a:rPr>
              <a:t>of heavy alcoholics develop cirrhosis</a:t>
            </a:r>
            <a:endParaRPr lang="en-US" sz="1600" dirty="0">
              <a:latin typeface="Palatino Linotype" pitchFamily="18" charset="0"/>
            </a:endParaRPr>
          </a:p>
          <a:p>
            <a:pPr marL="285750" indent="-285750">
              <a:lnSpc>
                <a:spcPct val="150000"/>
              </a:lnSpc>
              <a:buFont typeface="Wingdings" pitchFamily="2" charset="2"/>
              <a:buChar char="§"/>
            </a:pPr>
            <a:endParaRPr lang="x-none" sz="1600" dirty="0">
              <a:latin typeface="Palatino Linotype" pitchFamily="18" charset="0"/>
            </a:endParaRPr>
          </a:p>
        </p:txBody>
      </p:sp>
    </p:spTree>
    <p:extLst>
      <p:ext uri="{BB962C8B-B14F-4D97-AF65-F5344CB8AC3E}">
        <p14:creationId xmlns="" xmlns:p14="http://schemas.microsoft.com/office/powerpoint/2010/main" val="312429257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400"/>
            <a:ext cx="9143999" cy="6601807"/>
          </a:xfrm>
          <a:prstGeom prst="rect">
            <a:avLst/>
          </a:prstGeom>
          <a:noFill/>
        </p:spPr>
        <p:txBody>
          <a:bodyPr wrap="square" rtlCol="0">
            <a:spAutoFit/>
          </a:bodyPr>
          <a:lstStyle/>
          <a:p>
            <a:r>
              <a:rPr lang="en" b="1" dirty="0" err="1">
                <a:latin typeface="Palatino Linotype" pitchFamily="18" charset="0"/>
              </a:rPr>
              <a:t>Extrahepatic </a:t>
            </a:r>
            <a:r>
              <a:rPr lang="en" b="1" dirty="0">
                <a:latin typeface="Palatino Linotype" pitchFamily="18" charset="0"/>
              </a:rPr>
              <a:t>manifestations of alcoholism</a:t>
            </a:r>
          </a:p>
          <a:p>
            <a:endParaRPr lang="x-none" b="1" dirty="0">
              <a:latin typeface="Palatino Linotype" pitchFamily="18" charset="0"/>
            </a:endParaRPr>
          </a:p>
          <a:p>
            <a:r>
              <a:rPr lang="en" b="1" dirty="0">
                <a:latin typeface="Palatino Linotype" pitchFamily="18" charset="0"/>
              </a:rPr>
              <a:t>Gastroenterological disorders</a:t>
            </a:r>
          </a:p>
          <a:p>
            <a:pPr marL="285750" indent="-285750">
              <a:lnSpc>
                <a:spcPct val="150000"/>
              </a:lnSpc>
              <a:buFont typeface="Wingdings" pitchFamily="2" charset="2"/>
              <a:buChar char="§"/>
            </a:pPr>
            <a:r>
              <a:rPr lang="en">
                <a:latin typeface="Palatino Linotype" pitchFamily="18" charset="0"/>
              </a:rPr>
              <a:t>Mucous </a:t>
            </a:r>
            <a:r>
              <a:rPr lang="en" dirty="0">
                <a:latin typeface="Palatino Linotype" pitchFamily="18" charset="0"/>
              </a:rPr>
              <a:t>and </a:t>
            </a:r>
            <a:r>
              <a:rPr lang="en" dirty="0" err="1">
                <a:latin typeface="Palatino Linotype" pitchFamily="18" charset="0"/>
              </a:rPr>
              <a:t>motor</a:t>
            </a:r>
            <a:r>
              <a:rPr lang="en" dirty="0">
                <a:latin typeface="Palatino Linotype" pitchFamily="18" charset="0"/>
              </a:rPr>
              <a:t> </a:t>
            </a:r>
            <a:r>
              <a:rPr lang="en">
                <a:latin typeface="Palatino Linotype" pitchFamily="18" charset="0"/>
              </a:rPr>
              <a:t>GIT </a:t>
            </a:r>
            <a:r>
              <a:rPr lang="en" err="1">
                <a:latin typeface="Palatino Linotype" pitchFamily="18" charset="0"/>
              </a:rPr>
              <a:t>dysfunction </a:t>
            </a:r>
            <a:r>
              <a:rPr lang="en" dirty="0">
                <a:latin typeface="Palatino Linotype" pitchFamily="18" charset="0"/>
              </a:rPr>
              <a:t>, </a:t>
            </a:r>
            <a:r>
              <a:rPr lang="en">
                <a:latin typeface="Palatino Linotype" pitchFamily="18" charset="0"/>
              </a:rPr>
              <a:t>esophagitis </a:t>
            </a:r>
            <a:r>
              <a:rPr lang="en" dirty="0">
                <a:latin typeface="Palatino Linotype" pitchFamily="18" charset="0"/>
              </a:rPr>
              <a:t>, gastritis, </a:t>
            </a:r>
            <a:r>
              <a:rPr lang="en" err="1">
                <a:latin typeface="Palatino Linotype" pitchFamily="18" charset="0"/>
              </a:rPr>
              <a:t>Malory </a:t>
            </a:r>
            <a:r>
              <a:rPr lang="en">
                <a:latin typeface="Palatino Linotype" pitchFamily="18" charset="0"/>
              </a:rPr>
              <a:t>- </a:t>
            </a:r>
            <a:r>
              <a:rPr lang="en" err="1">
                <a:latin typeface="Palatino Linotype" pitchFamily="18" charset="0"/>
              </a:rPr>
              <a:t>Weiss </a:t>
            </a:r>
            <a:r>
              <a:rPr lang="en">
                <a:latin typeface="Palatino Linotype" pitchFamily="18" charset="0"/>
              </a:rPr>
              <a:t>syndrome </a:t>
            </a:r>
            <a:r>
              <a:rPr lang="en" dirty="0">
                <a:latin typeface="Palatino Linotype" pitchFamily="18" charset="0"/>
              </a:rPr>
              <a:t>, with </a:t>
            </a:r>
            <a:r>
              <a:rPr lang="en">
                <a:latin typeface="Palatino Linotype" pitchFamily="18" charset="0"/>
              </a:rPr>
              <a:t>a decrease in </a:t>
            </a:r>
            <a:r>
              <a:rPr lang="en" dirty="0">
                <a:latin typeface="Palatino Linotype" pitchFamily="18" charset="0"/>
              </a:rPr>
              <a:t>lower </a:t>
            </a:r>
            <a:r>
              <a:rPr lang="en" dirty="0" err="1">
                <a:latin typeface="Palatino Linotype" pitchFamily="18" charset="0"/>
              </a:rPr>
              <a:t>esophageal pressure</a:t>
            </a:r>
            <a:r>
              <a:rPr lang="en" dirty="0">
                <a:latin typeface="Palatino Linotype" pitchFamily="18" charset="0"/>
              </a:rPr>
              <a:t> </a:t>
            </a:r>
            <a:r>
              <a:rPr lang="en" dirty="0" err="1">
                <a:latin typeface="Palatino Linotype" pitchFamily="18" charset="0"/>
              </a:rPr>
              <a:t>of the sphincter </a:t>
            </a:r>
            <a:r>
              <a:rPr lang="en" dirty="0">
                <a:latin typeface="Palatino Linotype" pitchFamily="18" charset="0"/>
              </a:rPr>
              <a:t>and decreased </a:t>
            </a:r>
            <a:r>
              <a:rPr lang="en" dirty="0" err="1">
                <a:latin typeface="Palatino Linotype" pitchFamily="18" charset="0"/>
              </a:rPr>
              <a:t>peristalsis </a:t>
            </a:r>
            <a:r>
              <a:rPr lang="en" dirty="0">
                <a:latin typeface="Palatino Linotype" pitchFamily="18" charset="0"/>
              </a:rPr>
              <a:t>of the esophagus (alcoholic </a:t>
            </a:r>
            <a:r>
              <a:rPr lang="en">
                <a:latin typeface="Palatino Linotype" pitchFamily="18" charset="0"/>
              </a:rPr>
              <a:t>neuropathy) </a:t>
            </a:r>
            <a:r>
              <a:rPr lang="en" dirty="0">
                <a:latin typeface="Palatino Linotype" pitchFamily="18" charset="0"/>
              </a:rPr>
              <a:t>, in </a:t>
            </a:r>
            <a:r>
              <a:rPr lang="en">
                <a:latin typeface="Palatino Linotype" pitchFamily="18" charset="0"/>
              </a:rPr>
              <a:t>aricosity </a:t>
            </a:r>
            <a:r>
              <a:rPr lang="en" dirty="0">
                <a:latin typeface="Palatino Linotype" pitchFamily="18" charset="0"/>
              </a:rPr>
              <a:t>( </a:t>
            </a:r>
            <a:r>
              <a:rPr lang="en" dirty="0" err="1">
                <a:latin typeface="Palatino Linotype" pitchFamily="18" charset="0"/>
              </a:rPr>
              <a:t>portna</a:t>
            </a:r>
            <a:r>
              <a:rPr lang="en" dirty="0">
                <a:latin typeface="Palatino Linotype" pitchFamily="18" charset="0"/>
              </a:rPr>
              <a:t> </a:t>
            </a:r>
            <a:r>
              <a:rPr lang="en">
                <a:latin typeface="Palatino Linotype" pitchFamily="18" charset="0"/>
              </a:rPr>
              <a:t>hypertension) </a:t>
            </a:r>
            <a:r>
              <a:rPr lang="en" dirty="0">
                <a:latin typeface="Palatino Linotype" pitchFamily="18" charset="0"/>
              </a:rPr>
              <a:t>, and </a:t>
            </a:r>
            <a:r>
              <a:rPr lang="en">
                <a:latin typeface="Palatino Linotype" pitchFamily="18" charset="0"/>
              </a:rPr>
              <a:t>the absorption </a:t>
            </a:r>
            <a:r>
              <a:rPr lang="en" dirty="0" err="1">
                <a:latin typeface="Palatino Linotype" pitchFamily="18" charset="0"/>
              </a:rPr>
              <a:t>of ethanol </a:t>
            </a:r>
            <a:r>
              <a:rPr lang="en" dirty="0">
                <a:latin typeface="Palatino Linotype" pitchFamily="18" charset="0"/>
              </a:rPr>
              <a:t>in </a:t>
            </a:r>
            <a:r>
              <a:rPr lang="en" dirty="0" err="1">
                <a:latin typeface="Palatino Linotype" pitchFamily="18" charset="0"/>
              </a:rPr>
              <a:t>the proximal </a:t>
            </a:r>
            <a:r>
              <a:rPr lang="en" dirty="0">
                <a:latin typeface="Palatino Linotype" pitchFamily="18" charset="0"/>
              </a:rPr>
              <a:t>parts of the small intestine </a:t>
            </a:r>
            <a:r>
              <a:rPr lang="en" dirty="0" err="1">
                <a:latin typeface="Palatino Linotype" pitchFamily="18" charset="0"/>
              </a:rPr>
              <a:t>interferes </a:t>
            </a:r>
            <a:r>
              <a:rPr lang="en" dirty="0">
                <a:latin typeface="Palatino Linotype" pitchFamily="18" charset="0"/>
              </a:rPr>
              <a:t>with the absorption </a:t>
            </a:r>
            <a:r>
              <a:rPr lang="en">
                <a:latin typeface="Palatino Linotype" pitchFamily="18" charset="0"/>
              </a:rPr>
              <a:t>of vitamin B </a:t>
            </a:r>
            <a:r>
              <a:rPr lang="en" dirty="0">
                <a:latin typeface="Palatino Linotype" pitchFamily="18" charset="0"/>
              </a:rPr>
              <a:t>, </a:t>
            </a:r>
            <a:r>
              <a:rPr lang="en">
                <a:latin typeface="Palatino Linotype" pitchFamily="18" charset="0"/>
              </a:rPr>
              <a:t>malabsorption </a:t>
            </a:r>
            <a:r>
              <a:rPr lang="en" dirty="0">
                <a:latin typeface="Palatino Linotype" pitchFamily="18" charset="0"/>
              </a:rPr>
              <a:t>occurs due to damage to the intestinal villi and accelerated </a:t>
            </a:r>
            <a:r>
              <a:rPr lang="en" dirty="0" err="1">
                <a:latin typeface="Palatino Linotype" pitchFamily="18" charset="0"/>
              </a:rPr>
              <a:t>motility</a:t>
            </a:r>
            <a:r>
              <a:rPr lang="en" dirty="0">
                <a:latin typeface="Palatino Linotype" pitchFamily="18" charset="0"/>
              </a:rPr>
              <a:t> </a:t>
            </a:r>
            <a:r>
              <a:rPr lang="en">
                <a:latin typeface="Palatino Linotype" pitchFamily="18" charset="0"/>
              </a:rPr>
              <a:t>small intestine </a:t>
            </a:r>
            <a:r>
              <a:rPr lang="en" dirty="0">
                <a:latin typeface="Palatino Linotype" pitchFamily="18" charset="0"/>
              </a:rPr>
              <a:t>, </a:t>
            </a:r>
            <a:r>
              <a:rPr lang="en">
                <a:latin typeface="Palatino Linotype" pitchFamily="18" charset="0"/>
              </a:rPr>
              <a:t>chronic </a:t>
            </a:r>
            <a:r>
              <a:rPr lang="en" dirty="0">
                <a:latin typeface="Palatino Linotype" pitchFamily="18" charset="0"/>
              </a:rPr>
              <a:t>diarrhea (chronic </a:t>
            </a:r>
            <a:r>
              <a:rPr lang="en" err="1">
                <a:latin typeface="Palatino Linotype" pitchFamily="18" charset="0"/>
              </a:rPr>
              <a:t>pancreatitis </a:t>
            </a:r>
            <a:r>
              <a:rPr lang="en">
                <a:latin typeface="Palatino Linotype" pitchFamily="18" charset="0"/>
              </a:rPr>
              <a:t>)</a:t>
            </a:r>
            <a:endParaRPr lang="sr-Cyrl-RS" dirty="0">
              <a:latin typeface="Palatino Linotype" pitchFamily="18" charset="0"/>
            </a:endParaRPr>
          </a:p>
          <a:p>
            <a:pPr marL="285750" indent="-285750">
              <a:lnSpc>
                <a:spcPct val="150000"/>
              </a:lnSpc>
              <a:buFont typeface="Wingdings" pitchFamily="2" charset="2"/>
              <a:buChar char="§"/>
            </a:pPr>
            <a:endParaRPr lang="sr-Cyrl-RS" dirty="0">
              <a:latin typeface="Palatino Linotype" pitchFamily="18" charset="0"/>
            </a:endParaRPr>
          </a:p>
          <a:p>
            <a:r>
              <a:rPr lang="en" b="1">
                <a:latin typeface="Palatino Linotype" pitchFamily="18" charset="0"/>
              </a:rPr>
              <a:t>Cardiovascular manifestations</a:t>
            </a:r>
          </a:p>
          <a:p>
            <a:pPr marL="285750" indent="-285750">
              <a:lnSpc>
                <a:spcPct val="150000"/>
              </a:lnSpc>
              <a:buFont typeface="Wingdings" pitchFamily="2" charset="2"/>
              <a:buChar char="§"/>
            </a:pPr>
            <a:r>
              <a:rPr lang="en">
                <a:latin typeface="Palatino Linotype" pitchFamily="18" charset="0"/>
              </a:rPr>
              <a:t>Ethanol in small concentrations causes peripheral vasodilatation </a:t>
            </a:r>
            <a:r>
              <a:rPr lang="en" dirty="0">
                <a:latin typeface="Palatino Linotype" pitchFamily="18" charset="0"/>
              </a:rPr>
              <a:t>, with </a:t>
            </a:r>
            <a:r>
              <a:rPr lang="en">
                <a:latin typeface="Palatino Linotype" pitchFamily="18" charset="0"/>
              </a:rPr>
              <a:t>daily consumption of larger amounts - hypertension </a:t>
            </a:r>
            <a:r>
              <a:rPr lang="en" dirty="0">
                <a:latin typeface="Palatino Linotype" pitchFamily="18" charset="0"/>
              </a:rPr>
              <a:t>, </a:t>
            </a:r>
            <a:r>
              <a:rPr lang="en">
                <a:latin typeface="Palatino Linotype" pitchFamily="18" charset="0"/>
              </a:rPr>
              <a:t>congestive cardiomyopathy (hypocontractility of the myocardium, arrhythmias, dilation of all atria and ventricles </a:t>
            </a:r>
            <a:r>
              <a:rPr lang="en" dirty="0">
                <a:latin typeface="Palatino Linotype" pitchFamily="18" charset="0"/>
              </a:rPr>
              <a:t>).</a:t>
            </a:r>
            <a:r>
              <a:rPr lang="en">
                <a:latin typeface="Palatino Linotype" pitchFamily="18" charset="0"/>
              </a:rPr>
              <a:t> </a:t>
            </a:r>
          </a:p>
          <a:p>
            <a:pPr marL="285750" indent="-285750">
              <a:lnSpc>
                <a:spcPct val="150000"/>
              </a:lnSpc>
              <a:buFont typeface="Wingdings" pitchFamily="2" charset="2"/>
              <a:buChar char="§"/>
            </a:pPr>
            <a:endParaRPr lang="x-none" dirty="0">
              <a:latin typeface="Palatino Linotype" pitchFamily="18" charset="0"/>
            </a:endParaRPr>
          </a:p>
        </p:txBody>
      </p:sp>
    </p:spTree>
    <p:extLst>
      <p:ext uri="{BB962C8B-B14F-4D97-AF65-F5344CB8AC3E}">
        <p14:creationId xmlns="" xmlns:p14="http://schemas.microsoft.com/office/powerpoint/2010/main" val="39728579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12700"/>
            <a:ext cx="9131300" cy="6909584"/>
          </a:xfrm>
          <a:prstGeom prst="rect">
            <a:avLst/>
          </a:prstGeom>
          <a:noFill/>
        </p:spPr>
        <p:txBody>
          <a:bodyPr wrap="square" rtlCol="0">
            <a:spAutoFit/>
          </a:bodyPr>
          <a:lstStyle/>
          <a:p>
            <a:pPr>
              <a:lnSpc>
                <a:spcPct val="150000"/>
              </a:lnSpc>
            </a:pPr>
            <a:r>
              <a:rPr lang="en" sz="1600" b="1">
                <a:latin typeface="Palatino Linotype" pitchFamily="18" charset="0"/>
              </a:rPr>
              <a:t>Pulmonary </a:t>
            </a:r>
            <a:r>
              <a:rPr lang="en" sz="1600" b="1" dirty="0">
                <a:latin typeface="Palatino Linotype" pitchFamily="18" charset="0"/>
              </a:rPr>
              <a:t>manifestations</a:t>
            </a:r>
          </a:p>
          <a:p>
            <a:pPr marL="285750" indent="-285750">
              <a:lnSpc>
                <a:spcPct val="150000"/>
              </a:lnSpc>
              <a:buFont typeface="Wingdings" pitchFamily="2" charset="2"/>
              <a:buChar char="§"/>
            </a:pPr>
            <a:r>
              <a:rPr lang="en" sz="1600">
                <a:latin typeface="Palatino Linotype" pitchFamily="18" charset="0"/>
              </a:rPr>
              <a:t>Hypoxia </a:t>
            </a:r>
            <a:r>
              <a:rPr lang="en" sz="1600" dirty="0">
                <a:latin typeface="Palatino Linotype" pitchFamily="18" charset="0"/>
              </a:rPr>
              <a:t>( </a:t>
            </a:r>
            <a:r>
              <a:rPr lang="en" sz="1600" dirty="0" err="1">
                <a:latin typeface="Palatino Linotype" pitchFamily="18" charset="0"/>
              </a:rPr>
              <a:t>intrapulmonary</a:t>
            </a:r>
            <a:r>
              <a:rPr lang="en" sz="1600" dirty="0">
                <a:latin typeface="Palatino Linotype" pitchFamily="18" charset="0"/>
              </a:rPr>
              <a:t> </a:t>
            </a:r>
            <a:r>
              <a:rPr lang="en" sz="1600" dirty="0" err="1">
                <a:latin typeface="Palatino Linotype" pitchFamily="18" charset="0"/>
              </a:rPr>
              <a:t>arterio </a:t>
            </a:r>
            <a:r>
              <a:rPr lang="en" sz="1600" dirty="0">
                <a:latin typeface="Palatino Linotype" pitchFamily="18" charset="0"/>
              </a:rPr>
              <a:t>-venous </a:t>
            </a:r>
            <a:r>
              <a:rPr lang="en" sz="1600" err="1">
                <a:latin typeface="Palatino Linotype" pitchFamily="18" charset="0"/>
              </a:rPr>
              <a:t>shunts </a:t>
            </a:r>
            <a:r>
              <a:rPr lang="en" sz="1600">
                <a:latin typeface="Palatino Linotype" pitchFamily="18" charset="0"/>
              </a:rPr>
              <a:t>)</a:t>
            </a:r>
            <a:endParaRPr lang="sr-Cyrl-RS" sz="1600" dirty="0">
              <a:latin typeface="Palatino Linotype" pitchFamily="18" charset="0"/>
            </a:endParaRPr>
          </a:p>
          <a:p>
            <a:r>
              <a:rPr lang="en" sz="1600" b="1">
                <a:latin typeface="Palatino Linotype" pitchFamily="18" charset="0"/>
              </a:rPr>
              <a:t>Muscle disease</a:t>
            </a:r>
          </a:p>
          <a:p>
            <a:pPr marL="285750" indent="-285750">
              <a:lnSpc>
                <a:spcPct val="150000"/>
              </a:lnSpc>
              <a:buFont typeface="Wingdings" pitchFamily="2" charset="2"/>
              <a:buChar char="§"/>
            </a:pPr>
            <a:r>
              <a:rPr lang="en" sz="1600">
                <a:latin typeface="Palatino Linotype" pitchFamily="18" charset="0"/>
              </a:rPr>
              <a:t>Acute intake of large amounts of alcohol in chronic alcoholics...acute muscle damage from mild transient elevation of muscle enzymes to rhabdomyolysis with myoglobinuria </a:t>
            </a:r>
            <a:r>
              <a:rPr lang="en" sz="1600" dirty="0">
                <a:latin typeface="Palatino Linotype" pitchFamily="18" charset="0"/>
              </a:rPr>
              <a:t>, </a:t>
            </a:r>
            <a:r>
              <a:rPr lang="en" sz="1600">
                <a:latin typeface="Palatino Linotype" pitchFamily="18" charset="0"/>
              </a:rPr>
              <a:t>progressive atrophy and weakness of muscles, especially proximal leg muscles, associated with peripheral neuropathy</a:t>
            </a:r>
            <a:endParaRPr lang="sr-Cyrl-RS" sz="1600" dirty="0">
              <a:latin typeface="Palatino Linotype" pitchFamily="18" charset="0"/>
            </a:endParaRPr>
          </a:p>
          <a:p>
            <a:r>
              <a:rPr lang="en" sz="1600" b="1">
                <a:latin typeface="Palatino Linotype" pitchFamily="18" charset="0"/>
              </a:rPr>
              <a:t>CNS and psychic functions</a:t>
            </a:r>
          </a:p>
          <a:p>
            <a:pPr marL="285750" indent="-285750">
              <a:lnSpc>
                <a:spcPct val="150000"/>
              </a:lnSpc>
              <a:buFont typeface="Wingdings" pitchFamily="2" charset="2"/>
              <a:buChar char="§"/>
            </a:pPr>
            <a:r>
              <a:rPr lang="en" sz="1600">
                <a:latin typeface="Palatino Linotype" pitchFamily="18" charset="0"/>
              </a:rPr>
              <a:t>Cortical atrophy and dementia </a:t>
            </a:r>
            <a:r>
              <a:rPr lang="en" sz="1600" dirty="0">
                <a:latin typeface="Palatino Linotype" pitchFamily="18" charset="0"/>
              </a:rPr>
              <a:t>, </a:t>
            </a:r>
            <a:r>
              <a:rPr lang="en" sz="1600">
                <a:latin typeface="Palatino Linotype" pitchFamily="18" charset="0"/>
              </a:rPr>
              <a:t>thiamine deficiency-Wernicke-Korsakov syndrome characterized by oculomotor disorders (nystagmus, ophthalmoplegia), cerebral ataxia and a confused state with the development of stupor and coma (Korsakov psychosis) characterized by anterograde and retrograde amnesia </a:t>
            </a:r>
            <a:r>
              <a:rPr lang="en" sz="1600" dirty="0">
                <a:latin typeface="Palatino Linotype" pitchFamily="18" charset="0"/>
              </a:rPr>
              <a:t>, </a:t>
            </a:r>
            <a:r>
              <a:rPr lang="en" sz="1600">
                <a:latin typeface="Palatino Linotype" pitchFamily="18" charset="0"/>
              </a:rPr>
              <a:t>Marciafava-Bignani syndrome appears exclusively in alcoholics and is characterized by demyelination of the corpus callosum with frontal and hemispheric damage </a:t>
            </a:r>
            <a:r>
              <a:rPr lang="en" sz="1600" dirty="0">
                <a:latin typeface="Palatino Linotype" pitchFamily="18" charset="0"/>
              </a:rPr>
              <a:t>, peripheral </a:t>
            </a:r>
            <a:r>
              <a:rPr lang="en" sz="1600">
                <a:latin typeface="Palatino Linotype" pitchFamily="18" charset="0"/>
              </a:rPr>
              <a:t>neuropathy, associated with malnutrition-loss of sensation (paresthesias of the feet, nocturnal burning of the soles, increased sweating, hypoesthesia and hypoalgesia), trophic ulcers at the place of greatest pressure, impairment of deep sensibility with sensory ataxia </a:t>
            </a:r>
            <a:r>
              <a:rPr lang="en" sz="1600" dirty="0">
                <a:latin typeface="Palatino Linotype" pitchFamily="18" charset="0"/>
              </a:rPr>
              <a:t>, </a:t>
            </a:r>
            <a:r>
              <a:rPr lang="en" sz="1600">
                <a:latin typeface="Palatino Linotype" pitchFamily="18" charset="0"/>
              </a:rPr>
              <a:t>motor deficit is less pronounced, mainly in the foot muscles</a:t>
            </a:r>
          </a:p>
          <a:p>
            <a:pPr>
              <a:lnSpc>
                <a:spcPct val="150000"/>
              </a:lnSpc>
            </a:pPr>
            <a:endParaRPr lang="x-none" dirty="0">
              <a:latin typeface="Palatino Linotype" pitchFamily="18" charset="0"/>
            </a:endParaRPr>
          </a:p>
        </p:txBody>
      </p:sp>
    </p:spTree>
    <p:extLst>
      <p:ext uri="{BB962C8B-B14F-4D97-AF65-F5344CB8AC3E}">
        <p14:creationId xmlns="" xmlns:p14="http://schemas.microsoft.com/office/powerpoint/2010/main" val="2216327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5078313"/>
          </a:xfrm>
          <a:prstGeom prst="rect">
            <a:avLst/>
          </a:prstGeom>
        </p:spPr>
        <p:txBody>
          <a:bodyPr wrap="square">
            <a:spAutoFit/>
          </a:bodyPr>
          <a:lstStyle/>
          <a:p>
            <a:pPr marL="342900" indent="-342900">
              <a:buFont typeface="+mj-lt"/>
              <a:buAutoNum type="arabicPeriod" startAt="2"/>
            </a:pPr>
            <a:r>
              <a:rPr lang="en-US" b="1" dirty="0" smtClean="0">
                <a:latin typeface="Palatino Linotype" pitchFamily="18" charset="0"/>
              </a:rPr>
              <a:t>Bilirubin transfer disorder</a:t>
            </a:r>
          </a:p>
          <a:p>
            <a:endParaRPr lang="en-US" dirty="0" smtClean="0">
              <a:latin typeface="Palatino Linotype" pitchFamily="18" charset="0"/>
            </a:endParaRPr>
          </a:p>
          <a:p>
            <a:pPr>
              <a:buFont typeface="Wingdings" pitchFamily="2" charset="2"/>
              <a:buChar char="v"/>
            </a:pPr>
            <a:r>
              <a:rPr lang="en-US" dirty="0" smtClean="0">
                <a:latin typeface="Palatino Linotype" pitchFamily="18" charset="0"/>
              </a:rPr>
              <a:t> Problem in transferring bilirubin to hepatocytes (unconjugated hyperbilirubinemia)</a:t>
            </a:r>
          </a:p>
          <a:p>
            <a:endParaRPr lang="en-US" dirty="0" smtClean="0">
              <a:latin typeface="Palatino Linotype" pitchFamily="18" charset="0"/>
            </a:endParaRPr>
          </a:p>
          <a:p>
            <a:pPr>
              <a:buFont typeface="Wingdings" pitchFamily="2" charset="2"/>
              <a:buChar char="v"/>
            </a:pPr>
            <a:r>
              <a:rPr lang="en-US" dirty="0" smtClean="0">
                <a:latin typeface="Palatino Linotype" pitchFamily="18" charset="0"/>
              </a:rPr>
              <a:t> Unconjugated bilirubin is minimally soluble in aqueous solution, it is transported reversibly bound to albumin</a:t>
            </a:r>
          </a:p>
          <a:p>
            <a:endParaRPr lang="en-US" dirty="0" smtClean="0">
              <a:latin typeface="Palatino Linotype" pitchFamily="18" charset="0"/>
            </a:endParaRPr>
          </a:p>
          <a:p>
            <a:r>
              <a:rPr lang="en-US" b="1" dirty="0" smtClean="0">
                <a:latin typeface="Palatino Linotype" pitchFamily="18" charset="0"/>
              </a:rPr>
              <a:t>Causes of increased unconjugated bilirubin:</a:t>
            </a:r>
          </a:p>
          <a:p>
            <a:endParaRPr lang="en-US" dirty="0" smtClean="0">
              <a:latin typeface="Palatino Linotype" pitchFamily="18" charset="0"/>
            </a:endParaRPr>
          </a:p>
          <a:p>
            <a:pPr>
              <a:buFont typeface="Wingdings" pitchFamily="2" charset="2"/>
              <a:buChar char="ü"/>
            </a:pPr>
            <a:r>
              <a:rPr lang="en-US" dirty="0" smtClean="0">
                <a:latin typeface="Palatino Linotype" pitchFamily="18" charset="0"/>
              </a:rPr>
              <a:t> heart failure</a:t>
            </a:r>
          </a:p>
          <a:p>
            <a:pPr>
              <a:buFont typeface="Wingdings" pitchFamily="2" charset="2"/>
              <a:buChar char="ü"/>
            </a:pPr>
            <a:endParaRPr lang="en-US" dirty="0" smtClean="0">
              <a:latin typeface="Palatino Linotype" pitchFamily="18" charset="0"/>
            </a:endParaRPr>
          </a:p>
          <a:p>
            <a:pPr>
              <a:buFont typeface="Wingdings" pitchFamily="2" charset="2"/>
              <a:buChar char="ü"/>
            </a:pPr>
            <a:r>
              <a:rPr lang="en-US" dirty="0" smtClean="0">
                <a:latin typeface="Palatino Linotype" pitchFamily="18" charset="0"/>
              </a:rPr>
              <a:t>portosystemic shunts (surgical, cirrhosis of the liver) - directing blood outside the liver</a:t>
            </a:r>
          </a:p>
          <a:p>
            <a:pPr>
              <a:buFont typeface="Wingdings" pitchFamily="2" charset="2"/>
              <a:buChar char="ü"/>
            </a:pPr>
            <a:endParaRPr lang="en-US" dirty="0" smtClean="0">
              <a:latin typeface="Palatino Linotype" pitchFamily="18" charset="0"/>
            </a:endParaRPr>
          </a:p>
          <a:p>
            <a:pPr>
              <a:buFont typeface="Wingdings" pitchFamily="2" charset="2"/>
              <a:buChar char="ü"/>
            </a:pPr>
            <a:r>
              <a:rPr lang="en-US" dirty="0" smtClean="0">
                <a:latin typeface="Palatino Linotype" pitchFamily="18" charset="0"/>
              </a:rPr>
              <a:t>sulfonamides, salicylates, systemic acidosis-displacement of bilirubin from the bond with albumin</a:t>
            </a:r>
          </a:p>
          <a:p>
            <a:pPr>
              <a:buFont typeface="Wingdings" pitchFamily="2" charset="2"/>
              <a:buChar char="ü"/>
            </a:pPr>
            <a:endParaRPr lang="en-US" dirty="0" smtClean="0">
              <a:latin typeface="Palatino Linotype" pitchFamily="18" charset="0"/>
            </a:endParaRPr>
          </a:p>
          <a:p>
            <a:pPr>
              <a:buFont typeface="Wingdings" pitchFamily="2" charset="2"/>
              <a:buChar char="ü"/>
            </a:pPr>
            <a:r>
              <a:rPr lang="en-US" dirty="0" smtClean="0">
                <a:latin typeface="Palatino Linotype" pitchFamily="18" charset="0"/>
              </a:rPr>
              <a:t>kernicterus (in newborns, reduced capacity to bind bilirubin to albumin, deposition in the CNS)</a:t>
            </a:r>
            <a:endParaRPr lang="en-US" dirty="0">
              <a:latin typeface="Palatino Linotype"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457200"/>
            <a:ext cx="8763000" cy="5632311"/>
          </a:xfrm>
          <a:prstGeom prst="rect">
            <a:avLst/>
          </a:prstGeom>
          <a:noFill/>
        </p:spPr>
        <p:txBody>
          <a:bodyPr wrap="square" rtlCol="0">
            <a:spAutoFit/>
          </a:bodyPr>
          <a:lstStyle/>
          <a:p>
            <a:r>
              <a:rPr lang="en" b="1" dirty="0">
                <a:latin typeface="Palatino Linotype" pitchFamily="18" charset="0"/>
              </a:rPr>
              <a:t>Endocrine disorders</a:t>
            </a:r>
          </a:p>
          <a:p>
            <a:endParaRPr lang="x-none" b="1" dirty="0">
              <a:latin typeface="Palatino Linotype" pitchFamily="18" charset="0"/>
            </a:endParaRPr>
          </a:p>
          <a:p>
            <a:pPr marL="285750" indent="-285750">
              <a:lnSpc>
                <a:spcPct val="150000"/>
              </a:lnSpc>
              <a:buFont typeface="Wingdings" pitchFamily="2" charset="2"/>
              <a:buChar char="§"/>
            </a:pPr>
            <a:r>
              <a:rPr lang="en" dirty="0">
                <a:latin typeface="Palatino Linotype" pitchFamily="18" charset="0"/>
              </a:rPr>
              <a:t>Alcohol reduces </a:t>
            </a:r>
            <a:r>
              <a:rPr lang="en" dirty="0" err="1">
                <a:latin typeface="Palatino Linotype" pitchFamily="18" charset="0"/>
              </a:rPr>
              <a:t>erectile </a:t>
            </a:r>
            <a:r>
              <a:rPr lang="en" dirty="0">
                <a:latin typeface="Palatino Linotype" pitchFamily="18" charset="0"/>
              </a:rPr>
              <a:t>capacity and leads to </a:t>
            </a:r>
            <a:r>
              <a:rPr lang="en" dirty="0" err="1">
                <a:latin typeface="Palatino Linotype" pitchFamily="18" charset="0"/>
              </a:rPr>
              <a:t>testicular </a:t>
            </a:r>
            <a:r>
              <a:rPr lang="en" dirty="0">
                <a:latin typeface="Palatino Linotype" pitchFamily="18" charset="0"/>
              </a:rPr>
              <a:t>atrophy</a:t>
            </a:r>
          </a:p>
          <a:p>
            <a:pPr marL="285750" indent="-285750">
              <a:lnSpc>
                <a:spcPct val="150000"/>
              </a:lnSpc>
              <a:buFont typeface="Wingdings" pitchFamily="2" charset="2"/>
              <a:buChar char="§"/>
            </a:pPr>
            <a:r>
              <a:rPr lang="en" dirty="0">
                <a:latin typeface="Palatino Linotype" pitchFamily="18" charset="0"/>
              </a:rPr>
              <a:t>In women - </a:t>
            </a:r>
            <a:r>
              <a:rPr lang="en" dirty="0" err="1">
                <a:latin typeface="Palatino Linotype" pitchFamily="18" charset="0"/>
              </a:rPr>
              <a:t>amenorrhea </a:t>
            </a:r>
            <a:r>
              <a:rPr lang="en" dirty="0">
                <a:latin typeface="Palatino Linotype" pitchFamily="18" charset="0"/>
              </a:rPr>
              <a:t>, </a:t>
            </a:r>
            <a:r>
              <a:rPr lang="en" dirty="0" err="1">
                <a:latin typeface="Palatino Linotype" pitchFamily="18" charset="0"/>
              </a:rPr>
              <a:t>ovarian atrophy </a:t>
            </a:r>
            <a:r>
              <a:rPr lang="en" dirty="0">
                <a:latin typeface="Palatino Linotype" pitchFamily="18" charset="0"/>
              </a:rPr>
              <a:t>, loss of corpus luteum with </a:t>
            </a:r>
            <a:r>
              <a:rPr lang="en" dirty="0" err="1">
                <a:latin typeface="Palatino Linotype" pitchFamily="18" charset="0"/>
              </a:rPr>
              <a:t>sterility </a:t>
            </a:r>
            <a:r>
              <a:rPr lang="en" dirty="0">
                <a:latin typeface="Palatino Linotype" pitchFamily="18" charset="0"/>
              </a:rPr>
              <a:t>and spontaneous abortions</a:t>
            </a:r>
          </a:p>
          <a:p>
            <a:pPr marL="285750" indent="-285750">
              <a:lnSpc>
                <a:spcPct val="150000"/>
              </a:lnSpc>
              <a:buFont typeface="Wingdings" pitchFamily="2" charset="2"/>
              <a:buChar char="§"/>
            </a:pPr>
            <a:r>
              <a:rPr lang="en" dirty="0">
                <a:latin typeface="Palatino Linotype" pitchFamily="18" charset="0"/>
              </a:rPr>
              <a:t>Continuous alcohol consumption during pregnancy - </a:t>
            </a:r>
            <a:r>
              <a:rPr lang="en" dirty="0" err="1">
                <a:latin typeface="Palatino Linotype" pitchFamily="18" charset="0"/>
              </a:rPr>
              <a:t>fetal </a:t>
            </a:r>
            <a:r>
              <a:rPr lang="en" dirty="0">
                <a:latin typeface="Palatino Linotype" pitchFamily="18" charset="0"/>
              </a:rPr>
              <a:t>alcohol syndrome</a:t>
            </a:r>
          </a:p>
          <a:p>
            <a:pPr marL="285750" indent="-285750">
              <a:lnSpc>
                <a:spcPct val="150000"/>
              </a:lnSpc>
              <a:buFont typeface="Wingdings" pitchFamily="2" charset="2"/>
              <a:buChar char="§"/>
            </a:pPr>
            <a:r>
              <a:rPr lang="en" dirty="0">
                <a:latin typeface="Palatino Linotype" pitchFamily="18" charset="0"/>
              </a:rPr>
              <a:t>Low plasma </a:t>
            </a:r>
            <a:r>
              <a:rPr lang="en" dirty="0" err="1">
                <a:latin typeface="Palatino Linotype" pitchFamily="18" charset="0"/>
              </a:rPr>
              <a:t>gonadal hormones with hyperestrogenization </a:t>
            </a:r>
            <a:r>
              <a:rPr lang="en" dirty="0">
                <a:latin typeface="Palatino Linotype" pitchFamily="18" charset="0"/>
              </a:rPr>
              <a:t>accompanied by </a:t>
            </a:r>
            <a:r>
              <a:rPr lang="en" dirty="0" err="1">
                <a:latin typeface="Palatino Linotype" pitchFamily="18" charset="0"/>
              </a:rPr>
              <a:t>cutaneous </a:t>
            </a:r>
            <a:r>
              <a:rPr lang="en" dirty="0">
                <a:latin typeface="Palatino Linotype" pitchFamily="18" charset="0"/>
              </a:rPr>
              <a:t>, vascular changes and </a:t>
            </a:r>
            <a:r>
              <a:rPr lang="en" dirty="0" err="1">
                <a:latin typeface="Palatino Linotype" pitchFamily="18" charset="0"/>
              </a:rPr>
              <a:t>gynecomastia</a:t>
            </a:r>
            <a:endParaRPr lang="x-none" dirty="0">
              <a:latin typeface="Palatino Linotype" pitchFamily="18" charset="0"/>
            </a:endParaRPr>
          </a:p>
          <a:p>
            <a:pPr marL="285750" indent="-285750">
              <a:lnSpc>
                <a:spcPct val="150000"/>
              </a:lnSpc>
              <a:buFont typeface="Wingdings" pitchFamily="2" charset="2"/>
              <a:buChar char="§"/>
            </a:pPr>
            <a:r>
              <a:rPr lang="en" dirty="0">
                <a:latin typeface="Palatino Linotype" pitchFamily="18" charset="0"/>
              </a:rPr>
              <a:t>Due to the effect of alcohol on ACTH secretion-pseudo </a:t>
            </a:r>
            <a:r>
              <a:rPr lang="en" dirty="0" err="1">
                <a:latin typeface="Palatino Linotype" pitchFamily="18" charset="0"/>
              </a:rPr>
              <a:t>Cushing's </a:t>
            </a:r>
            <a:r>
              <a:rPr lang="en" dirty="0">
                <a:latin typeface="Palatino Linotype" pitchFamily="18" charset="0"/>
              </a:rPr>
              <a:t>syndrome, identical to the real syndrome, disappears with abstinence</a:t>
            </a:r>
          </a:p>
          <a:p>
            <a:pPr marL="285750" indent="-285750">
              <a:lnSpc>
                <a:spcPct val="150000"/>
              </a:lnSpc>
              <a:buFont typeface="Wingdings" pitchFamily="2" charset="2"/>
              <a:buChar char="§"/>
            </a:pPr>
            <a:r>
              <a:rPr lang="en" dirty="0" err="1">
                <a:latin typeface="Palatino Linotype" pitchFamily="18" charset="0"/>
              </a:rPr>
              <a:t>Hypoglycemia</a:t>
            </a:r>
            <a:endParaRPr lang="x-none" dirty="0">
              <a:latin typeface="Palatino Linotype" pitchFamily="18" charset="0"/>
            </a:endParaRPr>
          </a:p>
          <a:p>
            <a:pPr marL="285750" indent="-285750">
              <a:lnSpc>
                <a:spcPct val="150000"/>
              </a:lnSpc>
              <a:buFont typeface="Wingdings" pitchFamily="2" charset="2"/>
              <a:buChar char="§"/>
            </a:pPr>
            <a:r>
              <a:rPr lang="en" dirty="0">
                <a:latin typeface="Palatino Linotype" pitchFamily="18" charset="0"/>
              </a:rPr>
              <a:t>Alcoholic </a:t>
            </a:r>
            <a:r>
              <a:rPr lang="en" dirty="0" err="1">
                <a:latin typeface="Palatino Linotype" pitchFamily="18" charset="0"/>
              </a:rPr>
              <a:t>ketoacidosis </a:t>
            </a:r>
            <a:r>
              <a:rPr lang="en" dirty="0">
                <a:latin typeface="Palatino Linotype" pitchFamily="18" charset="0"/>
              </a:rPr>
              <a:t>as </a:t>
            </a:r>
            <a:r>
              <a:rPr lang="en" dirty="0" err="1">
                <a:latin typeface="Palatino Linotype" pitchFamily="18" charset="0"/>
              </a:rPr>
              <a:t>a complication </a:t>
            </a:r>
            <a:r>
              <a:rPr lang="en" dirty="0">
                <a:latin typeface="Palatino Linotype" pitchFamily="18" charset="0"/>
              </a:rPr>
              <a:t>of acute alcohol </a:t>
            </a:r>
            <a:r>
              <a:rPr lang="en" dirty="0" err="1">
                <a:latin typeface="Palatino Linotype" pitchFamily="18" charset="0"/>
              </a:rPr>
              <a:t>abstinence syndrome</a:t>
            </a:r>
          </a:p>
        </p:txBody>
      </p:sp>
    </p:spTree>
    <p:extLst>
      <p:ext uri="{BB962C8B-B14F-4D97-AF65-F5344CB8AC3E}">
        <p14:creationId xmlns="" xmlns:p14="http://schemas.microsoft.com/office/powerpoint/2010/main" val="40217487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76200"/>
            <a:ext cx="9144000" cy="6663363"/>
          </a:xfrm>
          <a:prstGeom prst="rect">
            <a:avLst/>
          </a:prstGeom>
          <a:noFill/>
        </p:spPr>
        <p:txBody>
          <a:bodyPr wrap="square" rtlCol="0">
            <a:spAutoFit/>
          </a:bodyPr>
          <a:lstStyle/>
          <a:p>
            <a:r>
              <a:rPr lang="en" sz="1400" b="1" dirty="0">
                <a:latin typeface="Palatino Linotype" pitchFamily="18" charset="0"/>
              </a:rPr>
              <a:t>LAB ANALYSIS</a:t>
            </a:r>
          </a:p>
          <a:p>
            <a:endParaRPr lang="x-none" sz="1400" dirty="0">
              <a:latin typeface="Palatino Linotype" pitchFamily="18" charset="0"/>
            </a:endParaRPr>
          </a:p>
          <a:p>
            <a:pPr marL="285750" indent="-285750">
              <a:lnSpc>
                <a:spcPct val="150000"/>
              </a:lnSpc>
              <a:buFont typeface="Wingdings" pitchFamily="2" charset="2"/>
              <a:buChar char="§"/>
            </a:pPr>
            <a:r>
              <a:rPr lang="en" sz="1400" dirty="0">
                <a:latin typeface="Palatino Linotype" pitchFamily="18" charset="0"/>
              </a:rPr>
              <a:t>Elevation of AST-moderate in all forms of alcoholic liver diseases, in severe alcoholic hepatitis does not exceed an increase of 2 to 5 times</a:t>
            </a:r>
          </a:p>
          <a:p>
            <a:pPr marL="285750" indent="-285750">
              <a:lnSpc>
                <a:spcPct val="150000"/>
              </a:lnSpc>
              <a:buFont typeface="Wingdings" pitchFamily="2" charset="2"/>
              <a:buChar char="§"/>
            </a:pPr>
            <a:r>
              <a:rPr lang="en" sz="1400" dirty="0">
                <a:latin typeface="Palatino Linotype" pitchFamily="18" charset="0"/>
              </a:rPr>
              <a:t>ALT is usually lower than AST, elevated 2 to 3 times in severe alcoholic hepatitis</a:t>
            </a:r>
          </a:p>
          <a:p>
            <a:pPr marL="285750" indent="-285750">
              <a:lnSpc>
                <a:spcPct val="150000"/>
              </a:lnSpc>
              <a:buFont typeface="Wingdings" pitchFamily="2" charset="2"/>
              <a:buChar char="§"/>
            </a:pPr>
            <a:r>
              <a:rPr lang="en" sz="1400" b="1" dirty="0">
                <a:latin typeface="Palatino Linotype" pitchFamily="18" charset="0"/>
              </a:rPr>
              <a:t>An AST/ALT </a:t>
            </a:r>
            <a:r>
              <a:rPr lang="en" sz="1400" dirty="0">
                <a:latin typeface="Palatino Linotype" pitchFamily="18" charset="0"/>
              </a:rPr>
              <a:t>ratio greater than 2 is characteristic, and greater than 3 is almost </a:t>
            </a:r>
            <a:r>
              <a:rPr lang="en" sz="1400" dirty="0" err="1">
                <a:latin typeface="Palatino Linotype" pitchFamily="18" charset="0"/>
              </a:rPr>
              <a:t>diagnostic </a:t>
            </a:r>
            <a:r>
              <a:rPr lang="en" sz="1400" dirty="0">
                <a:latin typeface="Palatino Linotype" pitchFamily="18" charset="0"/>
              </a:rPr>
              <a:t>for alcoholic liver disease ( </a:t>
            </a:r>
            <a:r>
              <a:rPr lang="en" sz="1400" dirty="0" err="1">
                <a:latin typeface="Palatino Linotype" pitchFamily="18" charset="0"/>
              </a:rPr>
              <a:t>mitochondrial </a:t>
            </a:r>
            <a:r>
              <a:rPr lang="en" sz="1400" dirty="0">
                <a:latin typeface="Palatino Linotype" pitchFamily="18" charset="0"/>
              </a:rPr>
              <a:t>damage and muscle </a:t>
            </a:r>
            <a:r>
              <a:rPr lang="en" sz="1400" dirty="0" err="1">
                <a:latin typeface="Palatino Linotype" pitchFamily="18" charset="0"/>
              </a:rPr>
              <a:t>lesions </a:t>
            </a:r>
            <a:r>
              <a:rPr lang="en" sz="1400" dirty="0">
                <a:latin typeface="Palatino Linotype" pitchFamily="18" charset="0"/>
              </a:rPr>
              <a:t>).</a:t>
            </a:r>
          </a:p>
          <a:p>
            <a:pPr marL="285750" indent="-285750">
              <a:lnSpc>
                <a:spcPct val="150000"/>
              </a:lnSpc>
              <a:buFont typeface="Wingdings" pitchFamily="2" charset="2"/>
              <a:buChar char="§"/>
            </a:pPr>
            <a:r>
              <a:rPr lang="en" sz="1400" dirty="0">
                <a:latin typeface="Palatino Linotype" pitchFamily="18" charset="0"/>
              </a:rPr>
              <a:t>ALP usually normal or slightly elevated in fatty liver, in alcoholic hepatitis and cirrhosis 2-4 times above normal</a:t>
            </a:r>
          </a:p>
          <a:p>
            <a:pPr marL="285750" indent="-285750">
              <a:lnSpc>
                <a:spcPct val="150000"/>
              </a:lnSpc>
              <a:buFont typeface="Wingdings" pitchFamily="2" charset="2"/>
              <a:buChar char="§"/>
            </a:pPr>
            <a:r>
              <a:rPr lang="en" sz="1400" b="1" dirty="0">
                <a:latin typeface="Palatino Linotype" pitchFamily="18" charset="0"/>
              </a:rPr>
              <a:t>GGT is always elevated </a:t>
            </a:r>
            <a:r>
              <a:rPr lang="en" sz="1400" dirty="0">
                <a:latin typeface="Palatino Linotype" pitchFamily="18" charset="0"/>
              </a:rPr>
              <a:t>in all alcoholics, regardless of the presence of liver disease, and normalizes after a few weeks of abstinence</a:t>
            </a:r>
          </a:p>
          <a:p>
            <a:pPr marL="285750" indent="-285750">
              <a:lnSpc>
                <a:spcPct val="150000"/>
              </a:lnSpc>
              <a:buFont typeface="Wingdings" pitchFamily="2" charset="2"/>
              <a:buChar char="§"/>
            </a:pPr>
            <a:r>
              <a:rPr lang="en" sz="1400" dirty="0" err="1">
                <a:latin typeface="Palatino Linotype" pitchFamily="18" charset="0"/>
              </a:rPr>
              <a:t>Hyperbilirubinemia </a:t>
            </a:r>
            <a:r>
              <a:rPr lang="en" sz="1400" dirty="0">
                <a:latin typeface="Palatino Linotype" pitchFamily="18" charset="0"/>
              </a:rPr>
              <a:t>- in severe forms of the disease</a:t>
            </a:r>
          </a:p>
          <a:p>
            <a:pPr marL="285750" indent="-285750">
              <a:lnSpc>
                <a:spcPct val="150000"/>
              </a:lnSpc>
              <a:buFont typeface="Wingdings" pitchFamily="2" charset="2"/>
              <a:buChar char="§"/>
            </a:pPr>
            <a:r>
              <a:rPr lang="en" sz="1400" dirty="0" err="1">
                <a:latin typeface="Palatino Linotype" pitchFamily="18" charset="0"/>
              </a:rPr>
              <a:t>Hypertriglyceridemia</a:t>
            </a:r>
            <a:r>
              <a:rPr lang="en" sz="1400" dirty="0">
                <a:latin typeface="Palatino Linotype" pitchFamily="18" charset="0"/>
              </a:rPr>
              <a:t> </a:t>
            </a:r>
            <a:r>
              <a:rPr lang="en" sz="1400">
                <a:latin typeface="Palatino Linotype" pitchFamily="18" charset="0"/>
              </a:rPr>
              <a:t>and hyperuricemia</a:t>
            </a:r>
            <a:endParaRPr lang="sr-Cyrl-RS" sz="1400" dirty="0">
              <a:latin typeface="Palatino Linotype" pitchFamily="18" charset="0"/>
            </a:endParaRPr>
          </a:p>
          <a:p>
            <a:pPr marL="285750" indent="-285750">
              <a:lnSpc>
                <a:spcPct val="150000"/>
              </a:lnSpc>
              <a:buFont typeface="Wingdings" pitchFamily="2" charset="2"/>
              <a:buChar char="§"/>
            </a:pPr>
            <a:r>
              <a:rPr lang="en" sz="1400">
                <a:latin typeface="Palatino Linotype" pitchFamily="18" charset="0"/>
              </a:rPr>
              <a:t>Hyponatremia - in advanced cirrhosis</a:t>
            </a:r>
          </a:p>
          <a:p>
            <a:pPr marL="285750" indent="-285750">
              <a:lnSpc>
                <a:spcPct val="150000"/>
              </a:lnSpc>
              <a:buFont typeface="Wingdings" pitchFamily="2" charset="2"/>
              <a:buChar char="§"/>
            </a:pPr>
            <a:r>
              <a:rPr lang="en" sz="1400">
                <a:latin typeface="Palatino Linotype" pitchFamily="18" charset="0"/>
              </a:rPr>
              <a:t>Leukocytosis, neutrophilia, amenia (acute and chronic blood loss, deficiency of folic acid and vitamin B12, hypersplenism and direct suppressive effect of alcohol on the bone marrow), macrocytosis ( </a:t>
            </a:r>
            <a:r>
              <a:rPr lang="en" sz="1400" b="1">
                <a:latin typeface="Palatino Linotype" pitchFamily="18" charset="0"/>
              </a:rPr>
              <a:t>high levels of MCV </a:t>
            </a:r>
            <a:r>
              <a:rPr lang="en" sz="1400">
                <a:latin typeface="Palatino Linotype" pitchFamily="18" charset="0"/>
              </a:rPr>
              <a:t>)</a:t>
            </a:r>
          </a:p>
          <a:p>
            <a:pPr marL="285750" indent="-285750">
              <a:lnSpc>
                <a:spcPct val="150000"/>
              </a:lnSpc>
              <a:buFont typeface="Wingdings" pitchFamily="2" charset="2"/>
              <a:buChar char="§"/>
            </a:pPr>
            <a:r>
              <a:rPr lang="en" sz="1400">
                <a:latin typeface="Palatino Linotype" pitchFamily="18" charset="0"/>
              </a:rPr>
              <a:t>Prolongation of prothrombin time</a:t>
            </a:r>
          </a:p>
          <a:p>
            <a:pPr marL="285750" indent="-285750">
              <a:lnSpc>
                <a:spcPct val="150000"/>
              </a:lnSpc>
              <a:buFont typeface="Wingdings" pitchFamily="2" charset="2"/>
              <a:buChar char="§"/>
            </a:pPr>
            <a:r>
              <a:rPr lang="en" sz="1400">
                <a:latin typeface="Palatino Linotype" pitchFamily="18" charset="0"/>
              </a:rPr>
              <a:t>Decrease in albumin</a:t>
            </a:r>
          </a:p>
          <a:p>
            <a:pPr marL="285750" indent="-285750">
              <a:lnSpc>
                <a:spcPct val="150000"/>
              </a:lnSpc>
              <a:buFont typeface="Wingdings" pitchFamily="2" charset="2"/>
              <a:buChar char="§"/>
            </a:pPr>
            <a:r>
              <a:rPr lang="en" sz="1400">
                <a:latin typeface="Palatino Linotype" pitchFamily="18" charset="0"/>
              </a:rPr>
              <a:t>Hypergammaglobulinemia, increase in IgA</a:t>
            </a:r>
          </a:p>
          <a:p>
            <a:pPr marL="285750" indent="-285750">
              <a:lnSpc>
                <a:spcPct val="150000"/>
              </a:lnSpc>
              <a:buFont typeface="Wingdings" pitchFamily="2" charset="2"/>
              <a:buChar char="§"/>
            </a:pPr>
            <a:r>
              <a:rPr lang="en" sz="1400">
                <a:latin typeface="Palatino Linotype" pitchFamily="18" charset="0"/>
              </a:rPr>
              <a:t>Elevation of ferritin</a:t>
            </a:r>
            <a:endParaRPr lang="x-none" dirty="0">
              <a:latin typeface="Palatino Linotype" pitchFamily="18" charset="0"/>
            </a:endParaRPr>
          </a:p>
        </p:txBody>
      </p:sp>
      <p:sp>
        <p:nvSpPr>
          <p:cNvPr id="2" name="TextBox 1"/>
          <p:cNvSpPr txBox="1"/>
          <p:nvPr/>
        </p:nvSpPr>
        <p:spPr>
          <a:xfrm>
            <a:off x="5257800" y="5202932"/>
            <a:ext cx="3523722" cy="1655068"/>
          </a:xfrm>
          <a:prstGeom prst="rect">
            <a:avLst/>
          </a:prstGeom>
          <a:noFill/>
        </p:spPr>
        <p:txBody>
          <a:bodyPr wrap="none" rtlCol="0">
            <a:spAutoFit/>
          </a:bodyPr>
          <a:lstStyle/>
          <a:p>
            <a:r>
              <a:rPr lang="en" sz="1600" b="1">
                <a:latin typeface="Palatino Linotype" pitchFamily="18" charset="0"/>
              </a:rPr>
              <a:t>DIAGNOSIS</a:t>
            </a:r>
          </a:p>
          <a:p>
            <a:endParaRPr lang="x-none" sz="1600" b="1">
              <a:latin typeface="Palatino Linotype" pitchFamily="18" charset="0"/>
            </a:endParaRPr>
          </a:p>
          <a:p>
            <a:pPr marL="285750" indent="-285750">
              <a:lnSpc>
                <a:spcPct val="150000"/>
              </a:lnSpc>
              <a:buFont typeface="Wingdings" pitchFamily="2" charset="2"/>
              <a:buChar char="§"/>
            </a:pPr>
            <a:r>
              <a:rPr lang="en" sz="1600">
                <a:latin typeface="Palatino Linotype" pitchFamily="18" charset="0"/>
              </a:rPr>
              <a:t>ECHO of the abdomen</a:t>
            </a:r>
          </a:p>
          <a:p>
            <a:pPr marL="285750" indent="-285750">
              <a:lnSpc>
                <a:spcPct val="150000"/>
              </a:lnSpc>
              <a:buFont typeface="Wingdings" pitchFamily="2" charset="2"/>
              <a:buChar char="§"/>
            </a:pPr>
            <a:r>
              <a:rPr lang="en" sz="1600">
                <a:latin typeface="Palatino Linotype" pitchFamily="18" charset="0"/>
              </a:rPr>
              <a:t>Computed tomography</a:t>
            </a:r>
          </a:p>
          <a:p>
            <a:pPr marL="285750" indent="-285750">
              <a:lnSpc>
                <a:spcPct val="150000"/>
              </a:lnSpc>
              <a:buFont typeface="Wingdings" pitchFamily="2" charset="2"/>
              <a:buChar char="§"/>
            </a:pPr>
            <a:r>
              <a:rPr lang="en" sz="1600">
                <a:latin typeface="Palatino Linotype" pitchFamily="18" charset="0"/>
              </a:rPr>
              <a:t>Liver biopsy</a:t>
            </a:r>
            <a:endParaRPr lang="x-none" sz="1600" dirty="0">
              <a:latin typeface="Palatino Linotype" pitchFamily="18" charset="0"/>
            </a:endParaRPr>
          </a:p>
        </p:txBody>
      </p:sp>
    </p:spTree>
    <p:extLst>
      <p:ext uri="{BB962C8B-B14F-4D97-AF65-F5344CB8AC3E}">
        <p14:creationId xmlns="" xmlns:p14="http://schemas.microsoft.com/office/powerpoint/2010/main" val="303527325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0"/>
            <a:ext cx="8978900" cy="7168950"/>
          </a:xfrm>
          <a:prstGeom prst="rect">
            <a:avLst/>
          </a:prstGeom>
          <a:noFill/>
        </p:spPr>
        <p:txBody>
          <a:bodyPr wrap="square" rtlCol="0">
            <a:spAutoFit/>
          </a:bodyPr>
          <a:lstStyle/>
          <a:p>
            <a:r>
              <a:rPr lang="en" sz="1400" b="1" dirty="0">
                <a:latin typeface="Palatino Linotype" pitchFamily="18" charset="0"/>
              </a:rPr>
              <a:t>THERAPY</a:t>
            </a:r>
          </a:p>
          <a:p>
            <a:pPr marL="285750" indent="-285750">
              <a:lnSpc>
                <a:spcPct val="150000"/>
              </a:lnSpc>
              <a:buFont typeface="Wingdings" pitchFamily="2" charset="2"/>
              <a:buChar char="§"/>
            </a:pPr>
            <a:r>
              <a:rPr lang="en" sz="1400">
                <a:latin typeface="Palatino Linotype" pitchFamily="18" charset="0"/>
              </a:rPr>
              <a:t>General </a:t>
            </a:r>
            <a:r>
              <a:rPr lang="en" sz="1400" dirty="0">
                <a:latin typeface="Palatino Linotype" pitchFamily="18" charset="0"/>
              </a:rPr>
              <a:t>measures</a:t>
            </a:r>
          </a:p>
          <a:p>
            <a:pPr marL="285750" indent="-285750">
              <a:lnSpc>
                <a:spcPct val="150000"/>
              </a:lnSpc>
              <a:buFont typeface="Wingdings" pitchFamily="2" charset="2"/>
              <a:buChar char="§"/>
            </a:pPr>
            <a:r>
              <a:rPr lang="en" sz="1400" dirty="0">
                <a:latin typeface="Palatino Linotype" pitchFamily="18" charset="0"/>
              </a:rPr>
              <a:t>Permanent abstinence</a:t>
            </a:r>
          </a:p>
          <a:p>
            <a:pPr marL="285750" indent="-285750">
              <a:lnSpc>
                <a:spcPct val="150000"/>
              </a:lnSpc>
              <a:buFont typeface="Wingdings" pitchFamily="2" charset="2"/>
              <a:buChar char="§"/>
            </a:pPr>
            <a:r>
              <a:rPr lang="en" sz="1400" dirty="0">
                <a:latin typeface="Palatino Linotype" pitchFamily="18" charset="0"/>
              </a:rPr>
              <a:t>Adequate nutrition</a:t>
            </a:r>
          </a:p>
          <a:p>
            <a:endParaRPr lang="x-none" sz="1400" dirty="0">
              <a:latin typeface="Palatino Linotype" pitchFamily="18" charset="0"/>
            </a:endParaRPr>
          </a:p>
          <a:p>
            <a:r>
              <a:rPr lang="en" sz="1400" b="1" dirty="0">
                <a:latin typeface="Palatino Linotype" pitchFamily="18" charset="0"/>
              </a:rPr>
              <a:t>FATTY LIVER</a:t>
            </a:r>
          </a:p>
          <a:p>
            <a:pPr marL="285750" indent="-285750">
              <a:buFont typeface="Wingdings" pitchFamily="2" charset="2"/>
              <a:buChar char="§"/>
            </a:pPr>
            <a:r>
              <a:rPr lang="en" sz="1400">
                <a:latin typeface="Palatino Linotype" pitchFamily="18" charset="0"/>
              </a:rPr>
              <a:t>Abstinence </a:t>
            </a:r>
            <a:r>
              <a:rPr lang="en" sz="1400" dirty="0">
                <a:latin typeface="Palatino Linotype" pitchFamily="18" charset="0"/>
              </a:rPr>
              <a:t>and adequate diet with reduced fat intake</a:t>
            </a:r>
          </a:p>
          <a:p>
            <a:endParaRPr lang="x-none" sz="1400" dirty="0">
              <a:latin typeface="Palatino Linotype" pitchFamily="18" charset="0"/>
            </a:endParaRPr>
          </a:p>
          <a:p>
            <a:r>
              <a:rPr lang="en" sz="1400" b="1" dirty="0">
                <a:latin typeface="Palatino Linotype" pitchFamily="18" charset="0"/>
              </a:rPr>
              <a:t>ALCOHOLIC HEPATITIS</a:t>
            </a:r>
          </a:p>
          <a:p>
            <a:pPr marL="285750" indent="-285750">
              <a:lnSpc>
                <a:spcPct val="150000"/>
              </a:lnSpc>
              <a:buFont typeface="Wingdings" pitchFamily="2" charset="2"/>
              <a:buChar char="§"/>
            </a:pPr>
            <a:r>
              <a:rPr lang="en" sz="1400" b="1">
                <a:latin typeface="Palatino Linotype" pitchFamily="18" charset="0"/>
              </a:rPr>
              <a:t>Corticosteroids </a:t>
            </a:r>
            <a:r>
              <a:rPr lang="en" sz="1400">
                <a:latin typeface="Palatino Linotype" pitchFamily="18" charset="0"/>
              </a:rPr>
              <a:t>- anti-inflammatory </a:t>
            </a:r>
            <a:r>
              <a:rPr lang="en" sz="1400" dirty="0">
                <a:latin typeface="Palatino Linotype" pitchFamily="18" charset="0"/>
              </a:rPr>
              <a:t>effect, reduce </a:t>
            </a:r>
            <a:r>
              <a:rPr lang="en" sz="1400" dirty="0" err="1">
                <a:latin typeface="Palatino Linotype" pitchFamily="18" charset="0"/>
              </a:rPr>
              <a:t>fibrosis </a:t>
            </a:r>
            <a:r>
              <a:rPr lang="en" sz="1400" dirty="0">
                <a:latin typeface="Palatino Linotype" pitchFamily="18" charset="0"/>
              </a:rPr>
              <a:t>, increase albumin synthesis, improve appetite, </a:t>
            </a:r>
            <a:r>
              <a:rPr lang="en" sz="1400" dirty="0" err="1">
                <a:latin typeface="Palatino Linotype" pitchFamily="18" charset="0"/>
              </a:rPr>
              <a:t>prednisone </a:t>
            </a:r>
            <a:r>
              <a:rPr lang="en" sz="1400" dirty="0">
                <a:latin typeface="Palatino Linotype" pitchFamily="18" charset="0"/>
              </a:rPr>
              <a:t>or </a:t>
            </a:r>
            <a:r>
              <a:rPr lang="en" sz="1400" dirty="0" err="1">
                <a:latin typeface="Palatino Linotype" pitchFamily="18" charset="0"/>
              </a:rPr>
              <a:t>prednisolone </a:t>
            </a:r>
            <a:r>
              <a:rPr lang="en" sz="1400" dirty="0">
                <a:latin typeface="Palatino Linotype" pitchFamily="18" charset="0"/>
              </a:rPr>
              <a:t>40 </a:t>
            </a:r>
            <a:r>
              <a:rPr lang="en" sz="1400" dirty="0" err="1">
                <a:latin typeface="Palatino Linotype" pitchFamily="18" charset="0"/>
              </a:rPr>
              <a:t>mg </a:t>
            </a:r>
            <a:r>
              <a:rPr lang="en" sz="1400" dirty="0">
                <a:latin typeface="Palatino Linotype" pitchFamily="18" charset="0"/>
              </a:rPr>
              <a:t>/day for 4 weeks, then the dose is reduced to 20 </a:t>
            </a:r>
            <a:r>
              <a:rPr lang="en" sz="1400" dirty="0" err="1">
                <a:latin typeface="Palatino Linotype" pitchFamily="18" charset="0"/>
              </a:rPr>
              <a:t>mg </a:t>
            </a:r>
            <a:r>
              <a:rPr lang="en" sz="1400" dirty="0">
                <a:latin typeface="Palatino Linotype" pitchFamily="18" charset="0"/>
              </a:rPr>
              <a:t>/day for a week, and then 10 </a:t>
            </a:r>
            <a:r>
              <a:rPr lang="en" sz="1400" dirty="0" err="1">
                <a:latin typeface="Palatino Linotype" pitchFamily="18" charset="0"/>
              </a:rPr>
              <a:t>mg </a:t>
            </a:r>
            <a:r>
              <a:rPr lang="en" sz="1400" dirty="0">
                <a:latin typeface="Palatino Linotype" pitchFamily="18" charset="0"/>
              </a:rPr>
              <a:t>/day </a:t>
            </a:r>
            <a:r>
              <a:rPr lang="en" sz="1400">
                <a:latin typeface="Palatino Linotype" pitchFamily="18" charset="0"/>
              </a:rPr>
              <a:t>for a week</a:t>
            </a:r>
            <a:endParaRPr lang="sr-Cyrl-RS" sz="1400" dirty="0">
              <a:latin typeface="Palatino Linotype" pitchFamily="18" charset="0"/>
            </a:endParaRPr>
          </a:p>
          <a:p>
            <a:pPr marL="285750" indent="-285750">
              <a:lnSpc>
                <a:spcPct val="150000"/>
              </a:lnSpc>
              <a:buFont typeface="Wingdings" pitchFamily="2" charset="2"/>
              <a:buChar char="§"/>
            </a:pPr>
            <a:r>
              <a:rPr lang="en" sz="1400">
                <a:latin typeface="Palatino Linotype" pitchFamily="18" charset="0"/>
              </a:rPr>
              <a:t>Androgenic anabolic steroids - stimulate anabolism, protein synthesis and liver regeneration</a:t>
            </a:r>
          </a:p>
          <a:p>
            <a:pPr marL="285750" indent="-285750">
              <a:lnSpc>
                <a:spcPct val="150000"/>
              </a:lnSpc>
              <a:buFont typeface="Wingdings" pitchFamily="2" charset="2"/>
              <a:buChar char="§"/>
            </a:pPr>
            <a:r>
              <a:rPr lang="en" sz="1400">
                <a:latin typeface="Palatino Linotype" pitchFamily="18" charset="0"/>
              </a:rPr>
              <a:t>Propylthiouracil - present hypermetabolic and catabolic state with significant tissue hypoxia, whereby propylthiouracil has a protective effect against hypoxic necrosis of hepatocytes, was used only experimentally and was not accepted as a therapy for alcoholic hepatitis</a:t>
            </a:r>
          </a:p>
          <a:p>
            <a:pPr marL="285750" indent="-285750">
              <a:lnSpc>
                <a:spcPct val="150000"/>
              </a:lnSpc>
              <a:buFont typeface="Wingdings" pitchFamily="2" charset="2"/>
              <a:buChar char="§"/>
            </a:pPr>
            <a:r>
              <a:rPr lang="en" sz="1400">
                <a:latin typeface="Palatino Linotype" pitchFamily="18" charset="0"/>
              </a:rPr>
              <a:t>Insulin and glucagon-stimulate liver regeneration in partial hepatectomy in experimental animals, not accepted for routine clinical use</a:t>
            </a:r>
            <a:endParaRPr lang="sr-Cyrl-RS" sz="1400" dirty="0">
              <a:latin typeface="Palatino Linotype" pitchFamily="18" charset="0"/>
            </a:endParaRPr>
          </a:p>
          <a:p>
            <a:pPr marL="285750" indent="-285750">
              <a:lnSpc>
                <a:spcPct val="150000"/>
              </a:lnSpc>
              <a:buFont typeface="Wingdings" pitchFamily="2" charset="2"/>
              <a:buChar char="§"/>
            </a:pPr>
            <a:endParaRPr lang="sr-Cyrl-RS" sz="1400" dirty="0">
              <a:latin typeface="Palatino Linotype" pitchFamily="18" charset="0"/>
            </a:endParaRPr>
          </a:p>
          <a:p>
            <a:pPr>
              <a:lnSpc>
                <a:spcPct val="150000"/>
              </a:lnSpc>
            </a:pPr>
            <a:r>
              <a:rPr lang="en" sz="1400" b="1">
                <a:latin typeface="Palatino Linotype" pitchFamily="18" charset="0"/>
              </a:rPr>
              <a:t>LIVER TRANSPLANTATION</a:t>
            </a:r>
          </a:p>
          <a:p>
            <a:pPr marL="285750" indent="-285750">
              <a:lnSpc>
                <a:spcPct val="150000"/>
              </a:lnSpc>
              <a:buFont typeface="Wingdings" pitchFamily="2" charset="2"/>
              <a:buChar char="§"/>
            </a:pPr>
            <a:r>
              <a:rPr lang="en" sz="1400">
                <a:latin typeface="Palatino Linotype" pitchFamily="18" charset="0"/>
              </a:rPr>
              <a:t>Patients with cirrhosis who, with abstinence for more than 6 months, have ascites resistant to diuretics, icterus and encephalopathy</a:t>
            </a:r>
          </a:p>
          <a:p>
            <a:pPr marL="285750" indent="-285750">
              <a:lnSpc>
                <a:spcPct val="150000"/>
              </a:lnSpc>
              <a:buFont typeface="Wingdings" pitchFamily="2" charset="2"/>
              <a:buChar char="§"/>
            </a:pPr>
            <a:r>
              <a:rPr lang="en" sz="1400">
                <a:latin typeface="Palatino Linotype" pitchFamily="18" charset="0"/>
              </a:rPr>
              <a:t>The period of absolute abstinence from alcohol must be at least 6 months</a:t>
            </a:r>
          </a:p>
          <a:p>
            <a:pPr marL="285750" indent="-285750">
              <a:lnSpc>
                <a:spcPct val="150000"/>
              </a:lnSpc>
              <a:buFont typeface="Wingdings" pitchFamily="2" charset="2"/>
              <a:buChar char="§"/>
            </a:pPr>
            <a:endParaRPr lang="x-none" sz="1400" dirty="0">
              <a:latin typeface="Palatino Linotype" pitchFamily="18" charset="0"/>
            </a:endParaRPr>
          </a:p>
        </p:txBody>
      </p:sp>
    </p:spTree>
    <p:extLst>
      <p:ext uri="{BB962C8B-B14F-4D97-AF65-F5344CB8AC3E}">
        <p14:creationId xmlns="" xmlns:p14="http://schemas.microsoft.com/office/powerpoint/2010/main" val="13496515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 b="1" dirty="0">
                <a:latin typeface="Palatino Linotype" pitchFamily="18" charset="0"/>
              </a:rPr>
              <a:t>FATTY LIVER </a:t>
            </a:r>
            <a:r>
              <a:rPr lang="x-none" b="1" dirty="0">
                <a:latin typeface="Palatino Linotype" pitchFamily="18" charset="0"/>
              </a:rPr>
              <a:t/>
            </a:r>
            <a:br>
              <a:rPr lang="x-none" b="1" dirty="0">
                <a:latin typeface="Palatino Linotype" pitchFamily="18" charset="0"/>
              </a:rPr>
            </a:br>
            <a:r>
              <a:rPr lang="en" b="1" dirty="0">
                <a:latin typeface="Palatino Linotype" pitchFamily="18" charset="0"/>
              </a:rPr>
              <a:t>NON-ALCOHOLIC STEATOHEPATITIS</a:t>
            </a:r>
            <a:endParaRPr lang="en-US" b="1" dirty="0">
              <a:latin typeface="Palatino Linotype"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10447877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1" y="381000"/>
            <a:ext cx="8915400" cy="5909310"/>
          </a:xfrm>
          <a:prstGeom prst="rect">
            <a:avLst/>
          </a:prstGeom>
          <a:noFill/>
        </p:spPr>
        <p:txBody>
          <a:bodyPr wrap="square" rtlCol="0">
            <a:spAutoFit/>
          </a:bodyPr>
          <a:lstStyle/>
          <a:p>
            <a:pPr>
              <a:lnSpc>
                <a:spcPct val="150000"/>
              </a:lnSpc>
            </a:pPr>
            <a:r>
              <a:rPr lang="en" b="1" dirty="0">
                <a:latin typeface="Palatino Linotype" pitchFamily="18" charset="0"/>
              </a:rPr>
              <a:t>FATTY LIVER (Steatosis hepatis)</a:t>
            </a:r>
          </a:p>
          <a:p>
            <a:pPr marL="285750" indent="-285750">
              <a:lnSpc>
                <a:spcPct val="150000"/>
              </a:lnSpc>
              <a:buFont typeface="Wingdings" pitchFamily="2" charset="2"/>
              <a:buChar char="§"/>
            </a:pPr>
            <a:r>
              <a:rPr lang="en" dirty="0">
                <a:latin typeface="Palatino Linotype" pitchFamily="18" charset="0"/>
              </a:rPr>
              <a:t>The result of the accumulation of fat in the liver, which exceeds 5% of the weight of the liver tissue</a:t>
            </a:r>
          </a:p>
          <a:p>
            <a:pPr marL="285750" indent="-285750">
              <a:lnSpc>
                <a:spcPct val="150000"/>
              </a:lnSpc>
              <a:buFont typeface="Wingdings" pitchFamily="2" charset="2"/>
              <a:buChar char="§"/>
            </a:pPr>
            <a:r>
              <a:rPr lang="en" dirty="0">
                <a:latin typeface="Palatino Linotype" pitchFamily="18" charset="0"/>
              </a:rPr>
              <a:t>Fat is primarily accumulated as triglyceride</a:t>
            </a:r>
          </a:p>
          <a:p>
            <a:pPr marL="285750" indent="-285750">
              <a:lnSpc>
                <a:spcPct val="150000"/>
              </a:lnSpc>
              <a:buFont typeface="Wingdings" pitchFamily="2" charset="2"/>
              <a:buChar char="§"/>
            </a:pPr>
            <a:r>
              <a:rPr lang="en" dirty="0">
                <a:latin typeface="Palatino Linotype" pitchFamily="18" charset="0"/>
              </a:rPr>
              <a:t>It is caused by a number of congenital and acquired disorders of fat metabolism that lead to the accumulation of fat in hepatocytes to the extent that it becomes visible under a light microscope.</a:t>
            </a:r>
          </a:p>
          <a:p>
            <a:pPr marL="285750" indent="-285750">
              <a:lnSpc>
                <a:spcPct val="150000"/>
              </a:lnSpc>
              <a:buFont typeface="Wingdings" pitchFamily="2" charset="2"/>
              <a:buChar char="§"/>
            </a:pPr>
            <a:r>
              <a:rPr lang="en" dirty="0">
                <a:latin typeface="Palatino Linotype" pitchFamily="18" charset="0"/>
              </a:rPr>
              <a:t>Depending on the size of fat droplets in hepatocytes, we distinguish:</a:t>
            </a:r>
          </a:p>
          <a:p>
            <a:pPr>
              <a:lnSpc>
                <a:spcPct val="150000"/>
              </a:lnSpc>
            </a:pPr>
            <a:r>
              <a:rPr lang="en" dirty="0">
                <a:latin typeface="Palatino Linotype" pitchFamily="18" charset="0"/>
              </a:rPr>
              <a:t>MACROVESICULAR </a:t>
            </a:r>
            <a:r>
              <a:rPr lang="x-none" dirty="0">
                <a:latin typeface="Palatino Linotype" pitchFamily="18" charset="0"/>
              </a:rPr>
              <a:t/>
            </a:r>
            <a:br>
              <a:rPr lang="x-none" dirty="0">
                <a:latin typeface="Palatino Linotype" pitchFamily="18" charset="0"/>
              </a:rPr>
            </a:br>
            <a:r>
              <a:rPr lang="en" dirty="0">
                <a:latin typeface="Palatino Linotype" pitchFamily="18" charset="0"/>
              </a:rPr>
              <a:t>MICROVESICULAR </a:t>
            </a:r>
            <a:r>
              <a:rPr lang="x-none" dirty="0">
                <a:latin typeface="Palatino Linotype" pitchFamily="18" charset="0"/>
              </a:rPr>
              <a:t/>
            </a:r>
            <a:br>
              <a:rPr lang="x-none" dirty="0">
                <a:latin typeface="Palatino Linotype" pitchFamily="18" charset="0"/>
              </a:rPr>
            </a:br>
            <a:r>
              <a:rPr lang="en" dirty="0">
                <a:latin typeface="Palatino Linotype" pitchFamily="18" charset="0"/>
              </a:rPr>
              <a:t>MIXED</a:t>
            </a:r>
          </a:p>
          <a:p>
            <a:pPr>
              <a:lnSpc>
                <a:spcPct val="150000"/>
              </a:lnSpc>
            </a:pPr>
            <a:r>
              <a:rPr lang="en" b="1" dirty="0">
                <a:latin typeface="Palatino Linotype" pitchFamily="18" charset="0"/>
              </a:rPr>
              <a:t>ETIOLOGY:</a:t>
            </a:r>
          </a:p>
          <a:p>
            <a:pPr marL="285750" indent="-285750">
              <a:lnSpc>
                <a:spcPct val="150000"/>
              </a:lnSpc>
              <a:buFont typeface="Wingdings" pitchFamily="2" charset="2"/>
              <a:buChar char="§"/>
            </a:pPr>
            <a:r>
              <a:rPr lang="en" dirty="0">
                <a:latin typeface="Palatino Linotype" pitchFamily="18" charset="0"/>
              </a:rPr>
              <a:t>Thickness</a:t>
            </a:r>
          </a:p>
          <a:p>
            <a:pPr marL="285750" indent="-285750">
              <a:lnSpc>
                <a:spcPct val="150000"/>
              </a:lnSpc>
              <a:buFont typeface="Wingdings" pitchFamily="2" charset="2"/>
              <a:buChar char="§"/>
            </a:pPr>
            <a:r>
              <a:rPr lang="en" dirty="0">
                <a:latin typeface="Palatino Linotype" pitchFamily="18" charset="0"/>
              </a:rPr>
              <a:t>Alcoholism</a:t>
            </a:r>
          </a:p>
          <a:p>
            <a:pPr marL="285750" indent="-285750">
              <a:lnSpc>
                <a:spcPct val="150000"/>
              </a:lnSpc>
              <a:buFont typeface="Wingdings" pitchFamily="2" charset="2"/>
              <a:buChar char="§"/>
            </a:pPr>
            <a:r>
              <a:rPr lang="en" dirty="0">
                <a:latin typeface="Palatino Linotype" pitchFamily="18" charset="0"/>
              </a:rPr>
              <a:t>Diabetes</a:t>
            </a:r>
            <a:endParaRPr lang="en-US" dirty="0">
              <a:latin typeface="Palatino Linotype" pitchFamily="18" charset="0"/>
            </a:endParaRPr>
          </a:p>
        </p:txBody>
      </p:sp>
    </p:spTree>
    <p:extLst>
      <p:ext uri="{BB962C8B-B14F-4D97-AF65-F5344CB8AC3E}">
        <p14:creationId xmlns="" xmlns:p14="http://schemas.microsoft.com/office/powerpoint/2010/main" val="15265616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04800"/>
            <a:ext cx="8839200" cy="6740307"/>
          </a:xfrm>
          <a:prstGeom prst="rect">
            <a:avLst/>
          </a:prstGeom>
          <a:noFill/>
        </p:spPr>
        <p:txBody>
          <a:bodyPr wrap="square" rtlCol="0">
            <a:spAutoFit/>
          </a:bodyPr>
          <a:lstStyle/>
          <a:p>
            <a:pPr>
              <a:lnSpc>
                <a:spcPct val="150000"/>
              </a:lnSpc>
            </a:pPr>
            <a:r>
              <a:rPr lang="en" b="1" dirty="0">
                <a:latin typeface="Palatino Linotype" pitchFamily="18" charset="0"/>
              </a:rPr>
              <a:t>Macrovesicular steatosis</a:t>
            </a:r>
          </a:p>
          <a:p>
            <a:pPr marL="285750" indent="-285750">
              <a:lnSpc>
                <a:spcPct val="150000"/>
              </a:lnSpc>
              <a:buFont typeface="Wingdings" pitchFamily="2" charset="2"/>
              <a:buChar char="§"/>
            </a:pPr>
            <a:r>
              <a:rPr lang="en" dirty="0">
                <a:latin typeface="Palatino Linotype" pitchFamily="18" charset="0"/>
              </a:rPr>
              <a:t>Disease of accumulation of triglycerides in hepatocytes</a:t>
            </a:r>
          </a:p>
          <a:p>
            <a:pPr>
              <a:lnSpc>
                <a:spcPct val="150000"/>
              </a:lnSpc>
            </a:pPr>
            <a:r>
              <a:rPr lang="en" b="1" dirty="0">
                <a:latin typeface="Palatino Linotype" pitchFamily="18" charset="0"/>
              </a:rPr>
              <a:t>Causes:</a:t>
            </a:r>
          </a:p>
          <a:p>
            <a:pPr marL="285750" indent="-285750">
              <a:lnSpc>
                <a:spcPct val="150000"/>
              </a:lnSpc>
              <a:buFont typeface="Wingdings" pitchFamily="2" charset="2"/>
              <a:buChar char="§"/>
            </a:pPr>
            <a:r>
              <a:rPr lang="en" dirty="0">
                <a:latin typeface="Palatino Linotype" pitchFamily="18" charset="0"/>
              </a:rPr>
              <a:t>Thickness</a:t>
            </a:r>
          </a:p>
          <a:p>
            <a:pPr marL="285750" indent="-285750">
              <a:lnSpc>
                <a:spcPct val="150000"/>
              </a:lnSpc>
              <a:buFont typeface="Wingdings" pitchFamily="2" charset="2"/>
              <a:buChar char="§"/>
            </a:pPr>
            <a:r>
              <a:rPr lang="en" dirty="0">
                <a:latin typeface="Palatino Linotype" pitchFamily="18" charset="0"/>
              </a:rPr>
              <a:t>Alcohol</a:t>
            </a:r>
          </a:p>
          <a:p>
            <a:pPr marL="285750" indent="-285750">
              <a:lnSpc>
                <a:spcPct val="150000"/>
              </a:lnSpc>
              <a:buFont typeface="Wingdings" pitchFamily="2" charset="2"/>
              <a:buChar char="§"/>
            </a:pPr>
            <a:r>
              <a:rPr lang="en" dirty="0">
                <a:latin typeface="Palatino Linotype" pitchFamily="18" charset="0"/>
              </a:rPr>
              <a:t>Diabetes</a:t>
            </a:r>
          </a:p>
          <a:p>
            <a:pPr>
              <a:lnSpc>
                <a:spcPct val="150000"/>
              </a:lnSpc>
            </a:pPr>
            <a:r>
              <a:rPr lang="en" b="1" dirty="0">
                <a:latin typeface="Palatino Linotype" pitchFamily="18" charset="0"/>
              </a:rPr>
              <a:t>Mechanism:</a:t>
            </a:r>
          </a:p>
          <a:p>
            <a:pPr marL="285750" indent="-285750">
              <a:lnSpc>
                <a:spcPct val="150000"/>
              </a:lnSpc>
              <a:buFont typeface="Wingdings" pitchFamily="2" charset="2"/>
              <a:buChar char="§"/>
            </a:pPr>
            <a:r>
              <a:rPr lang="en" dirty="0">
                <a:latin typeface="Palatino Linotype" pitchFamily="18" charset="0"/>
              </a:rPr>
              <a:t>High dietary fat intake, increased mobilization of fat from adipose tissue, increased hepatic synthesis of fatty acids, increased esterification of fatty acids into triglycerides and/or decreased excretion of triglycerides from hepatocytes</a:t>
            </a:r>
          </a:p>
          <a:p>
            <a:pPr marL="285750" indent="-285750">
              <a:lnSpc>
                <a:spcPct val="150000"/>
              </a:lnSpc>
              <a:buFont typeface="Wingdings" pitchFamily="2" charset="2"/>
              <a:buChar char="§"/>
            </a:pPr>
            <a:r>
              <a:rPr lang="en" dirty="0">
                <a:latin typeface="Palatino Linotype" pitchFamily="18" charset="0"/>
              </a:rPr>
              <a:t>Cellular changes cause an increase in lipid peroxidation, which leads to greater damage to hepatocytes, and even to their necrosis</a:t>
            </a:r>
          </a:p>
          <a:p>
            <a:pPr marL="285750" indent="-285750">
              <a:lnSpc>
                <a:spcPct val="150000"/>
              </a:lnSpc>
              <a:buFont typeface="Wingdings" pitchFamily="2" charset="2"/>
              <a:buChar char="§"/>
            </a:pPr>
            <a:r>
              <a:rPr lang="en" dirty="0">
                <a:latin typeface="Palatino Linotype" pitchFamily="18" charset="0"/>
              </a:rPr>
              <a:t>Swelling cells cause narrowing of the sinusoids, even up to 53% of normal diameter, changes in blood flow...portal hypertension</a:t>
            </a:r>
          </a:p>
          <a:p>
            <a:pPr marL="285750" indent="-285750">
              <a:lnSpc>
                <a:spcPct val="150000"/>
              </a:lnSpc>
              <a:buFont typeface="Wingdings" pitchFamily="2" charset="2"/>
              <a:buChar char="§"/>
            </a:pPr>
            <a:r>
              <a:rPr lang="en" dirty="0">
                <a:latin typeface="Palatino Linotype" pitchFamily="18" charset="0"/>
              </a:rPr>
              <a:t>DNA synthesis is reduced...liver regeneration is weaker</a:t>
            </a:r>
            <a:endParaRPr lang="en-US" dirty="0">
              <a:latin typeface="Palatino Linotype" pitchFamily="18" charset="0"/>
            </a:endParaRPr>
          </a:p>
        </p:txBody>
      </p:sp>
    </p:spTree>
    <p:extLst>
      <p:ext uri="{BB962C8B-B14F-4D97-AF65-F5344CB8AC3E}">
        <p14:creationId xmlns="" xmlns:p14="http://schemas.microsoft.com/office/powerpoint/2010/main" val="34722100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28600"/>
            <a:ext cx="8991599" cy="3416320"/>
          </a:xfrm>
          <a:prstGeom prst="rect">
            <a:avLst/>
          </a:prstGeom>
          <a:noFill/>
        </p:spPr>
        <p:txBody>
          <a:bodyPr wrap="square" rtlCol="0">
            <a:spAutoFit/>
          </a:bodyPr>
          <a:lstStyle/>
          <a:p>
            <a:pPr>
              <a:lnSpc>
                <a:spcPct val="150000"/>
              </a:lnSpc>
            </a:pPr>
            <a:r>
              <a:rPr lang="en" b="1" dirty="0">
                <a:latin typeface="Palatino Linotype" pitchFamily="18" charset="0"/>
              </a:rPr>
              <a:t>MICROVESICULAR STEATOSIS</a:t>
            </a:r>
          </a:p>
          <a:p>
            <a:pPr marL="285750" indent="-285750">
              <a:lnSpc>
                <a:spcPct val="150000"/>
              </a:lnSpc>
              <a:buFont typeface="Wingdings" pitchFamily="2" charset="2"/>
              <a:buChar char="§"/>
            </a:pPr>
            <a:r>
              <a:rPr lang="en" dirty="0">
                <a:latin typeface="Palatino Linotype" pitchFamily="18" charset="0"/>
              </a:rPr>
              <a:t>A disease of accumulation of triglycerides and free non-esterified fatty acids in the liver</a:t>
            </a:r>
          </a:p>
          <a:p>
            <a:pPr marL="285750" indent="-285750">
              <a:lnSpc>
                <a:spcPct val="150000"/>
              </a:lnSpc>
              <a:buFont typeface="Wingdings" pitchFamily="2" charset="2"/>
              <a:buChar char="§"/>
            </a:pPr>
            <a:r>
              <a:rPr lang="en" dirty="0">
                <a:latin typeface="Palatino Linotype" pitchFamily="18" charset="0"/>
              </a:rPr>
              <a:t>Consequence of severe damage </a:t>
            </a:r>
            <a:r>
              <a:rPr lang="en" dirty="0" err="1">
                <a:latin typeface="Palatino Linotype" pitchFamily="18" charset="0"/>
              </a:rPr>
              <a:t>to mitochondrial </a:t>
            </a:r>
            <a:r>
              <a:rPr lang="en" dirty="0">
                <a:latin typeface="Palatino Linotype" pitchFamily="18" charset="0"/>
              </a:rPr>
              <a:t>beta oxidation of fatty acids and/or composition of oxidative phosphorylation</a:t>
            </a:r>
          </a:p>
          <a:p>
            <a:pPr marL="285750" indent="-285750">
              <a:lnSpc>
                <a:spcPct val="150000"/>
              </a:lnSpc>
              <a:buFont typeface="Wingdings" pitchFamily="2" charset="2"/>
              <a:buChar char="§"/>
            </a:pPr>
            <a:r>
              <a:rPr lang="en" dirty="0">
                <a:latin typeface="Palatino Linotype" pitchFamily="18" charset="0"/>
              </a:rPr>
              <a:t>In the final stage, the disease causes the interruption of the function of the oxygen chain and leads to the death of the patient with a picture of severe lactic acidosis.</a:t>
            </a:r>
          </a:p>
          <a:p>
            <a:pPr>
              <a:lnSpc>
                <a:spcPct val="150000"/>
              </a:lnSpc>
            </a:pPr>
            <a:endParaRPr lang="x-none" dirty="0">
              <a:latin typeface="Palatino Linotype" pitchFamily="18" charset="0"/>
            </a:endParaRPr>
          </a:p>
        </p:txBody>
      </p:sp>
    </p:spTree>
    <p:extLst>
      <p:ext uri="{BB962C8B-B14F-4D97-AF65-F5344CB8AC3E}">
        <p14:creationId xmlns="" xmlns:p14="http://schemas.microsoft.com/office/powerpoint/2010/main" val="41624166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536100129"/>
              </p:ext>
            </p:extLst>
          </p:nvPr>
        </p:nvGraphicFramePr>
        <p:xfrm>
          <a:off x="38100" y="712232"/>
          <a:ext cx="8458200" cy="2291080"/>
        </p:xfrm>
        <a:graphic>
          <a:graphicData uri="http://schemas.openxmlformats.org/drawingml/2006/table">
            <a:tbl>
              <a:tblPr firstRow="1" bandRow="1">
                <a:tableStyleId>{5C22544A-7EE6-4342-B048-85BDC9FD1C3A}</a:tableStyleId>
              </a:tblPr>
              <a:tblGrid>
                <a:gridCol w="3594735">
                  <a:extLst>
                    <a:ext uri="{9D8B030D-6E8A-4147-A177-3AD203B41FA5}">
                      <a16:colId xmlns="" xmlns:a16="http://schemas.microsoft.com/office/drawing/2014/main" val="20000"/>
                    </a:ext>
                  </a:extLst>
                </a:gridCol>
                <a:gridCol w="4863465">
                  <a:extLst>
                    <a:ext uri="{9D8B030D-6E8A-4147-A177-3AD203B41FA5}">
                      <a16:colId xmlns="" xmlns:a16="http://schemas.microsoft.com/office/drawing/2014/main" val="20001"/>
                    </a:ext>
                  </a:extLst>
                </a:gridCol>
              </a:tblGrid>
              <a:tr h="370840">
                <a:tc>
                  <a:txBody>
                    <a:bodyPr/>
                    <a:lstStyle/>
                    <a:p>
                      <a:r>
                        <a:rPr lang="en" dirty="0">
                          <a:latin typeface="Palatino Linotype" pitchFamily="18" charset="0"/>
                        </a:rPr>
                        <a:t>Medicines and toxins</a:t>
                      </a:r>
                      <a:endParaRPr lang="en-US" dirty="0">
                        <a:latin typeface="Palatino Linotype" pitchFamily="18" charset="0"/>
                      </a:endParaRPr>
                    </a:p>
                  </a:txBody>
                  <a:tcPr/>
                </a:tc>
                <a:tc>
                  <a:txBody>
                    <a:bodyPr/>
                    <a:lstStyle/>
                    <a:p>
                      <a:r>
                        <a:rPr lang="en" dirty="0">
                          <a:latin typeface="Palatino Linotype" pitchFamily="18" charset="0"/>
                        </a:rPr>
                        <a:t>Alcohol, KS, cytostatics, estrogens, phosphorus</a:t>
                      </a:r>
                      <a:endParaRPr lang="en-US" dirty="0">
                        <a:latin typeface="Palatino Linotype" pitchFamily="18" charset="0"/>
                      </a:endParaRPr>
                    </a:p>
                  </a:txBody>
                  <a:tcPr/>
                </a:tc>
                <a:extLst>
                  <a:ext uri="{0D108BD9-81ED-4DB2-BD59-A6C34878D82A}">
                    <a16:rowId xmlns="" xmlns:a16="http://schemas.microsoft.com/office/drawing/2014/main" val="10000"/>
                  </a:ext>
                </a:extLst>
              </a:tr>
              <a:tr h="370840">
                <a:tc>
                  <a:txBody>
                    <a:bodyPr/>
                    <a:lstStyle/>
                    <a:p>
                      <a:r>
                        <a:rPr lang="en" dirty="0">
                          <a:latin typeface="Palatino Linotype" pitchFamily="18" charset="0"/>
                        </a:rPr>
                        <a:t>Nutritional</a:t>
                      </a:r>
                      <a:endParaRPr lang="en-US" dirty="0">
                        <a:latin typeface="Palatino Linotype" pitchFamily="18" charset="0"/>
                      </a:endParaRPr>
                    </a:p>
                  </a:txBody>
                  <a:tcPr/>
                </a:tc>
                <a:tc>
                  <a:txBody>
                    <a:bodyPr/>
                    <a:lstStyle/>
                    <a:p>
                      <a:r>
                        <a:rPr lang="en" dirty="0">
                          <a:latin typeface="Palatino Linotype" pitchFamily="18" charset="0"/>
                        </a:rPr>
                        <a:t>DM, obesity, starvation, pancreatic diseases, hyperlipidemia, TPN, IBD</a:t>
                      </a:r>
                      <a:endParaRPr lang="en-US" dirty="0">
                        <a:latin typeface="Palatino Linotype" pitchFamily="18" charset="0"/>
                      </a:endParaRPr>
                    </a:p>
                  </a:txBody>
                  <a:tcPr/>
                </a:tc>
                <a:extLst>
                  <a:ext uri="{0D108BD9-81ED-4DB2-BD59-A6C34878D82A}">
                    <a16:rowId xmlns="" xmlns:a16="http://schemas.microsoft.com/office/drawing/2014/main" val="10001"/>
                  </a:ext>
                </a:extLst>
              </a:tr>
              <a:tr h="370840">
                <a:tc>
                  <a:txBody>
                    <a:bodyPr/>
                    <a:lstStyle/>
                    <a:p>
                      <a:r>
                        <a:rPr lang="en" dirty="0">
                          <a:latin typeface="Palatino Linotype" pitchFamily="18" charset="0"/>
                        </a:rPr>
                        <a:t>Hereditary </a:t>
                      </a:r>
                      <a:r>
                        <a:rPr lang="en" baseline="0" dirty="0">
                          <a:latin typeface="Palatino Linotype" pitchFamily="18" charset="0"/>
                        </a:rPr>
                        <a:t>metabolic diseases</a:t>
                      </a:r>
                      <a:endParaRPr lang="en-US" dirty="0">
                        <a:latin typeface="Palatino Linotype" pitchFamily="18" charset="0"/>
                      </a:endParaRPr>
                    </a:p>
                  </a:txBody>
                  <a:tcPr/>
                </a:tc>
                <a:tc>
                  <a:txBody>
                    <a:bodyPr/>
                    <a:lstStyle/>
                    <a:p>
                      <a:r>
                        <a:rPr lang="en" dirty="0">
                          <a:latin typeface="Palatino Linotype" pitchFamily="18" charset="0"/>
                        </a:rPr>
                        <a:t>Cystic fibrosis, galactosemia, tyrosinemia, glycogenosis, Wiloson's disease</a:t>
                      </a:r>
                      <a:endParaRPr lang="en-US" dirty="0">
                        <a:latin typeface="Palatino Linotype" pitchFamily="18" charset="0"/>
                      </a:endParaRPr>
                    </a:p>
                  </a:txBody>
                  <a:tcPr/>
                </a:tc>
                <a:extLst>
                  <a:ext uri="{0D108BD9-81ED-4DB2-BD59-A6C34878D82A}">
                    <a16:rowId xmlns="" xmlns:a16="http://schemas.microsoft.com/office/drawing/2014/main" val="10002"/>
                  </a:ext>
                </a:extLst>
              </a:tr>
              <a:tr h="370840">
                <a:tc>
                  <a:txBody>
                    <a:bodyPr/>
                    <a:lstStyle/>
                    <a:p>
                      <a:r>
                        <a:rPr lang="en" dirty="0">
                          <a:latin typeface="Palatino Linotype" pitchFamily="18" charset="0"/>
                        </a:rPr>
                        <a:t>Viruses</a:t>
                      </a:r>
                      <a:endParaRPr lang="en-US" dirty="0">
                        <a:latin typeface="Palatino Linotype" pitchFamily="18" charset="0"/>
                      </a:endParaRPr>
                    </a:p>
                  </a:txBody>
                  <a:tcPr/>
                </a:tc>
                <a:tc>
                  <a:txBody>
                    <a:bodyPr/>
                    <a:lstStyle/>
                    <a:p>
                      <a:r>
                        <a:rPr lang="en" dirty="0">
                          <a:latin typeface="Palatino Linotype" pitchFamily="18" charset="0"/>
                        </a:rPr>
                        <a:t>Hepatitis C</a:t>
                      </a:r>
                      <a:endParaRPr lang="en-US" dirty="0">
                        <a:latin typeface="Palatino Linotype" pitchFamily="18" charset="0"/>
                      </a:endParaRPr>
                    </a:p>
                  </a:txBody>
                  <a:tcPr/>
                </a:tc>
                <a:extLst>
                  <a:ext uri="{0D108BD9-81ED-4DB2-BD59-A6C34878D82A}">
                    <a16:rowId xmlns="" xmlns:a16="http://schemas.microsoft.com/office/drawing/2014/main" val="10003"/>
                  </a:ext>
                </a:extLst>
              </a:tr>
            </a:tbl>
          </a:graphicData>
        </a:graphic>
      </p:graphicFrame>
      <p:sp>
        <p:nvSpPr>
          <p:cNvPr id="3" name="TextBox 2"/>
          <p:cNvSpPr txBox="1"/>
          <p:nvPr/>
        </p:nvSpPr>
        <p:spPr>
          <a:xfrm>
            <a:off x="1524000" y="304800"/>
            <a:ext cx="4301177" cy="369332"/>
          </a:xfrm>
          <a:prstGeom prst="rect">
            <a:avLst/>
          </a:prstGeom>
          <a:noFill/>
        </p:spPr>
        <p:txBody>
          <a:bodyPr wrap="none" rtlCol="0">
            <a:spAutoFit/>
          </a:bodyPr>
          <a:lstStyle/>
          <a:p>
            <a:r>
              <a:rPr lang="en" b="1" dirty="0">
                <a:latin typeface="Palatino Linotype" pitchFamily="18" charset="0"/>
              </a:rPr>
              <a:t>Causes of macrovesicular steatosis</a:t>
            </a:r>
            <a:endParaRPr lang="en-US" b="1" dirty="0">
              <a:latin typeface="Palatino Linotype" pitchFamily="18"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2032545848"/>
              </p:ext>
            </p:extLst>
          </p:nvPr>
        </p:nvGraphicFramePr>
        <p:xfrm>
          <a:off x="2667000" y="3505200"/>
          <a:ext cx="6096000" cy="2595880"/>
        </p:xfrm>
        <a:graphic>
          <a:graphicData uri="http://schemas.openxmlformats.org/drawingml/2006/table">
            <a:tbl>
              <a:tblPr firstRow="1" bandRow="1">
                <a:tableStyleId>{5C22544A-7EE6-4342-B048-85BDC9FD1C3A}</a:tableStyleId>
              </a:tblPr>
              <a:tblGrid>
                <a:gridCol w="6096000">
                  <a:extLst>
                    <a:ext uri="{9D8B030D-6E8A-4147-A177-3AD203B41FA5}">
                      <a16:colId xmlns="" xmlns:a16="http://schemas.microsoft.com/office/drawing/2014/main" val="20000"/>
                    </a:ext>
                  </a:extLst>
                </a:gridCol>
              </a:tblGrid>
              <a:tr h="370840">
                <a:tc>
                  <a:txBody>
                    <a:bodyPr/>
                    <a:lstStyle/>
                    <a:p>
                      <a:r>
                        <a:rPr lang="en" dirty="0">
                          <a:latin typeface="Palatino Linotype" pitchFamily="18" charset="0"/>
                        </a:rPr>
                        <a:t>Alcohol</a:t>
                      </a:r>
                      <a:endParaRPr lang="en-US" dirty="0">
                        <a:latin typeface="Palatino Linotype" pitchFamily="18" charset="0"/>
                      </a:endParaRPr>
                    </a:p>
                  </a:txBody>
                  <a:tcPr/>
                </a:tc>
                <a:extLst>
                  <a:ext uri="{0D108BD9-81ED-4DB2-BD59-A6C34878D82A}">
                    <a16:rowId xmlns="" xmlns:a16="http://schemas.microsoft.com/office/drawing/2014/main" val="10000"/>
                  </a:ext>
                </a:extLst>
              </a:tr>
              <a:tr h="370840">
                <a:tc>
                  <a:txBody>
                    <a:bodyPr/>
                    <a:lstStyle/>
                    <a:p>
                      <a:r>
                        <a:rPr lang="en" dirty="0">
                          <a:latin typeface="Palatino Linotype" pitchFamily="18" charset="0"/>
                        </a:rPr>
                        <a:t>Acute steatosis and pregnancy</a:t>
                      </a:r>
                      <a:endParaRPr lang="en-US" dirty="0">
                        <a:latin typeface="Palatino Linotype" pitchFamily="18" charset="0"/>
                      </a:endParaRPr>
                    </a:p>
                  </a:txBody>
                  <a:tcPr/>
                </a:tc>
                <a:extLst>
                  <a:ext uri="{0D108BD9-81ED-4DB2-BD59-A6C34878D82A}">
                    <a16:rowId xmlns="" xmlns:a16="http://schemas.microsoft.com/office/drawing/2014/main" val="10001"/>
                  </a:ext>
                </a:extLst>
              </a:tr>
              <a:tr h="370840">
                <a:tc>
                  <a:txBody>
                    <a:bodyPr/>
                    <a:lstStyle/>
                    <a:p>
                      <a:r>
                        <a:rPr lang="en" dirty="0">
                          <a:latin typeface="Palatino Linotype" pitchFamily="18" charset="0"/>
                        </a:rPr>
                        <a:t>Reye's syndrome</a:t>
                      </a:r>
                      <a:endParaRPr lang="en-US" dirty="0">
                        <a:latin typeface="Palatino Linotype" pitchFamily="18" charset="0"/>
                      </a:endParaRPr>
                    </a:p>
                  </a:txBody>
                  <a:tcPr/>
                </a:tc>
                <a:extLst>
                  <a:ext uri="{0D108BD9-81ED-4DB2-BD59-A6C34878D82A}">
                    <a16:rowId xmlns="" xmlns:a16="http://schemas.microsoft.com/office/drawing/2014/main" val="10002"/>
                  </a:ext>
                </a:extLst>
              </a:tr>
              <a:tr h="370840">
                <a:tc>
                  <a:txBody>
                    <a:bodyPr/>
                    <a:lstStyle/>
                    <a:p>
                      <a:r>
                        <a:rPr lang="en" dirty="0">
                          <a:latin typeface="Palatino Linotype" pitchFamily="18" charset="0"/>
                        </a:rPr>
                        <a:t>Medicines - salicylates, tetracyclines, valproic </a:t>
                      </a:r>
                      <a:r>
                        <a:rPr lang="en" baseline="0" dirty="0">
                          <a:latin typeface="Palatino Linotype" pitchFamily="18" charset="0"/>
                        </a:rPr>
                        <a:t>acid</a:t>
                      </a:r>
                      <a:endParaRPr lang="en-US" dirty="0">
                        <a:latin typeface="Palatino Linotype" pitchFamily="18" charset="0"/>
                      </a:endParaRPr>
                    </a:p>
                  </a:txBody>
                  <a:tcPr/>
                </a:tc>
                <a:extLst>
                  <a:ext uri="{0D108BD9-81ED-4DB2-BD59-A6C34878D82A}">
                    <a16:rowId xmlns="" xmlns:a16="http://schemas.microsoft.com/office/drawing/2014/main" val="10003"/>
                  </a:ext>
                </a:extLst>
              </a:tr>
              <a:tr h="370840">
                <a:tc>
                  <a:txBody>
                    <a:bodyPr/>
                    <a:lstStyle/>
                    <a:p>
                      <a:r>
                        <a:rPr lang="en" dirty="0">
                          <a:latin typeface="Palatino Linotype" pitchFamily="18" charset="0"/>
                        </a:rPr>
                        <a:t>Congenital defect of the urea cycle</a:t>
                      </a:r>
                      <a:endParaRPr lang="en-US" dirty="0">
                        <a:latin typeface="Palatino Linotype" pitchFamily="18" charset="0"/>
                      </a:endParaRPr>
                    </a:p>
                  </a:txBody>
                  <a:tcPr/>
                </a:tc>
                <a:extLst>
                  <a:ext uri="{0D108BD9-81ED-4DB2-BD59-A6C34878D82A}">
                    <a16:rowId xmlns="" xmlns:a16="http://schemas.microsoft.com/office/drawing/2014/main" val="10004"/>
                  </a:ext>
                </a:extLst>
              </a:tr>
              <a:tr h="370840">
                <a:tc>
                  <a:txBody>
                    <a:bodyPr/>
                    <a:lstStyle/>
                    <a:p>
                      <a:r>
                        <a:rPr lang="en" dirty="0">
                          <a:latin typeface="Palatino Linotype" pitchFamily="18" charset="0"/>
                        </a:rPr>
                        <a:t>Hereditary disorder of fatty acid metabolism</a:t>
                      </a:r>
                      <a:endParaRPr lang="en-US" dirty="0">
                        <a:latin typeface="Palatino Linotype" pitchFamily="18" charset="0"/>
                      </a:endParaRPr>
                    </a:p>
                  </a:txBody>
                  <a:tcPr/>
                </a:tc>
                <a:extLst>
                  <a:ext uri="{0D108BD9-81ED-4DB2-BD59-A6C34878D82A}">
                    <a16:rowId xmlns="" xmlns:a16="http://schemas.microsoft.com/office/drawing/2014/main" val="10005"/>
                  </a:ext>
                </a:extLst>
              </a:tr>
              <a:tr h="370840">
                <a:tc>
                  <a:txBody>
                    <a:bodyPr/>
                    <a:lstStyle/>
                    <a:p>
                      <a:r>
                        <a:rPr lang="en" dirty="0">
                          <a:latin typeface="Palatino Linotype" pitchFamily="18" charset="0"/>
                        </a:rPr>
                        <a:t>Hereditary disorder of oxidative phosphorylation</a:t>
                      </a:r>
                      <a:endParaRPr lang="en-US" dirty="0">
                        <a:latin typeface="Palatino Linotype" pitchFamily="18" charset="0"/>
                      </a:endParaRPr>
                    </a:p>
                  </a:txBody>
                  <a:tcPr/>
                </a:tc>
                <a:extLst>
                  <a:ext uri="{0D108BD9-81ED-4DB2-BD59-A6C34878D82A}">
                    <a16:rowId xmlns="" xmlns:a16="http://schemas.microsoft.com/office/drawing/2014/main" val="10006"/>
                  </a:ext>
                </a:extLst>
              </a:tr>
            </a:tbl>
          </a:graphicData>
        </a:graphic>
      </p:graphicFrame>
      <p:sp>
        <p:nvSpPr>
          <p:cNvPr id="5" name="TextBox 4"/>
          <p:cNvSpPr txBox="1"/>
          <p:nvPr/>
        </p:nvSpPr>
        <p:spPr>
          <a:xfrm>
            <a:off x="1" y="3930134"/>
            <a:ext cx="2514600" cy="923330"/>
          </a:xfrm>
          <a:prstGeom prst="rect">
            <a:avLst/>
          </a:prstGeom>
          <a:noFill/>
        </p:spPr>
        <p:txBody>
          <a:bodyPr wrap="square" rtlCol="0">
            <a:spAutoFit/>
          </a:bodyPr>
          <a:lstStyle/>
          <a:p>
            <a:r>
              <a:rPr lang="en" b="1">
                <a:latin typeface="Palatino Linotype" pitchFamily="18" charset="0"/>
              </a:rPr>
              <a:t>Causes of microvesicular steatosis</a:t>
            </a:r>
            <a:endParaRPr lang="en-US" b="1" dirty="0">
              <a:latin typeface="Palatino Linotype" pitchFamily="18" charset="0"/>
            </a:endParaRPr>
          </a:p>
        </p:txBody>
      </p:sp>
    </p:spTree>
    <p:extLst>
      <p:ext uri="{BB962C8B-B14F-4D97-AF65-F5344CB8AC3E}">
        <p14:creationId xmlns="" xmlns:p14="http://schemas.microsoft.com/office/powerpoint/2010/main" val="10971768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1" y="304800"/>
            <a:ext cx="8839200" cy="5493812"/>
          </a:xfrm>
          <a:prstGeom prst="rect">
            <a:avLst/>
          </a:prstGeom>
          <a:noFill/>
        </p:spPr>
        <p:txBody>
          <a:bodyPr wrap="square" rtlCol="0">
            <a:spAutoFit/>
          </a:bodyPr>
          <a:lstStyle/>
          <a:p>
            <a:pPr>
              <a:lnSpc>
                <a:spcPct val="150000"/>
              </a:lnSpc>
            </a:pPr>
            <a:r>
              <a:rPr lang="en" b="1" dirty="0">
                <a:latin typeface="Palatino Linotype" pitchFamily="18" charset="0"/>
              </a:rPr>
              <a:t>CLINICAL PICTURE AND DIAGNOSIS</a:t>
            </a:r>
          </a:p>
          <a:p>
            <a:pPr marL="285750" indent="-285750">
              <a:lnSpc>
                <a:spcPct val="150000"/>
              </a:lnSpc>
              <a:buFont typeface="Wingdings" pitchFamily="2" charset="2"/>
              <a:buChar char="§"/>
            </a:pPr>
            <a:r>
              <a:rPr lang="en" dirty="0">
                <a:latin typeface="Palatino Linotype" pitchFamily="18" charset="0"/>
              </a:rPr>
              <a:t>Mostly asymptomatic or mild discomfort below DRL due to hepatomegaly</a:t>
            </a:r>
          </a:p>
          <a:p>
            <a:pPr marL="285750" indent="-285750">
              <a:lnSpc>
                <a:spcPct val="150000"/>
              </a:lnSpc>
              <a:buFont typeface="Wingdings" pitchFamily="2" charset="2"/>
              <a:buChar char="§"/>
            </a:pPr>
            <a:r>
              <a:rPr lang="en" dirty="0">
                <a:latin typeface="Palatino Linotype" pitchFamily="18" charset="0"/>
              </a:rPr>
              <a:t>Palpably enlarged and soft liver</a:t>
            </a:r>
          </a:p>
          <a:p>
            <a:pPr marL="285750" indent="-285750">
              <a:lnSpc>
                <a:spcPct val="150000"/>
              </a:lnSpc>
              <a:buFont typeface="Wingdings" pitchFamily="2" charset="2"/>
              <a:buChar char="§"/>
            </a:pPr>
            <a:r>
              <a:rPr lang="en" dirty="0">
                <a:latin typeface="Palatino Linotype" pitchFamily="18" charset="0"/>
              </a:rPr>
              <a:t>About 60% of patients have diabetes and/or increased levels of VLDL cholesterol</a:t>
            </a:r>
          </a:p>
          <a:p>
            <a:pPr marL="285750" indent="-285750">
              <a:lnSpc>
                <a:spcPct val="150000"/>
              </a:lnSpc>
              <a:buFont typeface="Wingdings" pitchFamily="2" charset="2"/>
              <a:buChar char="§"/>
            </a:pPr>
            <a:r>
              <a:rPr lang="en" dirty="0">
                <a:latin typeface="Palatino Linotype" pitchFamily="18" charset="0"/>
              </a:rPr>
              <a:t>Increased ALT-3 to 4 times above normal</a:t>
            </a:r>
          </a:p>
          <a:p>
            <a:pPr marL="285750" indent="-285750">
              <a:lnSpc>
                <a:spcPct val="150000"/>
              </a:lnSpc>
              <a:buFont typeface="Wingdings" pitchFamily="2" charset="2"/>
              <a:buChar char="§"/>
            </a:pPr>
            <a:r>
              <a:rPr lang="en" dirty="0">
                <a:latin typeface="Palatino Linotype" pitchFamily="18" charset="0"/>
              </a:rPr>
              <a:t>AST is always lower than ALT</a:t>
            </a:r>
          </a:p>
          <a:p>
            <a:pPr marL="285750" indent="-285750">
              <a:lnSpc>
                <a:spcPct val="150000"/>
              </a:lnSpc>
              <a:buFont typeface="Wingdings" pitchFamily="2" charset="2"/>
              <a:buChar char="§"/>
            </a:pPr>
            <a:r>
              <a:rPr lang="en" dirty="0">
                <a:latin typeface="Palatino Linotype" pitchFamily="18" charset="0"/>
              </a:rPr>
              <a:t>Mild elevation of GGT and ALP</a:t>
            </a:r>
          </a:p>
          <a:p>
            <a:pPr marL="285750" indent="-285750">
              <a:lnSpc>
                <a:spcPct val="150000"/>
              </a:lnSpc>
              <a:buFont typeface="Wingdings" pitchFamily="2" charset="2"/>
              <a:buChar char="§"/>
            </a:pPr>
            <a:r>
              <a:rPr lang="en" dirty="0">
                <a:latin typeface="Palatino Linotype" pitchFamily="18" charset="0"/>
              </a:rPr>
              <a:t>Abdominal echo: enlarged and diffusely hyperechoic liver</a:t>
            </a:r>
          </a:p>
          <a:p>
            <a:pPr marL="285750" indent="-285750">
              <a:lnSpc>
                <a:spcPct val="150000"/>
              </a:lnSpc>
              <a:buFont typeface="Wingdings" pitchFamily="2" charset="2"/>
              <a:buChar char="§"/>
            </a:pPr>
            <a:r>
              <a:rPr lang="en" dirty="0">
                <a:latin typeface="Palatino Linotype" pitchFamily="18" charset="0"/>
              </a:rPr>
              <a:t>Focal steatosis-lesions with a diameter of several cm</a:t>
            </a:r>
          </a:p>
          <a:p>
            <a:pPr marL="285750" indent="-285750">
              <a:lnSpc>
                <a:spcPct val="150000"/>
              </a:lnSpc>
              <a:buFont typeface="Wingdings" pitchFamily="2" charset="2"/>
              <a:buChar char="§"/>
            </a:pPr>
            <a:r>
              <a:rPr lang="en" dirty="0">
                <a:latin typeface="Palatino Linotype" pitchFamily="18" charset="0"/>
              </a:rPr>
              <a:t>CT</a:t>
            </a:r>
          </a:p>
          <a:p>
            <a:pPr marL="285750" indent="-285750">
              <a:lnSpc>
                <a:spcPct val="150000"/>
              </a:lnSpc>
              <a:buFont typeface="Wingdings" pitchFamily="2" charset="2"/>
              <a:buChar char="§"/>
            </a:pPr>
            <a:r>
              <a:rPr lang="en" dirty="0">
                <a:latin typeface="Palatino Linotype" pitchFamily="18" charset="0"/>
              </a:rPr>
              <a:t>Liver biopsy</a:t>
            </a:r>
            <a:endParaRPr lang="en-US" dirty="0">
              <a:latin typeface="Palatino Linotype" pitchFamily="18" charset="0"/>
            </a:endParaRPr>
          </a:p>
        </p:txBody>
      </p:sp>
    </p:spTree>
    <p:extLst>
      <p:ext uri="{BB962C8B-B14F-4D97-AF65-F5344CB8AC3E}">
        <p14:creationId xmlns="" xmlns:p14="http://schemas.microsoft.com/office/powerpoint/2010/main" val="6423729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610600" cy="5355312"/>
          </a:xfrm>
          <a:prstGeom prst="rect">
            <a:avLst/>
          </a:prstGeom>
          <a:noFill/>
        </p:spPr>
        <p:txBody>
          <a:bodyPr wrap="square" rtlCol="0">
            <a:spAutoFit/>
          </a:bodyPr>
          <a:lstStyle/>
          <a:p>
            <a:pPr>
              <a:lnSpc>
                <a:spcPct val="150000"/>
              </a:lnSpc>
            </a:pPr>
            <a:r>
              <a:rPr lang="en" b="1" dirty="0">
                <a:latin typeface="Palatino Linotype" pitchFamily="18" charset="0"/>
              </a:rPr>
              <a:t>NON-ALCOHOLIC STEATOHEPATITIS - NASH</a:t>
            </a:r>
          </a:p>
          <a:p>
            <a:pPr marL="285750" indent="-285750">
              <a:lnSpc>
                <a:spcPct val="150000"/>
              </a:lnSpc>
              <a:buFont typeface="Wingdings" pitchFamily="2" charset="2"/>
              <a:buChar char="§"/>
            </a:pPr>
            <a:r>
              <a:rPr lang="en" dirty="0">
                <a:latin typeface="Palatino Linotype" pitchFamily="18" charset="0"/>
              </a:rPr>
              <a:t>Liver disease that has the histological characteristics of alcoholic liver disease, and occurs in people who do not consume significant amounts of alcohol</a:t>
            </a:r>
          </a:p>
          <a:p>
            <a:pPr marL="285750" indent="-285750">
              <a:lnSpc>
                <a:spcPct val="150000"/>
              </a:lnSpc>
              <a:buFont typeface="Wingdings" pitchFamily="2" charset="2"/>
              <a:buChar char="§"/>
            </a:pPr>
            <a:r>
              <a:rPr lang="en" dirty="0">
                <a:latin typeface="Palatino Linotype" pitchFamily="18" charset="0"/>
              </a:rPr>
              <a:t>The natural course of the disease is unclear, the prevailing opinion is that the often progressive disease is still one of the most important causes of cryptogenic cirrhosis.</a:t>
            </a:r>
          </a:p>
          <a:p>
            <a:pPr marL="285750" indent="-285750">
              <a:lnSpc>
                <a:spcPct val="150000"/>
              </a:lnSpc>
              <a:buFont typeface="Wingdings" pitchFamily="2" charset="2"/>
              <a:buChar char="§"/>
            </a:pPr>
            <a:endParaRPr lang="x-none" dirty="0">
              <a:latin typeface="Palatino Linotype" pitchFamily="18" charset="0"/>
            </a:endParaRPr>
          </a:p>
          <a:p>
            <a:pPr>
              <a:lnSpc>
                <a:spcPct val="150000"/>
              </a:lnSpc>
            </a:pPr>
            <a:r>
              <a:rPr lang="en" b="1" dirty="0">
                <a:latin typeface="Palatino Linotype" pitchFamily="18" charset="0"/>
              </a:rPr>
              <a:t>RISK FACTORS AND PATHOGENESIS</a:t>
            </a:r>
          </a:p>
          <a:p>
            <a:pPr marL="285750" indent="-285750">
              <a:lnSpc>
                <a:spcPct val="150000"/>
              </a:lnSpc>
              <a:buFont typeface="Wingdings" pitchFamily="2" charset="2"/>
              <a:buChar char="§"/>
            </a:pPr>
            <a:r>
              <a:rPr lang="en" dirty="0">
                <a:latin typeface="Palatino Linotype" pitchFamily="18" charset="0"/>
              </a:rPr>
              <a:t>Medicines and toxins</a:t>
            </a:r>
          </a:p>
          <a:p>
            <a:pPr marL="285750" indent="-285750">
              <a:lnSpc>
                <a:spcPct val="150000"/>
              </a:lnSpc>
              <a:buFont typeface="Wingdings" pitchFamily="2" charset="2"/>
              <a:buChar char="§"/>
            </a:pPr>
            <a:r>
              <a:rPr lang="en" dirty="0">
                <a:latin typeface="Palatino Linotype" pitchFamily="18" charset="0"/>
              </a:rPr>
              <a:t>Hereditary and acquired metabolic disorders</a:t>
            </a:r>
          </a:p>
          <a:p>
            <a:pPr marL="285750" indent="-285750">
              <a:lnSpc>
                <a:spcPct val="150000"/>
              </a:lnSpc>
              <a:buFont typeface="Wingdings" pitchFamily="2" charset="2"/>
              <a:buChar char="§"/>
            </a:pPr>
            <a:r>
              <a:rPr lang="en" dirty="0">
                <a:latin typeface="Palatino Linotype" pitchFamily="18" charset="0"/>
              </a:rPr>
              <a:t>Multifactorial pathogenesis with the common feature of favoring lipogenesis over lipolysis</a:t>
            </a:r>
          </a:p>
          <a:p>
            <a:pPr marL="285750" indent="-285750">
              <a:lnSpc>
                <a:spcPct val="150000"/>
              </a:lnSpc>
              <a:buFont typeface="Wingdings" pitchFamily="2" charset="2"/>
              <a:buChar char="§"/>
            </a:pPr>
            <a:r>
              <a:rPr lang="en" dirty="0">
                <a:latin typeface="Palatino Linotype" pitchFamily="18" charset="0"/>
              </a:rPr>
              <a:t>Proinflammatory cytokines???</a:t>
            </a:r>
          </a:p>
          <a:p>
            <a:endParaRPr lang="en-US" dirty="0">
              <a:latin typeface="Palatino Linotype" pitchFamily="18" charset="0"/>
            </a:endParaRPr>
          </a:p>
        </p:txBody>
      </p:sp>
    </p:spTree>
    <p:extLst>
      <p:ext uri="{BB962C8B-B14F-4D97-AF65-F5344CB8AC3E}">
        <p14:creationId xmlns="" xmlns:p14="http://schemas.microsoft.com/office/powerpoint/2010/main" val="2785658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04800"/>
            <a:ext cx="8839200" cy="6047809"/>
          </a:xfrm>
          <a:prstGeom prst="rect">
            <a:avLst/>
          </a:prstGeom>
          <a:noFill/>
        </p:spPr>
        <p:txBody>
          <a:bodyPr wrap="square" rtlCol="0">
            <a:spAutoFit/>
          </a:bodyPr>
          <a:lstStyle/>
          <a:p>
            <a:pPr>
              <a:lnSpc>
                <a:spcPct val="150000"/>
              </a:lnSpc>
            </a:pPr>
            <a:r>
              <a:rPr lang="en" b="1" dirty="0">
                <a:latin typeface="Palatino Linotype" pitchFamily="18" charset="0"/>
              </a:rPr>
              <a:t>3. </a:t>
            </a:r>
            <a:r>
              <a:rPr lang="en" sz="1600" b="1" dirty="0">
                <a:latin typeface="Palatino Linotype" pitchFamily="18" charset="0"/>
              </a:rPr>
              <a:t>Impairment of </a:t>
            </a:r>
            <a:r>
              <a:rPr lang="en" sz="1600" b="1" dirty="0" err="1">
                <a:latin typeface="Palatino Linotype" pitchFamily="18" charset="0"/>
              </a:rPr>
              <a:t>bilirubin uptake</a:t>
            </a:r>
            <a:endParaRPr lang="x-none" sz="1600" b="1" dirty="0">
              <a:latin typeface="Palatino Linotype" pitchFamily="18" charset="0"/>
            </a:endParaRPr>
          </a:p>
          <a:p>
            <a:pPr marL="285750" indent="-285750">
              <a:lnSpc>
                <a:spcPct val="150000"/>
              </a:lnSpc>
              <a:buFont typeface="Wingdings" pitchFamily="2" charset="2"/>
              <a:buChar char="v"/>
            </a:pPr>
            <a:r>
              <a:rPr lang="en" sz="1600" dirty="0" err="1">
                <a:latin typeface="Palatino Linotype" pitchFamily="18" charset="0"/>
              </a:rPr>
              <a:t>Bilirubin </a:t>
            </a:r>
            <a:r>
              <a:rPr lang="en" sz="1600" dirty="0">
                <a:latin typeface="Palatino Linotype" pitchFamily="18" charset="0"/>
              </a:rPr>
              <a:t>passes through the membrane </a:t>
            </a:r>
            <a:r>
              <a:rPr lang="en" sz="1600" dirty="0" err="1">
                <a:latin typeface="Palatino Linotype" pitchFamily="18" charset="0"/>
              </a:rPr>
              <a:t>of hepatocytes </a:t>
            </a:r>
            <a:r>
              <a:rPr lang="en" sz="1600" dirty="0">
                <a:latin typeface="Palatino Linotype" pitchFamily="18" charset="0"/>
              </a:rPr>
              <a:t>, the return diffusion is minimal due to its presence in </a:t>
            </a:r>
            <a:r>
              <a:rPr lang="en" sz="1600" dirty="0" err="1">
                <a:latin typeface="Palatino Linotype" pitchFamily="18" charset="0"/>
              </a:rPr>
              <a:t>the cytoplasm</a:t>
            </a:r>
            <a:r>
              <a:rPr lang="en" sz="1600" dirty="0">
                <a:latin typeface="Palatino Linotype" pitchFamily="18" charset="0"/>
              </a:rPr>
              <a:t> </a:t>
            </a:r>
            <a:r>
              <a:rPr lang="en" sz="1600" dirty="0" err="1">
                <a:latin typeface="Palatino Linotype" pitchFamily="18" charset="0"/>
              </a:rPr>
              <a:t>hepatocytes</a:t>
            </a:r>
            <a:r>
              <a:rPr lang="en" sz="1600" dirty="0">
                <a:latin typeface="Palatino Linotype" pitchFamily="18" charset="0"/>
              </a:rPr>
              <a:t> </a:t>
            </a:r>
            <a:r>
              <a:rPr lang="en" sz="1600" dirty="0" err="1">
                <a:latin typeface="Palatino Linotype" pitchFamily="18" charset="0"/>
              </a:rPr>
              <a:t>binding </a:t>
            </a:r>
            <a:r>
              <a:rPr lang="en" sz="1600" dirty="0">
                <a:latin typeface="Palatino Linotype" pitchFamily="18" charset="0"/>
              </a:rPr>
              <a:t>protein ( </a:t>
            </a:r>
            <a:r>
              <a:rPr lang="en" sz="1600" dirty="0" err="1">
                <a:latin typeface="Palatino Linotype" pitchFamily="18" charset="0"/>
              </a:rPr>
              <a:t>ligandin </a:t>
            </a:r>
            <a:r>
              <a:rPr lang="en" sz="1600" dirty="0">
                <a:latin typeface="Palatino Linotype" pitchFamily="18" charset="0"/>
              </a:rPr>
              <a:t>)</a:t>
            </a:r>
          </a:p>
          <a:p>
            <a:pPr marL="285750" indent="-285750">
              <a:lnSpc>
                <a:spcPct val="150000"/>
              </a:lnSpc>
              <a:buFont typeface="Wingdings" pitchFamily="2" charset="2"/>
              <a:buChar char="v"/>
            </a:pPr>
            <a:r>
              <a:rPr lang="en" sz="1600" dirty="0">
                <a:latin typeface="Palatino Linotype" pitchFamily="18" charset="0"/>
              </a:rPr>
              <a:t>Elevated Fraction: </a:t>
            </a:r>
            <a:r>
              <a:rPr lang="en" sz="1600" dirty="0" err="1">
                <a:latin typeface="Palatino Linotype" pitchFamily="18" charset="0"/>
              </a:rPr>
              <a:t>Indirect</a:t>
            </a: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Causes: </a:t>
            </a:r>
            <a:r>
              <a:rPr lang="en" sz="1600" dirty="0" err="1">
                <a:latin typeface="Palatino Linotype" pitchFamily="18" charset="0"/>
              </a:rPr>
              <a:t>competition </a:t>
            </a:r>
            <a:r>
              <a:rPr lang="en" sz="1600" dirty="0">
                <a:latin typeface="Palatino Linotype" pitchFamily="18" charset="0"/>
              </a:rPr>
              <a:t>of drugs and </a:t>
            </a:r>
            <a:r>
              <a:rPr lang="en" sz="1600" dirty="0" err="1">
                <a:latin typeface="Palatino Linotype" pitchFamily="18" charset="0"/>
              </a:rPr>
              <a:t>diagnostic </a:t>
            </a:r>
            <a:r>
              <a:rPr lang="en" sz="1600" dirty="0">
                <a:latin typeface="Palatino Linotype" pitchFamily="18" charset="0"/>
              </a:rPr>
              <a:t>agents with </a:t>
            </a:r>
            <a:r>
              <a:rPr lang="en" sz="1600" dirty="0" err="1">
                <a:latin typeface="Palatino Linotype" pitchFamily="18" charset="0"/>
              </a:rPr>
              <a:t>bilirubin</a:t>
            </a:r>
            <a:endParaRPr lang="x-none" sz="1600" dirty="0">
              <a:latin typeface="Palatino Linotype" pitchFamily="18" charset="0"/>
            </a:endParaRPr>
          </a:p>
          <a:p>
            <a:pPr>
              <a:lnSpc>
                <a:spcPct val="150000"/>
              </a:lnSpc>
            </a:pPr>
            <a:r>
              <a:rPr lang="en" sz="1600" b="1" u="sng" dirty="0">
                <a:latin typeface="Palatino Linotype" pitchFamily="18" charset="0"/>
              </a:rPr>
              <a:t>Gilbert's syndrome</a:t>
            </a:r>
          </a:p>
          <a:p>
            <a:pPr marL="285750" indent="-285750">
              <a:lnSpc>
                <a:spcPct val="150000"/>
              </a:lnSpc>
              <a:buFont typeface="Wingdings" pitchFamily="2" charset="2"/>
              <a:buChar char="ü"/>
            </a:pPr>
            <a:r>
              <a:rPr lang="en" sz="1600" dirty="0" err="1">
                <a:latin typeface="Palatino Linotype" pitchFamily="18" charset="0"/>
              </a:rPr>
              <a:t>hyperbilirubinemia </a:t>
            </a:r>
            <a:r>
              <a:rPr lang="en" sz="1600" dirty="0">
                <a:latin typeface="Palatino Linotype" pitchFamily="18" charset="0"/>
              </a:rPr>
              <a:t>due to absorption disorders</a:t>
            </a:r>
          </a:p>
          <a:p>
            <a:pPr marL="285750" indent="-285750">
              <a:lnSpc>
                <a:spcPct val="150000"/>
              </a:lnSpc>
              <a:buFont typeface="Wingdings" pitchFamily="2" charset="2"/>
              <a:buChar char="ü"/>
            </a:pPr>
            <a:r>
              <a:rPr lang="en" sz="1600" dirty="0" err="1">
                <a:latin typeface="Palatino Linotype" pitchFamily="18" charset="0"/>
              </a:rPr>
              <a:t>asymptomatic</a:t>
            </a:r>
            <a:r>
              <a:rPr lang="en" sz="1600" dirty="0">
                <a:latin typeface="Palatino Linotype" pitchFamily="18" charset="0"/>
              </a:rPr>
              <a:t> </a:t>
            </a:r>
            <a:r>
              <a:rPr lang="en" sz="1600" dirty="0" err="1">
                <a:latin typeface="Palatino Linotype" pitchFamily="18" charset="0"/>
              </a:rPr>
              <a:t>unconjugated</a:t>
            </a:r>
            <a:r>
              <a:rPr lang="en" sz="1600" dirty="0">
                <a:latin typeface="Palatino Linotype" pitchFamily="18" charset="0"/>
              </a:rPr>
              <a:t> </a:t>
            </a:r>
            <a:r>
              <a:rPr lang="en" sz="1600" dirty="0" err="1">
                <a:latin typeface="Palatino Linotype" pitchFamily="18" charset="0"/>
              </a:rPr>
              <a:t>hyperbilirubinemia</a:t>
            </a:r>
            <a:endParaRPr lang="x-none" sz="1600" dirty="0">
              <a:latin typeface="Palatino Linotype" pitchFamily="18" charset="0"/>
            </a:endParaRPr>
          </a:p>
          <a:p>
            <a:pPr marL="285750" indent="-285750">
              <a:lnSpc>
                <a:spcPct val="150000"/>
              </a:lnSpc>
              <a:buFont typeface="Wingdings" pitchFamily="2" charset="2"/>
              <a:buChar char="ü"/>
            </a:pPr>
            <a:r>
              <a:rPr lang="en" sz="1600" dirty="0">
                <a:latin typeface="Palatino Linotype" pitchFamily="18" charset="0"/>
              </a:rPr>
              <a:t>more common in men, late </a:t>
            </a:r>
            <a:r>
              <a:rPr lang="en" sz="1600" dirty="0" err="1">
                <a:latin typeface="Palatino Linotype" pitchFamily="18" charset="0"/>
              </a:rPr>
              <a:t>adolescence </a:t>
            </a:r>
            <a:r>
              <a:rPr lang="en" sz="1600" dirty="0">
                <a:latin typeface="Palatino Linotype" pitchFamily="18" charset="0"/>
              </a:rPr>
              <a:t>/early youth, in several members of the same family</a:t>
            </a:r>
          </a:p>
          <a:p>
            <a:pPr marL="285750" indent="-285750">
              <a:lnSpc>
                <a:spcPct val="150000"/>
              </a:lnSpc>
              <a:buFont typeface="Wingdings" pitchFamily="2" charset="2"/>
              <a:buChar char="ü"/>
            </a:pPr>
            <a:r>
              <a:rPr lang="en" sz="1600" dirty="0">
                <a:latin typeface="Palatino Linotype" pitchFamily="18" charset="0"/>
              </a:rPr>
              <a:t>mild, chronically </a:t>
            </a:r>
            <a:r>
              <a:rPr lang="en" sz="1600" dirty="0" err="1">
                <a:latin typeface="Palatino Linotype" pitchFamily="18" charset="0"/>
              </a:rPr>
              <a:t>fluctuating </a:t>
            </a:r>
            <a:r>
              <a:rPr lang="en" sz="1600" dirty="0">
                <a:latin typeface="Palatino Linotype" pitchFamily="18" charset="0"/>
              </a:rPr>
              <a:t>, </a:t>
            </a:r>
            <a:r>
              <a:rPr lang="en" sz="1600" dirty="0" err="1">
                <a:latin typeface="Palatino Linotype" pitchFamily="18" charset="0"/>
              </a:rPr>
              <a:t>unconjugated</a:t>
            </a:r>
            <a:r>
              <a:rPr lang="en" sz="1600" dirty="0">
                <a:latin typeface="Palatino Linotype" pitchFamily="18" charset="0"/>
              </a:rPr>
              <a:t> </a:t>
            </a:r>
            <a:r>
              <a:rPr lang="en" sz="1600" dirty="0" err="1">
                <a:latin typeface="Palatino Linotype" pitchFamily="18" charset="0"/>
              </a:rPr>
              <a:t>hyperbilirubinemia </a:t>
            </a:r>
            <a:r>
              <a:rPr lang="en" sz="1600" dirty="0">
                <a:latin typeface="Palatino Linotype" pitchFamily="18" charset="0"/>
              </a:rPr>
              <a:t>, in the absence of other signs and </a:t>
            </a:r>
            <a:r>
              <a:rPr lang="en" sz="1600" dirty="0" err="1">
                <a:latin typeface="Palatino Linotype" pitchFamily="18" charset="0"/>
              </a:rPr>
              <a:t>symptoms </a:t>
            </a:r>
            <a:r>
              <a:rPr lang="en" sz="1600" dirty="0">
                <a:latin typeface="Palatino Linotype" pitchFamily="18" charset="0"/>
              </a:rPr>
              <a:t>of liver disease, jaundice is manifested as </a:t>
            </a:r>
            <a:r>
              <a:rPr lang="en" sz="1600" dirty="0" err="1">
                <a:latin typeface="Palatino Linotype" pitchFamily="18" charset="0"/>
              </a:rPr>
              <a:t>icterus</a:t>
            </a:r>
            <a:r>
              <a:rPr lang="en" sz="1600" dirty="0">
                <a:latin typeface="Palatino Linotype" pitchFamily="18" charset="0"/>
              </a:rPr>
              <a:t> </a:t>
            </a:r>
            <a:r>
              <a:rPr lang="en" sz="1600" dirty="0" err="1">
                <a:latin typeface="Palatino Linotype" pitchFamily="18" charset="0"/>
              </a:rPr>
              <a:t>sclera </a:t>
            </a:r>
            <a:r>
              <a:rPr lang="en" sz="1600" dirty="0">
                <a:latin typeface="Palatino Linotype" pitchFamily="18" charset="0"/>
              </a:rPr>
              <a:t>, more intense under stress and during starvation</a:t>
            </a:r>
          </a:p>
          <a:p>
            <a:pPr marL="285750" indent="-285750">
              <a:lnSpc>
                <a:spcPct val="150000"/>
              </a:lnSpc>
              <a:buFont typeface="Wingdings" pitchFamily="2" charset="2"/>
              <a:buChar char="ü"/>
            </a:pPr>
            <a:r>
              <a:rPr lang="en" sz="1600" dirty="0" err="1">
                <a:latin typeface="Palatino Linotype" pitchFamily="18" charset="0"/>
              </a:rPr>
              <a:t>benign </a:t>
            </a:r>
            <a:r>
              <a:rPr lang="en" sz="1600" dirty="0">
                <a:latin typeface="Palatino Linotype" pitchFamily="18" charset="0"/>
              </a:rPr>
              <a:t>flow, does not require therapy</a:t>
            </a:r>
          </a:p>
          <a:p>
            <a:pPr marL="285750" indent="-285750">
              <a:lnSpc>
                <a:spcPct val="150000"/>
              </a:lnSpc>
              <a:buFont typeface="Wingdings" pitchFamily="2" charset="2"/>
              <a:buChar char="ü"/>
            </a:pPr>
            <a:r>
              <a:rPr lang="en" sz="1600" dirty="0">
                <a:latin typeface="Palatino Linotype" pitchFamily="18" charset="0"/>
              </a:rPr>
              <a:t>diagnosis: </a:t>
            </a:r>
            <a:r>
              <a:rPr lang="en" sz="1600" dirty="0" err="1">
                <a:latin typeface="Palatino Linotype" pitchFamily="18" charset="0"/>
              </a:rPr>
              <a:t>reduction </a:t>
            </a:r>
            <a:r>
              <a:rPr lang="en" sz="1600" dirty="0">
                <a:latin typeface="Palatino Linotype" pitchFamily="18" charset="0"/>
              </a:rPr>
              <a:t>diet (400 calories), no more than 1/3 of calories in the form of fat, during 24-48 hours (double or triple increase in </a:t>
            </a:r>
            <a:r>
              <a:rPr lang="en" sz="1600" dirty="0" err="1">
                <a:latin typeface="Palatino Linotype" pitchFamily="18" charset="0"/>
              </a:rPr>
              <a:t>bilirubin </a:t>
            </a:r>
            <a:r>
              <a:rPr lang="en" sz="1600" dirty="0">
                <a:latin typeface="Palatino Linotype" pitchFamily="18" charset="0"/>
              </a:rPr>
              <a:t>)</a:t>
            </a:r>
          </a:p>
        </p:txBody>
      </p:sp>
    </p:spTree>
    <p:extLst>
      <p:ext uri="{BB962C8B-B14F-4D97-AF65-F5344CB8AC3E}">
        <p14:creationId xmlns="" xmlns:p14="http://schemas.microsoft.com/office/powerpoint/2010/main" val="28146570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2700"/>
            <a:ext cx="9144000" cy="6124754"/>
          </a:xfrm>
          <a:prstGeom prst="rect">
            <a:avLst/>
          </a:prstGeom>
          <a:noFill/>
        </p:spPr>
        <p:txBody>
          <a:bodyPr wrap="square" rtlCol="0">
            <a:spAutoFit/>
          </a:bodyPr>
          <a:lstStyle/>
          <a:p>
            <a:r>
              <a:rPr lang="en" sz="1400" b="1" dirty="0">
                <a:latin typeface="Palatino Linotype" pitchFamily="18" charset="0"/>
              </a:rPr>
              <a:t>CLINICAL PICTURE</a:t>
            </a:r>
          </a:p>
          <a:p>
            <a:pPr marL="285750" indent="-285750">
              <a:buFont typeface="Wingdings" pitchFamily="2" charset="2"/>
              <a:buChar char="§"/>
            </a:pPr>
            <a:r>
              <a:rPr lang="en" sz="1400" dirty="0">
                <a:latin typeface="Palatino Linotype" pitchFamily="18" charset="0"/>
              </a:rPr>
              <a:t>In most patients, asymptomatic, it is accidentally diagnosed during systematic examinations</a:t>
            </a:r>
          </a:p>
          <a:p>
            <a:pPr marL="285750" indent="-285750">
              <a:buFont typeface="Wingdings" pitchFamily="2" charset="2"/>
              <a:buChar char="§"/>
            </a:pPr>
            <a:r>
              <a:rPr lang="en" sz="1400" dirty="0">
                <a:latin typeface="Palatino Linotype" pitchFamily="18" charset="0"/>
              </a:rPr>
              <a:t>Fatigue, weakness, mild pain below DRL, hepatomegaly in 75%, splenomegaly in 25% at the first examination</a:t>
            </a:r>
          </a:p>
          <a:p>
            <a:endParaRPr lang="x-none" sz="1400" dirty="0">
              <a:latin typeface="Palatino Linotype" pitchFamily="18" charset="0"/>
            </a:endParaRPr>
          </a:p>
          <a:p>
            <a:r>
              <a:rPr lang="en" sz="1400" b="1" dirty="0">
                <a:latin typeface="Palatino Linotype" pitchFamily="18" charset="0"/>
              </a:rPr>
              <a:t>DIAGNOSIS</a:t>
            </a:r>
          </a:p>
          <a:p>
            <a:pPr marL="285750" indent="-285750">
              <a:buFont typeface="Wingdings" pitchFamily="2" charset="2"/>
              <a:buChar char="§"/>
            </a:pPr>
            <a:r>
              <a:rPr lang="en" sz="1400" dirty="0">
                <a:latin typeface="Palatino Linotype" pitchFamily="18" charset="0"/>
              </a:rPr>
              <a:t>Moderate elevation of transaminases</a:t>
            </a:r>
          </a:p>
          <a:p>
            <a:pPr marL="285750" indent="-285750">
              <a:buFont typeface="Wingdings" pitchFamily="2" charset="2"/>
              <a:buChar char="§"/>
            </a:pPr>
            <a:r>
              <a:rPr lang="en" sz="1400" dirty="0">
                <a:latin typeface="Palatino Linotype" pitchFamily="18" charset="0"/>
              </a:rPr>
              <a:t>AST/ALT less than 1</a:t>
            </a:r>
          </a:p>
          <a:p>
            <a:pPr marL="285750" indent="-285750">
              <a:buFont typeface="Wingdings" pitchFamily="2" charset="2"/>
              <a:buChar char="§"/>
            </a:pPr>
            <a:r>
              <a:rPr lang="en" sz="1400" dirty="0">
                <a:latin typeface="Palatino Linotype" pitchFamily="18" charset="0"/>
              </a:rPr>
              <a:t>Elevation of GGT and ALP</a:t>
            </a:r>
          </a:p>
          <a:p>
            <a:pPr marL="285750" indent="-285750">
              <a:buFont typeface="Wingdings" pitchFamily="2" charset="2"/>
              <a:buChar char="§"/>
            </a:pPr>
            <a:r>
              <a:rPr lang="en" sz="1400" dirty="0">
                <a:latin typeface="Palatino Linotype" pitchFamily="18" charset="0"/>
              </a:rPr>
              <a:t>Rare: hyperbilirubinemia, prolongation of prothrombin time and hypoalbuminemia</a:t>
            </a:r>
          </a:p>
          <a:p>
            <a:pPr marL="285750" indent="-285750">
              <a:buFont typeface="Wingdings" pitchFamily="2" charset="2"/>
              <a:buChar char="§"/>
            </a:pPr>
            <a:r>
              <a:rPr lang="en" sz="1400" dirty="0">
                <a:latin typeface="Palatino Linotype" pitchFamily="18" charset="0"/>
              </a:rPr>
              <a:t>EXCLUDE ALCOHOLIC LIVER DISEASE</a:t>
            </a:r>
          </a:p>
          <a:p>
            <a:pPr marL="285750" indent="-285750">
              <a:buFont typeface="Wingdings" pitchFamily="2" charset="2"/>
              <a:buChar char="§"/>
            </a:pPr>
            <a:r>
              <a:rPr lang="en" sz="1400" dirty="0">
                <a:latin typeface="Palatino Linotype" pitchFamily="18" charset="0"/>
              </a:rPr>
              <a:t>Study: determination of specific markers of alcoholism - mitochondrial isoenzyme aspartate aminotransverase (mAST) and desialylated transferrin (dTf), dTf/total transferrin ratio, the best marker of chronic alcohol consumption</a:t>
            </a:r>
          </a:p>
          <a:p>
            <a:pPr marL="285750" indent="-285750">
              <a:buFont typeface="Wingdings" pitchFamily="2" charset="2"/>
              <a:buChar char="§"/>
            </a:pPr>
            <a:r>
              <a:rPr lang="en" sz="1400" dirty="0">
                <a:latin typeface="Palatino Linotype" pitchFamily="18" charset="0"/>
              </a:rPr>
              <a:t>EXCLUDE VIRUS INFECTIONS</a:t>
            </a:r>
          </a:p>
          <a:p>
            <a:pPr marL="285750" indent="-285750">
              <a:buFont typeface="Wingdings" pitchFamily="2" charset="2"/>
              <a:buChar char="§"/>
            </a:pPr>
            <a:r>
              <a:rPr lang="en" sz="1400" dirty="0">
                <a:latin typeface="Palatino Linotype" pitchFamily="18" charset="0"/>
              </a:rPr>
              <a:t>In 25-75% of patients hyperglycemia, hypercholesterolemia, hypertriglyceridemia</a:t>
            </a:r>
          </a:p>
          <a:p>
            <a:pPr marL="285750" indent="-285750">
              <a:buFont typeface="Wingdings" pitchFamily="2" charset="2"/>
              <a:buChar char="§"/>
            </a:pPr>
            <a:r>
              <a:rPr lang="en" sz="1400" dirty="0">
                <a:latin typeface="Palatino Linotype" pitchFamily="18" charset="0"/>
              </a:rPr>
              <a:t>CT and MR (correlates best with histological findings)</a:t>
            </a:r>
          </a:p>
          <a:p>
            <a:pPr marL="285750" indent="-285750">
              <a:buFont typeface="Wingdings" pitchFamily="2" charset="2"/>
              <a:buChar char="§"/>
            </a:pPr>
            <a:r>
              <a:rPr lang="en" sz="1400" dirty="0">
                <a:latin typeface="Palatino Linotype" pitchFamily="18" charset="0"/>
              </a:rPr>
              <a:t>biopsy </a:t>
            </a:r>
            <a:r>
              <a:rPr lang="en" sz="1400">
                <a:latin typeface="Palatino Linotype" pitchFamily="18" charset="0"/>
              </a:rPr>
              <a:t>- the gold standard</a:t>
            </a:r>
            <a:endParaRPr lang="sr-Cyrl-RS" sz="1400" dirty="0">
              <a:latin typeface="Palatino Linotype" pitchFamily="18" charset="0"/>
            </a:endParaRPr>
          </a:p>
          <a:p>
            <a:endParaRPr lang="sr-Cyrl-RS" sz="1400" dirty="0">
              <a:latin typeface="Palatino Linotype" pitchFamily="18" charset="0"/>
            </a:endParaRPr>
          </a:p>
          <a:p>
            <a:r>
              <a:rPr lang="en" sz="1400" b="1">
                <a:latin typeface="Palatino Linotype" pitchFamily="18" charset="0"/>
              </a:rPr>
              <a:t>THERAPY</a:t>
            </a:r>
          </a:p>
          <a:p>
            <a:pPr marL="285750" indent="-285750">
              <a:buFont typeface="Wingdings" pitchFamily="2" charset="2"/>
              <a:buChar char="§"/>
            </a:pPr>
            <a:r>
              <a:rPr lang="en" sz="1400">
                <a:latin typeface="Palatino Linotype" pitchFamily="18" charset="0"/>
              </a:rPr>
              <a:t>There is no specific therapy</a:t>
            </a:r>
          </a:p>
          <a:p>
            <a:pPr marL="285750" indent="-285750">
              <a:buFont typeface="Wingdings" pitchFamily="2" charset="2"/>
              <a:buChar char="§"/>
            </a:pPr>
            <a:r>
              <a:rPr lang="en" sz="1400">
                <a:latin typeface="Palatino Linotype" pitchFamily="18" charset="0"/>
              </a:rPr>
              <a:t>Control of body weight and carbohydrate and fat metabolism disorders while avoiding potentially toxic drugs</a:t>
            </a:r>
          </a:p>
          <a:p>
            <a:pPr marL="285750" indent="-285750">
              <a:buFont typeface="Wingdings" pitchFamily="2" charset="2"/>
              <a:buChar char="§"/>
            </a:pPr>
            <a:r>
              <a:rPr lang="en" sz="1400">
                <a:latin typeface="Palatino Linotype" pitchFamily="18" charset="0"/>
              </a:rPr>
              <a:t>Ursodeoxycholic acid</a:t>
            </a:r>
          </a:p>
          <a:p>
            <a:pPr marL="285750" indent="-285750">
              <a:buFont typeface="Wingdings" pitchFamily="2" charset="2"/>
              <a:buChar char="§"/>
            </a:pPr>
            <a:r>
              <a:rPr lang="en" sz="1400">
                <a:latin typeface="Palatino Linotype" pitchFamily="18" charset="0"/>
              </a:rPr>
              <a:t>Metronidazole</a:t>
            </a:r>
          </a:p>
          <a:p>
            <a:pPr marL="285750" indent="-285750">
              <a:buFont typeface="Wingdings" pitchFamily="2" charset="2"/>
              <a:buChar char="§"/>
            </a:pPr>
            <a:r>
              <a:rPr lang="en" sz="1400">
                <a:latin typeface="Palatino Linotype" pitchFamily="18" charset="0"/>
              </a:rPr>
              <a:t>Glutamine</a:t>
            </a:r>
          </a:p>
          <a:p>
            <a:pPr marL="285750" indent="-285750">
              <a:buFont typeface="Wingdings" pitchFamily="2" charset="2"/>
              <a:buChar char="§"/>
            </a:pPr>
            <a:r>
              <a:rPr lang="en" sz="1400">
                <a:latin typeface="Palatino Linotype" pitchFamily="18" charset="0"/>
              </a:rPr>
              <a:t>Glucagon</a:t>
            </a:r>
          </a:p>
          <a:p>
            <a:pPr marL="285750" indent="-285750">
              <a:buFont typeface="Wingdings" pitchFamily="2" charset="2"/>
              <a:buChar char="§"/>
            </a:pPr>
            <a:r>
              <a:rPr lang="en" sz="1400">
                <a:latin typeface="Palatino Linotype" pitchFamily="18" charset="0"/>
              </a:rPr>
              <a:t>Experimental: blocking the release of inflammatory cytokines</a:t>
            </a:r>
            <a:endParaRPr lang="en-US" sz="1400" dirty="0">
              <a:latin typeface="Palatino Linotype" pitchFamily="18" charset="0"/>
            </a:endParaRPr>
          </a:p>
        </p:txBody>
      </p:sp>
    </p:spTree>
    <p:extLst>
      <p:ext uri="{BB962C8B-B14F-4D97-AF65-F5344CB8AC3E}">
        <p14:creationId xmlns="" xmlns:p14="http://schemas.microsoft.com/office/powerpoint/2010/main" val="259756846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 b="1" dirty="0">
                <a:latin typeface="Palatino Linotype" pitchFamily="18" charset="0"/>
              </a:rPr>
              <a:t>AUTOIMMUNE HEPATITIS</a:t>
            </a: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224979519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9700" y="152400"/>
            <a:ext cx="8839201" cy="6324808"/>
          </a:xfrm>
          <a:prstGeom prst="rect">
            <a:avLst/>
          </a:prstGeom>
          <a:noFill/>
        </p:spPr>
        <p:txBody>
          <a:bodyPr wrap="square" rtlCol="0">
            <a:spAutoFit/>
          </a:bodyPr>
          <a:lstStyle/>
          <a:p>
            <a:pPr marL="285750" indent="-285750">
              <a:lnSpc>
                <a:spcPct val="150000"/>
              </a:lnSpc>
              <a:buFont typeface="Wingdings" pitchFamily="2" charset="2"/>
              <a:buChar char="§"/>
            </a:pPr>
            <a:r>
              <a:rPr lang="en" dirty="0">
                <a:latin typeface="Palatino Linotype" pitchFamily="18" charset="0"/>
              </a:rPr>
              <a:t>Chronic, </a:t>
            </a:r>
            <a:r>
              <a:rPr lang="en" dirty="0" err="1">
                <a:latin typeface="Palatino Linotype" pitchFamily="18" charset="0"/>
              </a:rPr>
              <a:t>autoimmune</a:t>
            </a:r>
            <a:r>
              <a:rPr lang="en" dirty="0">
                <a:latin typeface="Palatino Linotype" pitchFamily="18" charset="0"/>
              </a:rPr>
              <a:t> </a:t>
            </a:r>
            <a:r>
              <a:rPr lang="en" dirty="0" err="1">
                <a:latin typeface="Palatino Linotype" pitchFamily="18" charset="0"/>
              </a:rPr>
              <a:t>inflammatory </a:t>
            </a:r>
            <a:r>
              <a:rPr lang="en" dirty="0">
                <a:latin typeface="Palatino Linotype" pitchFamily="18" charset="0"/>
              </a:rPr>
              <a:t>liver disease with </a:t>
            </a:r>
            <a:r>
              <a:rPr lang="en" dirty="0" err="1">
                <a:latin typeface="Palatino Linotype" pitchFamily="18" charset="0"/>
              </a:rPr>
              <a:t>hepatocytes </a:t>
            </a:r>
            <a:r>
              <a:rPr lang="en" dirty="0">
                <a:latin typeface="Palatino Linotype" pitchFamily="18" charset="0"/>
              </a:rPr>
              <a:t>as the target cells </a:t>
            </a:r>
            <a:r>
              <a:rPr lang="en" dirty="0" err="1">
                <a:latin typeface="Palatino Linotype" pitchFamily="18" charset="0"/>
              </a:rPr>
              <a:t>of the autoimmune </a:t>
            </a:r>
            <a:r>
              <a:rPr lang="en" dirty="0">
                <a:latin typeface="Palatino Linotype" pitchFamily="18" charset="0"/>
              </a:rPr>
              <a:t>reaction</a:t>
            </a:r>
          </a:p>
          <a:p>
            <a:pPr marL="285750" indent="-285750">
              <a:lnSpc>
                <a:spcPct val="150000"/>
              </a:lnSpc>
              <a:buFont typeface="Wingdings" pitchFamily="2" charset="2"/>
              <a:buChar char="§"/>
            </a:pPr>
            <a:r>
              <a:rPr lang="en" dirty="0">
                <a:latin typeface="Palatino Linotype" pitchFamily="18" charset="0"/>
              </a:rPr>
              <a:t>More common in women, with </a:t>
            </a:r>
            <a:r>
              <a:rPr lang="en" dirty="0" err="1">
                <a:latin typeface="Palatino Linotype" pitchFamily="18" charset="0"/>
              </a:rPr>
              <a:t>circulating </a:t>
            </a:r>
            <a:r>
              <a:rPr lang="en" dirty="0">
                <a:latin typeface="Palatino Linotype" pitchFamily="18" charset="0"/>
              </a:rPr>
              <a:t>serum </a:t>
            </a:r>
            <a:r>
              <a:rPr lang="en" dirty="0" err="1">
                <a:latin typeface="Palatino Linotype" pitchFamily="18" charset="0"/>
              </a:rPr>
              <a:t>autoantibodies </a:t>
            </a:r>
            <a:r>
              <a:rPr lang="en" dirty="0">
                <a:latin typeface="Palatino Linotype" pitchFamily="18" charset="0"/>
              </a:rPr>
              <a:t>and a good reaction to the use </a:t>
            </a:r>
            <a:r>
              <a:rPr lang="en" dirty="0" err="1">
                <a:latin typeface="Palatino Linotype" pitchFamily="18" charset="0"/>
              </a:rPr>
              <a:t>of immunosuppressants</a:t>
            </a:r>
            <a:endParaRPr lang="x-none" dirty="0">
              <a:latin typeface="Palatino Linotype" pitchFamily="18" charset="0"/>
            </a:endParaRPr>
          </a:p>
          <a:p>
            <a:pPr marL="285750" indent="-285750">
              <a:lnSpc>
                <a:spcPct val="150000"/>
              </a:lnSpc>
              <a:buFont typeface="Wingdings" pitchFamily="2" charset="2"/>
              <a:buChar char="§"/>
            </a:pPr>
            <a:r>
              <a:rPr lang="en" dirty="0">
                <a:latin typeface="Palatino Linotype" pitchFamily="18" charset="0"/>
              </a:rPr>
              <a:t>Initially called </a:t>
            </a:r>
            <a:r>
              <a:rPr lang="en" dirty="0" err="1">
                <a:latin typeface="Palatino Linotype" pitchFamily="18" charset="0"/>
              </a:rPr>
              <a:t>lupoid </a:t>
            </a:r>
            <a:r>
              <a:rPr lang="en" dirty="0">
                <a:latin typeface="Palatino Linotype" pitchFamily="18" charset="0"/>
              </a:rPr>
              <a:t>hepatitis because of the similarity with the clinical picture of SLE and the presence of ANA</a:t>
            </a:r>
          </a:p>
          <a:p>
            <a:pPr marL="285750" indent="-285750">
              <a:lnSpc>
                <a:spcPct val="150000"/>
              </a:lnSpc>
              <a:buFont typeface="Wingdings" pitchFamily="2" charset="2"/>
              <a:buChar char="§"/>
            </a:pPr>
            <a:r>
              <a:rPr lang="en">
                <a:latin typeface="Palatino Linotype" pitchFamily="18" charset="0"/>
              </a:rPr>
              <a:t>A rare disease</a:t>
            </a:r>
            <a:endParaRPr lang="sr-Cyrl-RS" dirty="0">
              <a:latin typeface="Palatino Linotype" pitchFamily="18" charset="0"/>
            </a:endParaRPr>
          </a:p>
          <a:p>
            <a:pPr marL="285750" indent="-285750">
              <a:lnSpc>
                <a:spcPct val="150000"/>
              </a:lnSpc>
              <a:buFont typeface="Wingdings" pitchFamily="2" charset="2"/>
              <a:buChar char="§"/>
            </a:pPr>
            <a:endParaRPr lang="sr-Cyrl-RS" dirty="0">
              <a:latin typeface="Palatino Linotype" pitchFamily="18" charset="0"/>
            </a:endParaRPr>
          </a:p>
          <a:p>
            <a:pPr marL="285750" indent="-285750">
              <a:lnSpc>
                <a:spcPct val="150000"/>
              </a:lnSpc>
              <a:buFont typeface="Wingdings" pitchFamily="2" charset="2"/>
              <a:buChar char="v"/>
            </a:pPr>
            <a:r>
              <a:rPr lang="en" b="1">
                <a:latin typeface="Palatino Linotype" pitchFamily="18" charset="0"/>
              </a:rPr>
              <a:t>IMMUNOPATHOGENESIS</a:t>
            </a:r>
          </a:p>
          <a:p>
            <a:pPr marL="285750" indent="-285750">
              <a:lnSpc>
                <a:spcPct val="150000"/>
              </a:lnSpc>
              <a:buFont typeface="Wingdings" pitchFamily="2" charset="2"/>
              <a:buChar char="§"/>
            </a:pPr>
            <a:r>
              <a:rPr lang="en">
                <a:latin typeface="Palatino Linotype" pitchFamily="18" charset="0"/>
              </a:rPr>
              <a:t>Unclear</a:t>
            </a:r>
          </a:p>
          <a:p>
            <a:pPr marL="285750" indent="-285750">
              <a:lnSpc>
                <a:spcPct val="150000"/>
              </a:lnSpc>
              <a:buFont typeface="Wingdings" pitchFamily="2" charset="2"/>
              <a:buChar char="§"/>
            </a:pPr>
            <a:r>
              <a:rPr lang="en">
                <a:latin typeface="Palatino Linotype" pitchFamily="18" charset="0"/>
              </a:rPr>
              <a:t>Circulating serum antibodies - humoral autoimmunity</a:t>
            </a:r>
          </a:p>
          <a:p>
            <a:pPr marL="285750" indent="-285750">
              <a:lnSpc>
                <a:spcPct val="150000"/>
              </a:lnSpc>
              <a:buFont typeface="Wingdings" pitchFamily="2" charset="2"/>
              <a:buChar char="§"/>
            </a:pPr>
            <a:r>
              <a:rPr lang="en">
                <a:latin typeface="Palatino Linotype" pitchFamily="18" charset="0"/>
              </a:rPr>
              <a:t>Viral etiology (trigger of autoaggressive immune reaction or autoimmune reaction induced by hepatotropic viruses)</a:t>
            </a:r>
          </a:p>
          <a:p>
            <a:pPr marL="285750" indent="-285750">
              <a:lnSpc>
                <a:spcPct val="150000"/>
              </a:lnSpc>
              <a:buFont typeface="Wingdings" pitchFamily="2" charset="2"/>
              <a:buChar char="§"/>
            </a:pPr>
            <a:r>
              <a:rPr lang="en">
                <a:latin typeface="Palatino Linotype" pitchFamily="18" charset="0"/>
              </a:rPr>
              <a:t>Dysregulation of cellular immunity</a:t>
            </a:r>
          </a:p>
          <a:p>
            <a:pPr marL="285750" indent="-285750">
              <a:lnSpc>
                <a:spcPct val="150000"/>
              </a:lnSpc>
              <a:buFont typeface="Wingdings" pitchFamily="2" charset="2"/>
              <a:buChar char="§"/>
            </a:pPr>
            <a:r>
              <a:rPr lang="en">
                <a:latin typeface="Palatino Linotype" pitchFamily="18" charset="0"/>
              </a:rPr>
              <a:t>Genetic factors-prevalence of certain HLA alleles</a:t>
            </a:r>
            <a:endParaRPr lang="x-none" dirty="0">
              <a:latin typeface="Palatino Linotype" pitchFamily="18" charset="0"/>
            </a:endParaRPr>
          </a:p>
        </p:txBody>
      </p:sp>
    </p:spTree>
    <p:extLst>
      <p:ext uri="{BB962C8B-B14F-4D97-AF65-F5344CB8AC3E}">
        <p14:creationId xmlns="" xmlns:p14="http://schemas.microsoft.com/office/powerpoint/2010/main" val="21367914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28600"/>
            <a:ext cx="8915400" cy="6630341"/>
          </a:xfrm>
          <a:prstGeom prst="rect">
            <a:avLst/>
          </a:prstGeom>
          <a:noFill/>
        </p:spPr>
        <p:txBody>
          <a:bodyPr wrap="square" rtlCol="0">
            <a:spAutoFit/>
          </a:bodyPr>
          <a:lstStyle/>
          <a:p>
            <a:pPr marL="285750" indent="-285750">
              <a:buFont typeface="Wingdings" pitchFamily="2" charset="2"/>
              <a:buChar char="v"/>
            </a:pPr>
            <a:r>
              <a:rPr lang="en" sz="1400" b="1" dirty="0">
                <a:latin typeface="Palatino Linotype" pitchFamily="18" charset="0"/>
              </a:rPr>
              <a:t>AUTOANTIBODIES IN AUTOMINUS HEPATITIS</a:t>
            </a:r>
          </a:p>
          <a:p>
            <a:endParaRPr lang="x-none" sz="1400" dirty="0">
              <a:latin typeface="Palatino Linotype" pitchFamily="18" charset="0"/>
            </a:endParaRPr>
          </a:p>
          <a:p>
            <a:pPr marL="342900" indent="-342900">
              <a:lnSpc>
                <a:spcPct val="150000"/>
              </a:lnSpc>
              <a:buFont typeface="+mj-lt"/>
              <a:buAutoNum type="arabicPeriod"/>
            </a:pPr>
            <a:r>
              <a:rPr lang="en" sz="1400" b="1" dirty="0" err="1">
                <a:latin typeface="Palatino Linotype" pitchFamily="18" charset="0"/>
              </a:rPr>
              <a:t>Antinuclear </a:t>
            </a:r>
            <a:r>
              <a:rPr lang="en" sz="1400" b="1" dirty="0">
                <a:latin typeface="Palatino Linotype" pitchFamily="18" charset="0"/>
              </a:rPr>
              <a:t>antibodies ( </a:t>
            </a:r>
            <a:r>
              <a:rPr lang="en" sz="1400" b="1" dirty="0" err="1">
                <a:latin typeface="Palatino Linotype" pitchFamily="18" charset="0"/>
              </a:rPr>
              <a:t>antinuclear</a:t>
            </a:r>
            <a:r>
              <a:rPr lang="en" sz="1400" b="1" dirty="0">
                <a:latin typeface="Palatino Linotype" pitchFamily="18" charset="0"/>
              </a:rPr>
              <a:t>  </a:t>
            </a:r>
            <a:r>
              <a:rPr lang="en" sz="1400" b="1" dirty="0" err="1">
                <a:latin typeface="Palatino Linotype" pitchFamily="18" charset="0"/>
              </a:rPr>
              <a:t>antibodies </a:t>
            </a:r>
            <a:r>
              <a:rPr lang="en" sz="1400" b="1" dirty="0">
                <a:latin typeface="Palatino Linotype" pitchFamily="18" charset="0"/>
              </a:rPr>
              <a:t>, ANA)</a:t>
            </a:r>
          </a:p>
          <a:p>
            <a:pPr marL="285750" indent="-285750">
              <a:lnSpc>
                <a:spcPct val="150000"/>
              </a:lnSpc>
              <a:buFont typeface="Wingdings" pitchFamily="2" charset="2"/>
              <a:buChar char="§"/>
            </a:pPr>
            <a:r>
              <a:rPr lang="en" sz="1400" dirty="0">
                <a:latin typeface="Palatino Linotype" pitchFamily="18" charset="0"/>
              </a:rPr>
              <a:t>Against the functional and structural components of the membrane and the structural and </a:t>
            </a:r>
            <a:r>
              <a:rPr lang="en" sz="1400" dirty="0" err="1">
                <a:latin typeface="Palatino Linotype" pitchFamily="18" charset="0"/>
              </a:rPr>
              <a:t>genomic </a:t>
            </a:r>
            <a:r>
              <a:rPr lang="en" sz="1400" dirty="0">
                <a:latin typeface="Palatino Linotype" pitchFamily="18" charset="0"/>
              </a:rPr>
              <a:t>components of the cell nucleus</a:t>
            </a:r>
          </a:p>
          <a:p>
            <a:pPr>
              <a:lnSpc>
                <a:spcPct val="150000"/>
              </a:lnSpc>
            </a:pPr>
            <a:r>
              <a:rPr lang="en" sz="1400" b="1">
                <a:latin typeface="Palatino Linotype" pitchFamily="18" charset="0"/>
              </a:rPr>
              <a:t>2 </a:t>
            </a:r>
            <a:r>
              <a:rPr lang="en" sz="1400" b="1" dirty="0">
                <a:latin typeface="Palatino Linotype" pitchFamily="18" charset="0"/>
              </a:rPr>
              <a:t>. Antibodies to smooth muscles ( </a:t>
            </a:r>
            <a:r>
              <a:rPr lang="en" sz="1400" b="1" dirty="0" err="1">
                <a:latin typeface="Palatino Linotype" pitchFamily="18" charset="0"/>
              </a:rPr>
              <a:t>antismooth</a:t>
            </a:r>
            <a:r>
              <a:rPr lang="en" sz="1400" b="1" dirty="0">
                <a:latin typeface="Palatino Linotype" pitchFamily="18" charset="0"/>
              </a:rPr>
              <a:t> </a:t>
            </a:r>
            <a:r>
              <a:rPr lang="en" sz="1400" b="1" dirty="0" err="1">
                <a:latin typeface="Palatino Linotype" pitchFamily="18" charset="0"/>
              </a:rPr>
              <a:t>muscle</a:t>
            </a:r>
            <a:r>
              <a:rPr lang="en" sz="1400" b="1" dirty="0">
                <a:latin typeface="Palatino Linotype" pitchFamily="18" charset="0"/>
              </a:rPr>
              <a:t> </a:t>
            </a:r>
            <a:r>
              <a:rPr lang="en" sz="1400" b="1" dirty="0" err="1">
                <a:latin typeface="Palatino Linotype" pitchFamily="18" charset="0"/>
              </a:rPr>
              <a:t>antibodies </a:t>
            </a:r>
            <a:r>
              <a:rPr lang="en" sz="1400" b="1" dirty="0">
                <a:latin typeface="Palatino Linotype" pitchFamily="18" charset="0"/>
              </a:rPr>
              <a:t>, AGLM)</a:t>
            </a:r>
          </a:p>
          <a:p>
            <a:pPr marL="285750" indent="-285750">
              <a:lnSpc>
                <a:spcPct val="150000"/>
              </a:lnSpc>
              <a:buFont typeface="Wingdings" pitchFamily="2" charset="2"/>
              <a:buChar char="§"/>
            </a:pPr>
            <a:r>
              <a:rPr lang="en" sz="1400" dirty="0">
                <a:latin typeface="Palatino Linotype" pitchFamily="18" charset="0"/>
              </a:rPr>
              <a:t>Against </a:t>
            </a:r>
            <a:r>
              <a:rPr lang="en" sz="1400" dirty="0" err="1">
                <a:latin typeface="Palatino Linotype" pitchFamily="18" charset="0"/>
              </a:rPr>
              <a:t>cytoskeleton components </a:t>
            </a:r>
            <a:r>
              <a:rPr lang="en" sz="1400" dirty="0">
                <a:latin typeface="Palatino Linotype" pitchFamily="18" charset="0"/>
              </a:rPr>
              <a:t>( </a:t>
            </a:r>
            <a:r>
              <a:rPr lang="en" sz="1400" dirty="0" err="1">
                <a:latin typeface="Palatino Linotype" pitchFamily="18" charset="0"/>
              </a:rPr>
              <a:t>actin </a:t>
            </a:r>
            <a:r>
              <a:rPr lang="en" sz="1400" dirty="0">
                <a:latin typeface="Palatino Linotype" pitchFamily="18" charset="0"/>
              </a:rPr>
              <a:t>, </a:t>
            </a:r>
            <a:r>
              <a:rPr lang="en" sz="1400" dirty="0" err="1">
                <a:latin typeface="Palatino Linotype" pitchFamily="18" charset="0"/>
              </a:rPr>
              <a:t>tropone </a:t>
            </a:r>
            <a:r>
              <a:rPr lang="en" sz="1400" dirty="0">
                <a:latin typeface="Palatino Linotype" pitchFamily="18" charset="0"/>
              </a:rPr>
              <a:t>, </a:t>
            </a:r>
            <a:r>
              <a:rPr lang="en" sz="1400" err="1">
                <a:latin typeface="Palatino Linotype" pitchFamily="18" charset="0"/>
              </a:rPr>
              <a:t>tropomyosin </a:t>
            </a:r>
            <a:r>
              <a:rPr lang="en" sz="1400">
                <a:latin typeface="Palatino Linotype" pitchFamily="18" charset="0"/>
              </a:rPr>
              <a:t>)</a:t>
            </a:r>
            <a:endParaRPr lang="sr-Cyrl-RS" sz="1400" dirty="0">
              <a:latin typeface="Palatino Linotype" pitchFamily="18" charset="0"/>
            </a:endParaRPr>
          </a:p>
          <a:p>
            <a:pPr>
              <a:lnSpc>
                <a:spcPct val="150000"/>
              </a:lnSpc>
            </a:pPr>
            <a:r>
              <a:rPr lang="en" sz="1400" b="1">
                <a:latin typeface="Palatino Linotype" pitchFamily="18" charset="0"/>
              </a:rPr>
              <a:t>3. Antibodies to liver and kidney microsomal antibodies (liver-kidney microsomal antibodies, LKM)</a:t>
            </a:r>
          </a:p>
          <a:p>
            <a:pPr marL="285750" indent="-285750">
              <a:lnSpc>
                <a:spcPct val="150000"/>
              </a:lnSpc>
              <a:buFont typeface="Wingdings" pitchFamily="2" charset="2"/>
              <a:buChar char="§"/>
            </a:pPr>
            <a:r>
              <a:rPr lang="en" sz="1400">
                <a:latin typeface="Palatino Linotype" pitchFamily="18" charset="0"/>
              </a:rPr>
              <a:t>Against endoplasmic reticulum-microsomal protein</a:t>
            </a:r>
          </a:p>
          <a:p>
            <a:pPr marL="285750" indent="-285750">
              <a:lnSpc>
                <a:spcPct val="150000"/>
              </a:lnSpc>
              <a:buFont typeface="Wingdings" pitchFamily="2" charset="2"/>
              <a:buChar char="§"/>
            </a:pPr>
            <a:r>
              <a:rPr lang="en" sz="1400" b="1">
                <a:latin typeface="Palatino Linotype" pitchFamily="18" charset="0"/>
              </a:rPr>
              <a:t>LKM-1 antibodies</a:t>
            </a:r>
          </a:p>
          <a:p>
            <a:pPr marL="285750" indent="-285750">
              <a:lnSpc>
                <a:spcPct val="150000"/>
              </a:lnSpc>
              <a:buFont typeface="Wingdings" pitchFamily="2" charset="2"/>
              <a:buChar char="§"/>
            </a:pPr>
            <a:r>
              <a:rPr lang="en" sz="1400" b="1">
                <a:latin typeface="Palatino Linotype" pitchFamily="18" charset="0"/>
              </a:rPr>
              <a:t>LKM-2 antibodies</a:t>
            </a:r>
          </a:p>
          <a:p>
            <a:pPr marL="285750" indent="-285750">
              <a:lnSpc>
                <a:spcPct val="150000"/>
              </a:lnSpc>
              <a:buFont typeface="Wingdings" pitchFamily="2" charset="2"/>
              <a:buChar char="§"/>
            </a:pPr>
            <a:r>
              <a:rPr lang="en" sz="1400" b="1">
                <a:latin typeface="Palatino Linotype" pitchFamily="18" charset="0"/>
              </a:rPr>
              <a:t>LKM-3 antibodies</a:t>
            </a:r>
            <a:endParaRPr lang="sr-Cyrl-RS" sz="1400" b="1" dirty="0">
              <a:latin typeface="Palatino Linotype" pitchFamily="18" charset="0"/>
            </a:endParaRPr>
          </a:p>
          <a:p>
            <a:pPr>
              <a:lnSpc>
                <a:spcPct val="150000"/>
              </a:lnSpc>
            </a:pPr>
            <a:r>
              <a:rPr lang="en" sz="1400" b="1">
                <a:latin typeface="Palatino Linotype" pitchFamily="18" charset="0"/>
              </a:rPr>
              <a:t>4 </a:t>
            </a:r>
            <a:r>
              <a:rPr lang="en" sz="1400">
                <a:latin typeface="Palatino Linotype" pitchFamily="18" charset="0"/>
              </a:rPr>
              <a:t>. </a:t>
            </a:r>
            <a:r>
              <a:rPr lang="en" sz="1400" b="1">
                <a:latin typeface="Palatino Linotype" pitchFamily="18" charset="0"/>
              </a:rPr>
              <a:t>Antibodies against soluble liver antigens (antibodies against soluble liver antigens, SLA)</a:t>
            </a:r>
            <a:endParaRPr lang="x-none" sz="1400">
              <a:latin typeface="Palatino Linotype" pitchFamily="18" charset="0"/>
            </a:endParaRPr>
          </a:p>
          <a:p>
            <a:pPr marL="285750" indent="-285750">
              <a:lnSpc>
                <a:spcPct val="150000"/>
              </a:lnSpc>
              <a:buFont typeface="Wingdings" pitchFamily="2" charset="2"/>
              <a:buChar char="§"/>
            </a:pPr>
            <a:r>
              <a:rPr lang="en" sz="1400">
                <a:latin typeface="Palatino Linotype" pitchFamily="18" charset="0"/>
              </a:rPr>
              <a:t>Against cytokeratins 8 and 18</a:t>
            </a:r>
            <a:endParaRPr lang="sr-Cyrl-RS" sz="1400" dirty="0">
              <a:latin typeface="Palatino Linotype" pitchFamily="18" charset="0"/>
            </a:endParaRPr>
          </a:p>
          <a:p>
            <a:pPr>
              <a:lnSpc>
                <a:spcPct val="150000"/>
              </a:lnSpc>
            </a:pPr>
            <a:r>
              <a:rPr lang="en" sz="1400" b="1">
                <a:latin typeface="Palatino Linotype" pitchFamily="18" charset="0"/>
              </a:rPr>
              <a:t>Antibodies against asialoglycoprotein receptor (autoantibodies against asialoglycoprorein receptor, ASGPR)</a:t>
            </a:r>
          </a:p>
          <a:p>
            <a:pPr marL="285750" indent="-285750">
              <a:lnSpc>
                <a:spcPct val="150000"/>
              </a:lnSpc>
              <a:buFont typeface="Wingdings" pitchFamily="2" charset="2"/>
              <a:buChar char="§"/>
            </a:pPr>
            <a:r>
              <a:rPr lang="en" sz="1400">
                <a:latin typeface="Palatino Linotype" pitchFamily="18" charset="0"/>
              </a:rPr>
              <a:t>Asialoglycoprotein-glycoprotein specific for the liver and found on the cell membrane ASGPR</a:t>
            </a:r>
            <a:endParaRPr lang="sr-Cyrl-RS" sz="1400" dirty="0">
              <a:latin typeface="Palatino Linotype" pitchFamily="18" charset="0"/>
            </a:endParaRPr>
          </a:p>
          <a:p>
            <a:pPr>
              <a:lnSpc>
                <a:spcPct val="150000"/>
              </a:lnSpc>
            </a:pPr>
            <a:r>
              <a:rPr lang="en" sz="1400" b="1">
                <a:latin typeface="Palatino Linotype" pitchFamily="18" charset="0"/>
              </a:rPr>
              <a:t>6. Antibodies against liver cytoplasmic antigen (antibodies against liver cytosolic antigen, anti-LC-1 antibodies)</a:t>
            </a:r>
          </a:p>
          <a:p>
            <a:pPr>
              <a:lnSpc>
                <a:spcPct val="150000"/>
              </a:lnSpc>
            </a:pPr>
            <a:r>
              <a:rPr lang="en" sz="1400" b="1">
                <a:latin typeface="Palatino Linotype" pitchFamily="18" charset="0"/>
              </a:rPr>
              <a:t>7. Antibodies against liver and pancreas antigen (liver-pancreas antigen, LP)</a:t>
            </a:r>
          </a:p>
          <a:p>
            <a:pPr marL="285750" indent="-285750">
              <a:lnSpc>
                <a:spcPct val="150000"/>
              </a:lnSpc>
              <a:buFont typeface="Wingdings" pitchFamily="2" charset="2"/>
              <a:buChar char="§"/>
            </a:pPr>
            <a:endParaRPr lang="x-none" sz="1400" dirty="0">
              <a:latin typeface="Palatino Linotype" pitchFamily="18" charset="0"/>
            </a:endParaRPr>
          </a:p>
        </p:txBody>
      </p:sp>
    </p:spTree>
    <p:extLst>
      <p:ext uri="{BB962C8B-B14F-4D97-AF65-F5344CB8AC3E}">
        <p14:creationId xmlns="" xmlns:p14="http://schemas.microsoft.com/office/powerpoint/2010/main" val="276961231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57200"/>
            <a:ext cx="8915400" cy="3831818"/>
          </a:xfrm>
          <a:prstGeom prst="rect">
            <a:avLst/>
          </a:prstGeom>
          <a:noFill/>
        </p:spPr>
        <p:txBody>
          <a:bodyPr wrap="square" rtlCol="0">
            <a:spAutoFit/>
          </a:bodyPr>
          <a:lstStyle/>
          <a:p>
            <a:pPr>
              <a:lnSpc>
                <a:spcPct val="150000"/>
              </a:lnSpc>
            </a:pPr>
            <a:r>
              <a:rPr lang="en" b="1" dirty="0">
                <a:latin typeface="Palatino Linotype" pitchFamily="18" charset="0"/>
              </a:rPr>
              <a:t>CLINICAL CHARACTERISTICS</a:t>
            </a:r>
          </a:p>
          <a:p>
            <a:pPr marL="285750" indent="-285750">
              <a:lnSpc>
                <a:spcPct val="150000"/>
              </a:lnSpc>
              <a:buFont typeface="Wingdings" pitchFamily="2" charset="2"/>
              <a:buChar char="§"/>
            </a:pPr>
            <a:r>
              <a:rPr lang="en" dirty="0">
                <a:latin typeface="Palatino Linotype" pitchFamily="18" charset="0"/>
              </a:rPr>
              <a:t>Chronic </a:t>
            </a:r>
            <a:r>
              <a:rPr lang="en" dirty="0" err="1">
                <a:latin typeface="Palatino Linotype" pitchFamily="18" charset="0"/>
              </a:rPr>
              <a:t>inflammatory </a:t>
            </a:r>
            <a:r>
              <a:rPr lang="en" dirty="0">
                <a:latin typeface="Palatino Linotype" pitchFamily="18" charset="0"/>
              </a:rPr>
              <a:t>liver disease lasting at least 6 months with elevated </a:t>
            </a:r>
            <a:r>
              <a:rPr lang="en" dirty="0" err="1">
                <a:latin typeface="Palatino Linotype" pitchFamily="18" charset="0"/>
              </a:rPr>
              <a:t>aminotransferases </a:t>
            </a:r>
            <a:r>
              <a:rPr lang="en" dirty="0">
                <a:latin typeface="Palatino Linotype" pitchFamily="18" charset="0"/>
              </a:rPr>
              <a:t>, at least 1.5 times</a:t>
            </a:r>
          </a:p>
          <a:p>
            <a:pPr marL="285750" indent="-285750">
              <a:lnSpc>
                <a:spcPct val="150000"/>
              </a:lnSpc>
              <a:buFont typeface="Wingdings" pitchFamily="2" charset="2"/>
              <a:buChar char="§"/>
            </a:pPr>
            <a:r>
              <a:rPr lang="en" dirty="0">
                <a:latin typeface="Palatino Linotype" pitchFamily="18" charset="0"/>
              </a:rPr>
              <a:t>Fatigue, pains, </a:t>
            </a:r>
            <a:r>
              <a:rPr lang="en" dirty="0" err="1">
                <a:latin typeface="Palatino Linotype" pitchFamily="18" charset="0"/>
              </a:rPr>
              <a:t>icterus </a:t>
            </a:r>
            <a:r>
              <a:rPr lang="en" dirty="0">
                <a:latin typeface="Palatino Linotype" pitchFamily="18" charset="0"/>
              </a:rPr>
              <a:t>, </a:t>
            </a:r>
            <a:r>
              <a:rPr lang="en" dirty="0" err="1">
                <a:latin typeface="Palatino Linotype" pitchFamily="18" charset="0"/>
              </a:rPr>
              <a:t>palmar</a:t>
            </a:r>
            <a:r>
              <a:rPr lang="en" dirty="0">
                <a:latin typeface="Palatino Linotype" pitchFamily="18" charset="0"/>
              </a:rPr>
              <a:t> </a:t>
            </a:r>
            <a:r>
              <a:rPr lang="en" dirty="0" err="1">
                <a:latin typeface="Palatino Linotype" pitchFamily="18" charset="0"/>
              </a:rPr>
              <a:t>erythema </a:t>
            </a:r>
            <a:r>
              <a:rPr lang="en" dirty="0">
                <a:latin typeface="Palatino Linotype" pitchFamily="18" charset="0"/>
              </a:rPr>
              <a:t>, </a:t>
            </a:r>
            <a:r>
              <a:rPr lang="en" dirty="0" err="1">
                <a:latin typeface="Palatino Linotype" pitchFamily="18" charset="0"/>
              </a:rPr>
              <a:t>spider</a:t>
            </a:r>
            <a:r>
              <a:rPr lang="en" dirty="0">
                <a:latin typeface="Palatino Linotype" pitchFamily="18" charset="0"/>
              </a:rPr>
              <a:t> </a:t>
            </a:r>
            <a:r>
              <a:rPr lang="en" dirty="0" err="1">
                <a:latin typeface="Palatino Linotype" pitchFamily="18" charset="0"/>
              </a:rPr>
              <a:t>nevus</a:t>
            </a:r>
            <a:endParaRPr lang="x-none" dirty="0">
              <a:latin typeface="Palatino Linotype" pitchFamily="18" charset="0"/>
            </a:endParaRPr>
          </a:p>
          <a:p>
            <a:pPr marL="285750" indent="-285750">
              <a:lnSpc>
                <a:spcPct val="150000"/>
              </a:lnSpc>
              <a:buFont typeface="Wingdings" pitchFamily="2" charset="2"/>
              <a:buChar char="§"/>
            </a:pPr>
            <a:r>
              <a:rPr lang="en" dirty="0">
                <a:latin typeface="Palatino Linotype" pitchFamily="18" charset="0"/>
              </a:rPr>
              <a:t>In the later course, signs </a:t>
            </a:r>
            <a:r>
              <a:rPr lang="en" dirty="0" err="1">
                <a:latin typeface="Palatino Linotype" pitchFamily="18" charset="0"/>
              </a:rPr>
              <a:t>of portal </a:t>
            </a:r>
            <a:r>
              <a:rPr lang="en" dirty="0">
                <a:latin typeface="Palatino Linotype" pitchFamily="18" charset="0"/>
              </a:rPr>
              <a:t>hypertension with </a:t>
            </a:r>
            <a:r>
              <a:rPr lang="en" dirty="0" err="1">
                <a:latin typeface="Palatino Linotype" pitchFamily="18" charset="0"/>
              </a:rPr>
              <a:t>ascites </a:t>
            </a:r>
            <a:r>
              <a:rPr lang="en" dirty="0">
                <a:latin typeface="Palatino Linotype" pitchFamily="18" charset="0"/>
              </a:rPr>
              <a:t>, </a:t>
            </a:r>
            <a:r>
              <a:rPr lang="en" dirty="0" err="1">
                <a:latin typeface="Palatino Linotype" pitchFamily="18" charset="0"/>
              </a:rPr>
              <a:t>bleeding</a:t>
            </a:r>
            <a:r>
              <a:rPr lang="en" dirty="0">
                <a:latin typeface="Palatino Linotype" pitchFamily="18" charset="0"/>
              </a:rPr>
              <a:t> </a:t>
            </a:r>
            <a:r>
              <a:rPr lang="en" dirty="0" err="1">
                <a:latin typeface="Palatino Linotype" pitchFamily="18" charset="0"/>
              </a:rPr>
              <a:t>esophageal</a:t>
            </a:r>
            <a:r>
              <a:rPr lang="en" dirty="0">
                <a:latin typeface="Palatino Linotype" pitchFamily="18" charset="0"/>
              </a:rPr>
              <a:t> </a:t>
            </a:r>
            <a:r>
              <a:rPr lang="en" dirty="0" err="1">
                <a:latin typeface="Palatino Linotype" pitchFamily="18" charset="0"/>
              </a:rPr>
              <a:t>varicosities </a:t>
            </a:r>
            <a:r>
              <a:rPr lang="en" dirty="0">
                <a:latin typeface="Palatino Linotype" pitchFamily="18" charset="0"/>
              </a:rPr>
              <a:t>and </a:t>
            </a:r>
            <a:r>
              <a:rPr lang="en" dirty="0" err="1">
                <a:latin typeface="Palatino Linotype" pitchFamily="18" charset="0"/>
              </a:rPr>
              <a:t>encephalopathy</a:t>
            </a:r>
            <a:endParaRPr lang="x-none" dirty="0">
              <a:latin typeface="Palatino Linotype" pitchFamily="18" charset="0"/>
            </a:endParaRPr>
          </a:p>
          <a:p>
            <a:pPr marL="285750" indent="-285750">
              <a:lnSpc>
                <a:spcPct val="150000"/>
              </a:lnSpc>
              <a:buFont typeface="Wingdings" pitchFamily="2" charset="2"/>
              <a:buChar char="§"/>
            </a:pPr>
            <a:r>
              <a:rPr lang="en" dirty="0" err="1">
                <a:latin typeface="Palatino Linotype" pitchFamily="18" charset="0"/>
              </a:rPr>
              <a:t>Association </a:t>
            </a:r>
            <a:r>
              <a:rPr lang="en" dirty="0">
                <a:latin typeface="Palatino Linotype" pitchFamily="18" charset="0"/>
              </a:rPr>
              <a:t>with </a:t>
            </a:r>
            <a:r>
              <a:rPr lang="en" dirty="0" err="1">
                <a:latin typeface="Palatino Linotype" pitchFamily="18" charset="0"/>
              </a:rPr>
              <a:t>immune- </a:t>
            </a:r>
            <a:r>
              <a:rPr lang="en" dirty="0">
                <a:latin typeface="Palatino Linotype" pitchFamily="18" charset="0"/>
              </a:rPr>
              <a:t>mediated </a:t>
            </a:r>
            <a:r>
              <a:rPr lang="en" dirty="0" err="1">
                <a:latin typeface="Palatino Linotype" pitchFamily="18" charset="0"/>
              </a:rPr>
              <a:t>extrahepatic </a:t>
            </a:r>
            <a:r>
              <a:rPr lang="en" dirty="0">
                <a:latin typeface="Palatino Linotype" pitchFamily="18" charset="0"/>
              </a:rPr>
              <a:t>syndromes ( </a:t>
            </a:r>
            <a:r>
              <a:rPr lang="en" dirty="0" err="1">
                <a:latin typeface="Palatino Linotype" pitchFamily="18" charset="0"/>
              </a:rPr>
              <a:t>thyroiditis </a:t>
            </a:r>
            <a:r>
              <a:rPr lang="en" dirty="0">
                <a:latin typeface="Palatino Linotype" pitchFamily="18" charset="0"/>
              </a:rPr>
              <a:t>, </a:t>
            </a:r>
            <a:r>
              <a:rPr lang="en" dirty="0" err="1">
                <a:latin typeface="Palatino Linotype" pitchFamily="18" charset="0"/>
              </a:rPr>
              <a:t>vitiligo </a:t>
            </a:r>
            <a:r>
              <a:rPr lang="en" dirty="0">
                <a:latin typeface="Palatino Linotype" pitchFamily="18" charset="0"/>
              </a:rPr>
              <a:t>, </a:t>
            </a:r>
            <a:r>
              <a:rPr lang="en" dirty="0" err="1">
                <a:latin typeface="Palatino Linotype" pitchFamily="18" charset="0"/>
              </a:rPr>
              <a:t>alopecia </a:t>
            </a:r>
            <a:r>
              <a:rPr lang="en" dirty="0">
                <a:latin typeface="Palatino Linotype" pitchFamily="18" charset="0"/>
              </a:rPr>
              <a:t>, </a:t>
            </a:r>
            <a:r>
              <a:rPr lang="en" dirty="0" err="1">
                <a:latin typeface="Palatino Linotype" pitchFamily="18" charset="0"/>
              </a:rPr>
              <a:t>ulcerative </a:t>
            </a:r>
            <a:r>
              <a:rPr lang="en" dirty="0">
                <a:latin typeface="Palatino Linotype" pitchFamily="18" charset="0"/>
              </a:rPr>
              <a:t>colitis, </a:t>
            </a:r>
            <a:r>
              <a:rPr lang="en" dirty="0" err="1">
                <a:latin typeface="Palatino Linotype" pitchFamily="18" charset="0"/>
              </a:rPr>
              <a:t>rheumatoid </a:t>
            </a:r>
            <a:r>
              <a:rPr lang="en" dirty="0">
                <a:latin typeface="Palatino Linotype" pitchFamily="18" charset="0"/>
              </a:rPr>
              <a:t>arthritis, diabetes, </a:t>
            </a:r>
            <a:r>
              <a:rPr lang="en" dirty="0" err="1">
                <a:latin typeface="Palatino Linotype" pitchFamily="18" charset="0"/>
              </a:rPr>
              <a:t>glomerulonephritis </a:t>
            </a:r>
            <a:r>
              <a:rPr lang="en" dirty="0">
                <a:latin typeface="Palatino Linotype" pitchFamily="18" charset="0"/>
              </a:rPr>
              <a:t>, ITP)</a:t>
            </a:r>
          </a:p>
        </p:txBody>
      </p:sp>
    </p:spTree>
    <p:extLst>
      <p:ext uri="{BB962C8B-B14F-4D97-AF65-F5344CB8AC3E}">
        <p14:creationId xmlns="" xmlns:p14="http://schemas.microsoft.com/office/powerpoint/2010/main" val="293706196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5400"/>
            <a:ext cx="8610600" cy="7802136"/>
          </a:xfrm>
          <a:prstGeom prst="rect">
            <a:avLst/>
          </a:prstGeom>
          <a:noFill/>
        </p:spPr>
        <p:txBody>
          <a:bodyPr wrap="square" rtlCol="0">
            <a:spAutoFit/>
          </a:bodyPr>
          <a:lstStyle/>
          <a:p>
            <a:pPr>
              <a:lnSpc>
                <a:spcPct val="150000"/>
              </a:lnSpc>
            </a:pPr>
            <a:r>
              <a:rPr lang="en" sz="1600" b="1" dirty="0">
                <a:latin typeface="Palatino Linotype" pitchFamily="18" charset="0"/>
              </a:rPr>
              <a:t>AUTOIMMUNE HEPATITIS TYPE 1</a:t>
            </a:r>
          </a:p>
          <a:p>
            <a:pPr marL="285750" indent="-285750">
              <a:lnSpc>
                <a:spcPct val="150000"/>
              </a:lnSpc>
              <a:buFont typeface="Wingdings" pitchFamily="2" charset="2"/>
              <a:buChar char="§"/>
            </a:pPr>
            <a:r>
              <a:rPr lang="en" sz="1600" dirty="0">
                <a:latin typeface="Palatino Linotype" pitchFamily="18" charset="0"/>
              </a:rPr>
              <a:t>In 80% of patients, 70% are women between the ages of 16 and 30</a:t>
            </a:r>
          </a:p>
          <a:p>
            <a:pPr marL="285750" indent="-285750">
              <a:lnSpc>
                <a:spcPct val="150000"/>
              </a:lnSpc>
              <a:buFont typeface="Wingdings" pitchFamily="2" charset="2"/>
              <a:buChar char="§"/>
            </a:pPr>
            <a:r>
              <a:rPr lang="en" sz="1600" dirty="0">
                <a:latin typeface="Palatino Linotype" pitchFamily="18" charset="0"/>
              </a:rPr>
              <a:t>Positive ANA </a:t>
            </a:r>
            <a:r>
              <a:rPr lang="en" sz="1600">
                <a:latin typeface="Palatino Linotype" pitchFamily="18" charset="0"/>
              </a:rPr>
              <a:t>and AGLM </a:t>
            </a:r>
            <a:r>
              <a:rPr lang="en" sz="1600" dirty="0">
                <a:latin typeface="Palatino Linotype" pitchFamily="18" charset="0"/>
              </a:rPr>
              <a:t>, </a:t>
            </a:r>
            <a:r>
              <a:rPr lang="en" sz="1600">
                <a:latin typeface="Palatino Linotype" pitchFamily="18" charset="0"/>
              </a:rPr>
              <a:t>hypergammaglobulinemia </a:t>
            </a:r>
            <a:r>
              <a:rPr lang="en" sz="1600" dirty="0">
                <a:latin typeface="Palatino Linotype" pitchFamily="18" charset="0"/>
              </a:rPr>
              <a:t>, </a:t>
            </a:r>
            <a:r>
              <a:rPr lang="en" sz="1600">
                <a:latin typeface="Palatino Linotype" pitchFamily="18" charset="0"/>
              </a:rPr>
              <a:t>↑IgG </a:t>
            </a:r>
            <a:r>
              <a:rPr lang="en" sz="1600" dirty="0">
                <a:latin typeface="Palatino Linotype" pitchFamily="18" charset="0"/>
              </a:rPr>
              <a:t>, in </a:t>
            </a:r>
            <a:r>
              <a:rPr lang="en" sz="1600">
                <a:latin typeface="Palatino Linotype" pitchFamily="18" charset="0"/>
              </a:rPr>
              <a:t>association </a:t>
            </a:r>
            <a:r>
              <a:rPr lang="en" sz="1600" dirty="0">
                <a:latin typeface="Palatino Linotype" pitchFamily="18" charset="0"/>
              </a:rPr>
              <a:t>with </a:t>
            </a:r>
            <a:r>
              <a:rPr lang="en" sz="1600" dirty="0" err="1">
                <a:latin typeface="Palatino Linotype" pitchFamily="18" charset="0"/>
              </a:rPr>
              <a:t>extrahepatic</a:t>
            </a:r>
            <a:r>
              <a:rPr lang="en" sz="1600" dirty="0">
                <a:latin typeface="Palatino Linotype" pitchFamily="18" charset="0"/>
              </a:rPr>
              <a:t> </a:t>
            </a:r>
            <a:r>
              <a:rPr lang="en" sz="1600" dirty="0" err="1">
                <a:latin typeface="Palatino Linotype" pitchFamily="18" charset="0"/>
              </a:rPr>
              <a:t>autoimmune </a:t>
            </a:r>
            <a:r>
              <a:rPr lang="en" sz="1600" dirty="0">
                <a:latin typeface="Palatino Linotype" pitchFamily="18" charset="0"/>
              </a:rPr>
              <a:t>syndromes</a:t>
            </a:r>
          </a:p>
          <a:p>
            <a:pPr>
              <a:lnSpc>
                <a:spcPct val="150000"/>
              </a:lnSpc>
            </a:pPr>
            <a:r>
              <a:rPr lang="en" sz="1600" b="1">
                <a:latin typeface="Palatino Linotype" pitchFamily="18" charset="0"/>
              </a:rPr>
              <a:t>AUTOIMMUNE </a:t>
            </a:r>
            <a:r>
              <a:rPr lang="en" sz="1600" b="1" dirty="0">
                <a:latin typeface="Palatino Linotype" pitchFamily="18" charset="0"/>
              </a:rPr>
              <a:t>HEPATITIS TYPE 2</a:t>
            </a:r>
          </a:p>
          <a:p>
            <a:pPr marL="285750" indent="-285750">
              <a:lnSpc>
                <a:spcPct val="150000"/>
              </a:lnSpc>
              <a:buFont typeface="Wingdings" pitchFamily="2" charset="2"/>
              <a:buChar char="§"/>
            </a:pPr>
            <a:r>
              <a:rPr lang="en" sz="1600" dirty="0">
                <a:latin typeface="Palatino Linotype" pitchFamily="18" charset="0"/>
              </a:rPr>
              <a:t>In 20% of patients, women, around </a:t>
            </a:r>
            <a:r>
              <a:rPr lang="en" sz="1600">
                <a:latin typeface="Palatino Linotype" pitchFamily="18" charset="0"/>
              </a:rPr>
              <a:t>the age of 10 </a:t>
            </a:r>
            <a:r>
              <a:rPr lang="en" sz="1600" dirty="0">
                <a:latin typeface="Palatino Linotype" pitchFamily="18" charset="0"/>
              </a:rPr>
              <a:t>, the </a:t>
            </a:r>
            <a:r>
              <a:rPr lang="en" sz="1600">
                <a:latin typeface="Palatino Linotype" pitchFamily="18" charset="0"/>
              </a:rPr>
              <a:t>presence of LKM-1 antibodies </a:t>
            </a:r>
            <a:r>
              <a:rPr lang="en" sz="1600" dirty="0">
                <a:latin typeface="Palatino Linotype" pitchFamily="18" charset="0"/>
              </a:rPr>
              <a:t>, in</a:t>
            </a:r>
            <a:r>
              <a:rPr lang="en" sz="1600">
                <a:latin typeface="Palatino Linotype" pitchFamily="18" charset="0"/>
              </a:rPr>
              <a:t> </a:t>
            </a:r>
            <a:r>
              <a:rPr lang="en" sz="1600" dirty="0">
                <a:latin typeface="Palatino Linotype" pitchFamily="18" charset="0"/>
              </a:rPr>
              <a:t>LKM-3 antibodies present in 10% of patients</a:t>
            </a:r>
          </a:p>
          <a:p>
            <a:pPr marL="285750" indent="-285750">
              <a:lnSpc>
                <a:spcPct val="150000"/>
              </a:lnSpc>
              <a:buFont typeface="Wingdings" pitchFamily="2" charset="2"/>
              <a:buChar char="§"/>
            </a:pPr>
            <a:r>
              <a:rPr lang="en" sz="1600" dirty="0" err="1">
                <a:latin typeface="Palatino Linotype" pitchFamily="18" charset="0"/>
              </a:rPr>
              <a:t>Organ-specific </a:t>
            </a:r>
            <a:r>
              <a:rPr lang="en" sz="1600" dirty="0">
                <a:latin typeface="Palatino Linotype" pitchFamily="18" charset="0"/>
              </a:rPr>
              <a:t>antibodies ( </a:t>
            </a:r>
            <a:r>
              <a:rPr lang="en" sz="1600" dirty="0" err="1">
                <a:latin typeface="Palatino Linotype" pitchFamily="18" charset="0"/>
              </a:rPr>
              <a:t>antithyroid </a:t>
            </a:r>
            <a:r>
              <a:rPr lang="en" sz="1600" dirty="0">
                <a:latin typeface="Palatino Linotype" pitchFamily="18" charset="0"/>
              </a:rPr>
              <a:t>, antibodies, antibodies to </a:t>
            </a:r>
            <a:r>
              <a:rPr lang="en" sz="1600" dirty="0" err="1">
                <a:latin typeface="Palatino Linotype" pitchFamily="18" charset="0"/>
              </a:rPr>
              <a:t>parietal </a:t>
            </a:r>
            <a:r>
              <a:rPr lang="en" sz="1600" dirty="0">
                <a:latin typeface="Palatino Linotype" pitchFamily="18" charset="0"/>
              </a:rPr>
              <a:t>cells, antibodies to </a:t>
            </a:r>
            <a:r>
              <a:rPr lang="en" sz="1600" dirty="0" err="1">
                <a:latin typeface="Palatino Linotype" pitchFamily="18" charset="0"/>
              </a:rPr>
              <a:t>Langerhans' </a:t>
            </a:r>
            <a:r>
              <a:rPr lang="en" sz="1600" dirty="0">
                <a:latin typeface="Palatino Linotype" pitchFamily="18" charset="0"/>
              </a:rPr>
              <a:t>islets)</a:t>
            </a:r>
          </a:p>
          <a:p>
            <a:pPr marL="285750" indent="-285750">
              <a:lnSpc>
                <a:spcPct val="150000"/>
              </a:lnSpc>
              <a:buFont typeface="Wingdings" pitchFamily="2" charset="2"/>
              <a:buChar char="§"/>
            </a:pPr>
            <a:r>
              <a:rPr lang="en" sz="1600" dirty="0">
                <a:latin typeface="Palatino Linotype" pitchFamily="18" charset="0"/>
              </a:rPr>
              <a:t>Often associated with diabetes, </a:t>
            </a:r>
            <a:r>
              <a:rPr lang="en" sz="1600" dirty="0" err="1">
                <a:latin typeface="Palatino Linotype" pitchFamily="18" charset="0"/>
              </a:rPr>
              <a:t>vitiligo </a:t>
            </a:r>
            <a:r>
              <a:rPr lang="en" sz="1600" dirty="0">
                <a:latin typeface="Palatino Linotype" pitchFamily="18" charset="0"/>
              </a:rPr>
              <a:t>, </a:t>
            </a:r>
            <a:r>
              <a:rPr lang="en" sz="1600" dirty="0" err="1">
                <a:latin typeface="Palatino Linotype" pitchFamily="18" charset="0"/>
              </a:rPr>
              <a:t>autoimmune </a:t>
            </a:r>
            <a:r>
              <a:rPr lang="en" sz="1600" dirty="0">
                <a:latin typeface="Palatino Linotype" pitchFamily="18" charset="0"/>
              </a:rPr>
              <a:t>diseases of the thyroid gland</a:t>
            </a:r>
          </a:p>
          <a:p>
            <a:pPr marL="285750" indent="-285750">
              <a:lnSpc>
                <a:spcPct val="150000"/>
              </a:lnSpc>
              <a:buFont typeface="Wingdings" pitchFamily="2" charset="2"/>
              <a:buChar char="§"/>
            </a:pPr>
            <a:r>
              <a:rPr lang="en" sz="1600" dirty="0">
                <a:latin typeface="Palatino Linotype" pitchFamily="18" charset="0"/>
              </a:rPr>
              <a:t>Serum </a:t>
            </a:r>
            <a:r>
              <a:rPr lang="en" sz="1600" dirty="0" err="1">
                <a:latin typeface="Palatino Linotype" pitchFamily="18" charset="0"/>
              </a:rPr>
              <a:t>immunoglobulins </a:t>
            </a:r>
            <a:r>
              <a:rPr lang="en" sz="1600" dirty="0">
                <a:latin typeface="Palatino Linotype" pitchFamily="18" charset="0"/>
              </a:rPr>
              <a:t>moderately elevated, with reduction of </a:t>
            </a:r>
            <a:r>
              <a:rPr lang="en" sz="1600" dirty="0" err="1">
                <a:latin typeface="Palatino Linotype" pitchFamily="18" charset="0"/>
              </a:rPr>
              <a:t>IgA</a:t>
            </a:r>
            <a:endParaRPr lang="x-none" sz="1600" dirty="0">
              <a:latin typeface="Palatino Linotype" pitchFamily="18" charset="0"/>
            </a:endParaRPr>
          </a:p>
          <a:p>
            <a:pPr marL="285750" indent="-285750">
              <a:lnSpc>
                <a:spcPct val="150000"/>
              </a:lnSpc>
              <a:buFont typeface="Wingdings" pitchFamily="2" charset="2"/>
              <a:buChar char="§"/>
            </a:pPr>
            <a:r>
              <a:rPr lang="en" sz="1600" dirty="0">
                <a:latin typeface="Palatino Linotype" pitchFamily="18" charset="0"/>
              </a:rPr>
              <a:t>High risk for progression </a:t>
            </a:r>
            <a:r>
              <a:rPr lang="en" sz="1600">
                <a:latin typeface="Palatino Linotype" pitchFamily="18" charset="0"/>
              </a:rPr>
              <a:t>to cirrhosis</a:t>
            </a:r>
            <a:endParaRPr lang="sr-Cyrl-RS" sz="1600" dirty="0">
              <a:latin typeface="Palatino Linotype" pitchFamily="18" charset="0"/>
            </a:endParaRPr>
          </a:p>
          <a:p>
            <a:pPr>
              <a:lnSpc>
                <a:spcPct val="150000"/>
              </a:lnSpc>
            </a:pPr>
            <a:r>
              <a:rPr lang="en" sz="1600" b="1">
                <a:latin typeface="Palatino Linotype" pitchFamily="18" charset="0"/>
              </a:rPr>
              <a:t>AUTOIMMUNE HEPATITIS TYPE 3</a:t>
            </a:r>
          </a:p>
          <a:p>
            <a:pPr marL="285750" indent="-285750">
              <a:lnSpc>
                <a:spcPct val="150000"/>
              </a:lnSpc>
              <a:buFont typeface="Wingdings" pitchFamily="2" charset="2"/>
              <a:buChar char="§"/>
            </a:pPr>
            <a:r>
              <a:rPr lang="en" sz="1600">
                <a:latin typeface="Palatino Linotype" pitchFamily="18" charset="0"/>
              </a:rPr>
              <a:t>The presence of SLA, and less often LP antibodies</a:t>
            </a:r>
          </a:p>
          <a:p>
            <a:pPr marL="285750" indent="-285750">
              <a:lnSpc>
                <a:spcPct val="150000"/>
              </a:lnSpc>
              <a:buFont typeface="Wingdings" pitchFamily="2" charset="2"/>
              <a:buChar char="§"/>
            </a:pPr>
            <a:r>
              <a:rPr lang="en" sz="1600">
                <a:latin typeface="Palatino Linotype" pitchFamily="18" charset="0"/>
              </a:rPr>
              <a:t>Positive and other serological markers of autoimmunity - AGLM, AMHA</a:t>
            </a:r>
          </a:p>
          <a:p>
            <a:pPr marL="285750" indent="-285750">
              <a:lnSpc>
                <a:spcPct val="150000"/>
              </a:lnSpc>
              <a:buFont typeface="Wingdings" pitchFamily="2" charset="2"/>
              <a:buChar char="§"/>
            </a:pPr>
            <a:r>
              <a:rPr lang="en" sz="1600">
                <a:latin typeface="Palatino Linotype" pitchFamily="18" charset="0"/>
              </a:rPr>
              <a:t>Prevalence less than 2, women, between 20 and 40 years of age</a:t>
            </a:r>
          </a:p>
          <a:p>
            <a:pPr marL="285750" indent="-285750">
              <a:lnSpc>
                <a:spcPct val="150000"/>
              </a:lnSpc>
              <a:buFont typeface="Wingdings" pitchFamily="2" charset="2"/>
              <a:buChar char="§"/>
            </a:pPr>
            <a:r>
              <a:rPr lang="en" sz="1600">
                <a:latin typeface="Palatino Linotype" pitchFamily="18" charset="0"/>
              </a:rPr>
              <a:t>Special form or variation of type 1 </a:t>
            </a:r>
            <a:r>
              <a:rPr lang="en" sz="1600" dirty="0">
                <a:latin typeface="Palatino Linotype" pitchFamily="18" charset="0"/>
              </a:rPr>
              <a:t>???</a:t>
            </a:r>
            <a:endParaRPr lang="x-none" sz="1600">
              <a:latin typeface="Palatino Linotype" pitchFamily="18" charset="0"/>
            </a:endParaRPr>
          </a:p>
          <a:p>
            <a:pPr>
              <a:lnSpc>
                <a:spcPct val="150000"/>
              </a:lnSpc>
            </a:pPr>
            <a:endParaRPr lang="x-none" sz="1600" dirty="0">
              <a:latin typeface="Palatino Linotype" pitchFamily="18" charset="0"/>
            </a:endParaRPr>
          </a:p>
          <a:p>
            <a:pPr>
              <a:lnSpc>
                <a:spcPct val="150000"/>
              </a:lnSpc>
            </a:pPr>
            <a:endParaRPr lang="x-none" dirty="0">
              <a:latin typeface="Palatino Linotype" pitchFamily="18" charset="0"/>
            </a:endParaRPr>
          </a:p>
          <a:p>
            <a:endParaRPr lang="x-none" dirty="0"/>
          </a:p>
        </p:txBody>
      </p:sp>
    </p:spTree>
    <p:extLst>
      <p:ext uri="{BB962C8B-B14F-4D97-AF65-F5344CB8AC3E}">
        <p14:creationId xmlns="" xmlns:p14="http://schemas.microsoft.com/office/powerpoint/2010/main" val="73647900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1" y="0"/>
            <a:ext cx="8839200" cy="4855945"/>
          </a:xfrm>
          <a:prstGeom prst="rect">
            <a:avLst/>
          </a:prstGeom>
          <a:noFill/>
        </p:spPr>
        <p:txBody>
          <a:bodyPr wrap="square" rtlCol="0">
            <a:spAutoFit/>
          </a:bodyPr>
          <a:lstStyle/>
          <a:p>
            <a:pPr>
              <a:lnSpc>
                <a:spcPct val="150000"/>
              </a:lnSpc>
            </a:pPr>
            <a:r>
              <a:rPr lang="en" sz="1600" b="1" dirty="0">
                <a:latin typeface="Palatino Linotype" pitchFamily="18" charset="0"/>
              </a:rPr>
              <a:t>DIAGNOSIS</a:t>
            </a:r>
          </a:p>
          <a:p>
            <a:pPr marL="285750" indent="-285750">
              <a:lnSpc>
                <a:spcPct val="150000"/>
              </a:lnSpc>
              <a:buFont typeface="Wingdings" pitchFamily="2" charset="2"/>
              <a:buChar char="§"/>
            </a:pPr>
            <a:r>
              <a:rPr lang="en" sz="1600" dirty="0">
                <a:latin typeface="Palatino Linotype" pitchFamily="18" charset="0"/>
              </a:rPr>
              <a:t>Classic biochemical tests do not differentiate AIH from other liver diseases</a:t>
            </a:r>
          </a:p>
          <a:p>
            <a:pPr marL="285750" indent="-285750">
              <a:lnSpc>
                <a:spcPct val="150000"/>
              </a:lnSpc>
              <a:buFont typeface="Wingdings" pitchFamily="2" charset="2"/>
              <a:buChar char="§"/>
            </a:pPr>
            <a:r>
              <a:rPr lang="en" sz="1600" dirty="0" err="1">
                <a:latin typeface="Palatino Linotype" pitchFamily="18" charset="0"/>
              </a:rPr>
              <a:t>Autoimmune</a:t>
            </a:r>
            <a:r>
              <a:rPr lang="en" sz="1600" dirty="0">
                <a:latin typeface="Palatino Linotype" pitchFamily="18" charset="0"/>
              </a:rPr>
              <a:t> </a:t>
            </a:r>
            <a:r>
              <a:rPr lang="en" sz="1600" dirty="0" err="1">
                <a:latin typeface="Palatino Linotype" pitchFamily="18" charset="0"/>
              </a:rPr>
              <a:t>hemolytic </a:t>
            </a:r>
            <a:r>
              <a:rPr lang="en" sz="1600" dirty="0">
                <a:latin typeface="Palatino Linotype" pitchFamily="18" charset="0"/>
              </a:rPr>
              <a:t>anemia with high serum </a:t>
            </a:r>
            <a:r>
              <a:rPr lang="en" sz="1600" dirty="0" err="1">
                <a:latin typeface="Palatino Linotype" pitchFamily="18" charset="0"/>
              </a:rPr>
              <a:t>bilirubin levels</a:t>
            </a:r>
            <a:endParaRPr lang="x-none" sz="1600" dirty="0">
              <a:latin typeface="Palatino Linotype" pitchFamily="18" charset="0"/>
            </a:endParaRPr>
          </a:p>
          <a:p>
            <a:pPr marL="285750" indent="-285750">
              <a:lnSpc>
                <a:spcPct val="150000"/>
              </a:lnSpc>
              <a:buFont typeface="Wingdings" pitchFamily="2" charset="2"/>
              <a:buChar char="§"/>
            </a:pPr>
            <a:r>
              <a:rPr lang="en" sz="1600" dirty="0" err="1">
                <a:latin typeface="Palatino Linotype" pitchFamily="18" charset="0"/>
              </a:rPr>
              <a:t>Fluctuating </a:t>
            </a:r>
            <a:r>
              <a:rPr lang="en" sz="1600" dirty="0">
                <a:latin typeface="Palatino Linotype" pitchFamily="18" charset="0"/>
              </a:rPr>
              <a:t>serum </a:t>
            </a:r>
            <a:r>
              <a:rPr lang="en" sz="1600" dirty="0" err="1">
                <a:latin typeface="Palatino Linotype" pitchFamily="18" charset="0"/>
              </a:rPr>
              <a:t>transaminase values</a:t>
            </a:r>
            <a:endParaRPr lang="x-none" sz="1600" dirty="0">
              <a:latin typeface="Palatino Linotype" pitchFamily="18" charset="0"/>
            </a:endParaRPr>
          </a:p>
          <a:p>
            <a:pPr marL="285750" indent="-285750">
              <a:lnSpc>
                <a:spcPct val="150000"/>
              </a:lnSpc>
              <a:buFont typeface="Wingdings" pitchFamily="2" charset="2"/>
              <a:buChar char="§"/>
            </a:pPr>
            <a:r>
              <a:rPr lang="en" sz="1600" dirty="0" err="1">
                <a:latin typeface="Palatino Linotype" pitchFamily="18" charset="0"/>
              </a:rPr>
              <a:t>Autoantibodies</a:t>
            </a:r>
            <a:endParaRPr lang="x-none" sz="1600" dirty="0">
              <a:latin typeface="Palatino Linotype" pitchFamily="18" charset="0"/>
            </a:endParaRPr>
          </a:p>
          <a:p>
            <a:pPr marL="285750" indent="-285750">
              <a:lnSpc>
                <a:spcPct val="150000"/>
              </a:lnSpc>
              <a:buFont typeface="Wingdings" pitchFamily="2" charset="2"/>
              <a:buChar char="§"/>
            </a:pPr>
            <a:r>
              <a:rPr lang="en" sz="1600" dirty="0">
                <a:latin typeface="Palatino Linotype" pitchFamily="18" charset="0"/>
              </a:rPr>
              <a:t>Final diagnosis by excluding other types of chronic hepatitis</a:t>
            </a:r>
          </a:p>
          <a:p>
            <a:pPr marL="285750" indent="-285750">
              <a:lnSpc>
                <a:spcPct val="150000"/>
              </a:lnSpc>
              <a:buFont typeface="Wingdings" pitchFamily="2" charset="2"/>
              <a:buChar char="§"/>
            </a:pPr>
            <a:r>
              <a:rPr lang="en" sz="1600" dirty="0">
                <a:latin typeface="Palatino Linotype" pitchFamily="18" charset="0"/>
              </a:rPr>
              <a:t>Scoring system</a:t>
            </a:r>
          </a:p>
          <a:p>
            <a:pPr>
              <a:lnSpc>
                <a:spcPct val="150000"/>
              </a:lnSpc>
            </a:pPr>
            <a:r>
              <a:rPr lang="en" sz="1600" b="1" dirty="0">
                <a:latin typeface="Palatino Linotype" pitchFamily="18" charset="0"/>
              </a:rPr>
              <a:t>IASL (International </a:t>
            </a:r>
            <a:r>
              <a:rPr lang="en" sz="1600" b="1" dirty="0" err="1">
                <a:latin typeface="Palatino Linotype" pitchFamily="18" charset="0"/>
              </a:rPr>
              <a:t>Autoimmune </a:t>
            </a:r>
            <a:r>
              <a:rPr lang="en" sz="1600" b="1" dirty="0">
                <a:latin typeface="Palatino Linotype" pitchFamily="18" charset="0"/>
              </a:rPr>
              <a:t>Hepatitis </a:t>
            </a:r>
            <a:r>
              <a:rPr lang="en" sz="1600" b="1" dirty="0" err="1">
                <a:latin typeface="Palatino Linotype" pitchFamily="18" charset="0"/>
              </a:rPr>
              <a:t>Group </a:t>
            </a:r>
            <a:r>
              <a:rPr lang="en" sz="1600" b="1" dirty="0">
                <a:latin typeface="Palatino Linotype" pitchFamily="18" charset="0"/>
              </a:rPr>
              <a:t>and International </a:t>
            </a:r>
            <a:r>
              <a:rPr lang="en" sz="1600" b="1" dirty="0" err="1">
                <a:latin typeface="Palatino Linotype" pitchFamily="18" charset="0"/>
              </a:rPr>
              <a:t>Association </a:t>
            </a:r>
            <a:r>
              <a:rPr lang="en" sz="1600" b="1" dirty="0">
                <a:latin typeface="Palatino Linotype" pitchFamily="18" charset="0"/>
              </a:rPr>
              <a:t>for the </a:t>
            </a:r>
            <a:r>
              <a:rPr lang="en" sz="1600" b="1" dirty="0" err="1">
                <a:latin typeface="Palatino Linotype" pitchFamily="18" charset="0"/>
              </a:rPr>
              <a:t>Study </a:t>
            </a:r>
            <a:r>
              <a:rPr lang="en" sz="1600" b="1" dirty="0">
                <a:latin typeface="Palatino Linotype" pitchFamily="18" charset="0"/>
              </a:rPr>
              <a:t>of the </a:t>
            </a:r>
            <a:r>
              <a:rPr lang="en" sz="1600" b="1" dirty="0" err="1">
                <a:latin typeface="Palatino Linotype" pitchFamily="18" charset="0"/>
              </a:rPr>
              <a:t>Liver </a:t>
            </a:r>
            <a:r>
              <a:rPr lang="en" sz="1600" b="1" dirty="0">
                <a:latin typeface="Palatino Linotype" pitchFamily="18" charset="0"/>
              </a:rPr>
              <a:t>):</a:t>
            </a:r>
          </a:p>
          <a:p>
            <a:pPr>
              <a:lnSpc>
                <a:spcPct val="150000"/>
              </a:lnSpc>
            </a:pPr>
            <a:r>
              <a:rPr lang="en" sz="1600" b="1" dirty="0">
                <a:latin typeface="Palatino Linotype" pitchFamily="18" charset="0"/>
              </a:rPr>
              <a:t>Positive criteria include:</a:t>
            </a:r>
          </a:p>
          <a:p>
            <a:pPr>
              <a:lnSpc>
                <a:spcPct val="150000"/>
              </a:lnSpc>
            </a:pPr>
            <a:r>
              <a:rPr lang="en" sz="1600" b="1" dirty="0">
                <a:latin typeface="Palatino Linotype" pitchFamily="18" charset="0"/>
              </a:rPr>
              <a:t>Gender, </a:t>
            </a:r>
            <a:r>
              <a:rPr lang="en" sz="1600" b="1" dirty="0" err="1">
                <a:latin typeface="Palatino Linotype" pitchFamily="18" charset="0"/>
              </a:rPr>
              <a:t>inflammatory </a:t>
            </a:r>
            <a:r>
              <a:rPr lang="en" sz="1600" b="1" dirty="0">
                <a:latin typeface="Palatino Linotype" pitchFamily="18" charset="0"/>
              </a:rPr>
              <a:t>activity, antibodies, histology, absence of alcohol consumption and viral infections, positive response to </a:t>
            </a:r>
            <a:r>
              <a:rPr lang="en" sz="1600" b="1" dirty="0" err="1">
                <a:latin typeface="Palatino Linotype" pitchFamily="18" charset="0"/>
              </a:rPr>
              <a:t>corticosteroid </a:t>
            </a:r>
            <a:r>
              <a:rPr lang="en" sz="1600" b="1" dirty="0">
                <a:latin typeface="Palatino Linotype" pitchFamily="18" charset="0"/>
              </a:rPr>
              <a:t>therapy</a:t>
            </a:r>
          </a:p>
          <a:p>
            <a:pPr>
              <a:lnSpc>
                <a:spcPct val="150000"/>
              </a:lnSpc>
            </a:pPr>
            <a:endParaRPr lang="x-none" sz="1600" dirty="0">
              <a:latin typeface="Palatino Linotype" pitchFamily="18" charset="0"/>
            </a:endParaRPr>
          </a:p>
        </p:txBody>
      </p:sp>
      <p:sp>
        <p:nvSpPr>
          <p:cNvPr id="3" name="Rectangle 2"/>
          <p:cNvSpPr/>
          <p:nvPr/>
        </p:nvSpPr>
        <p:spPr>
          <a:xfrm>
            <a:off x="152400" y="4495800"/>
            <a:ext cx="4572000" cy="793294"/>
          </a:xfrm>
          <a:prstGeom prst="rect">
            <a:avLst/>
          </a:prstGeom>
        </p:spPr>
        <p:txBody>
          <a:bodyPr>
            <a:spAutoFit/>
          </a:bodyPr>
          <a:lstStyle/>
          <a:p>
            <a:pPr>
              <a:lnSpc>
                <a:spcPct val="150000"/>
              </a:lnSpc>
            </a:pPr>
            <a:r>
              <a:rPr lang="en" sz="1600" b="1">
                <a:latin typeface="Palatino Linotype" pitchFamily="18" charset="0"/>
              </a:rPr>
              <a:t>HISTOLOGICAL FINDINGS</a:t>
            </a:r>
          </a:p>
          <a:p>
            <a:pPr marL="285750" indent="-285750">
              <a:lnSpc>
                <a:spcPct val="150000"/>
              </a:lnSpc>
              <a:buFont typeface="Wingdings" pitchFamily="2" charset="2"/>
              <a:buChar char="§"/>
            </a:pPr>
            <a:r>
              <a:rPr lang="en" sz="1600" b="1">
                <a:latin typeface="Palatino Linotype" pitchFamily="18" charset="0"/>
              </a:rPr>
              <a:t>Mandatory biopsy</a:t>
            </a:r>
            <a:endParaRPr lang="x-none" sz="1600" b="1" dirty="0">
              <a:latin typeface="Palatino Linotype" pitchFamily="18" charset="0"/>
            </a:endParaRPr>
          </a:p>
        </p:txBody>
      </p:sp>
      <p:pic>
        <p:nvPicPr>
          <p:cNvPr id="4"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943600" y="4646084"/>
            <a:ext cx="2667000" cy="20372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4"/>
          <p:cNvSpPr/>
          <p:nvPr/>
        </p:nvSpPr>
        <p:spPr>
          <a:xfrm>
            <a:off x="5943600" y="4646084"/>
            <a:ext cx="2667000" cy="3215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1000" dirty="0" err="1">
                <a:latin typeface="Palatino Linotype" pitchFamily="18" charset="0"/>
              </a:rPr>
              <a:t>Autoimmune </a:t>
            </a:r>
            <a:r>
              <a:rPr lang="en" sz="1000" dirty="0">
                <a:latin typeface="Palatino Linotype" pitchFamily="18" charset="0"/>
              </a:rPr>
              <a:t>hepatitis</a:t>
            </a:r>
          </a:p>
        </p:txBody>
      </p:sp>
    </p:spTree>
    <p:extLst>
      <p:ext uri="{BB962C8B-B14F-4D97-AF65-F5344CB8AC3E}">
        <p14:creationId xmlns="" xmlns:p14="http://schemas.microsoft.com/office/powerpoint/2010/main" val="352461522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2" y="0"/>
            <a:ext cx="8686800" cy="6878806"/>
          </a:xfrm>
          <a:prstGeom prst="rect">
            <a:avLst/>
          </a:prstGeom>
          <a:noFill/>
        </p:spPr>
        <p:txBody>
          <a:bodyPr wrap="square" rtlCol="0">
            <a:spAutoFit/>
          </a:bodyPr>
          <a:lstStyle/>
          <a:p>
            <a:pPr>
              <a:lnSpc>
                <a:spcPct val="150000"/>
              </a:lnSpc>
            </a:pPr>
            <a:r>
              <a:rPr lang="en" sz="1400" b="1" dirty="0">
                <a:latin typeface="Palatino Linotype" pitchFamily="18" charset="0"/>
              </a:rPr>
              <a:t>THERAPY</a:t>
            </a:r>
          </a:p>
          <a:p>
            <a:pPr>
              <a:lnSpc>
                <a:spcPct val="150000"/>
              </a:lnSpc>
            </a:pPr>
            <a:r>
              <a:rPr lang="en" sz="1400" b="1" dirty="0" err="1">
                <a:latin typeface="Palatino Linotype" pitchFamily="18" charset="0"/>
              </a:rPr>
              <a:t>Monotherapy </a:t>
            </a:r>
            <a:r>
              <a:rPr lang="en" sz="1400" b="1" dirty="0">
                <a:latin typeface="Palatino Linotype" pitchFamily="18" charset="0"/>
              </a:rPr>
              <a:t>KS</a:t>
            </a:r>
          </a:p>
          <a:p>
            <a:pPr marL="285750" indent="-285750">
              <a:lnSpc>
                <a:spcPct val="150000"/>
              </a:lnSpc>
              <a:buFont typeface="Wingdings" pitchFamily="2" charset="2"/>
              <a:buChar char="§"/>
            </a:pPr>
            <a:r>
              <a:rPr lang="en" sz="1400" dirty="0">
                <a:latin typeface="Palatino Linotype" pitchFamily="18" charset="0"/>
              </a:rPr>
              <a:t>50 mg /day for 10 days, with a dose reduction of 5 mg /day for 10 days, up to a maintenance dose of 15-20 mg /</a:t>
            </a:r>
            <a:r>
              <a:rPr lang="en" sz="1400" dirty="0" smtClean="0">
                <a:latin typeface="Palatino Linotype" pitchFamily="18" charset="0"/>
              </a:rPr>
              <a:t>day</a:t>
            </a:r>
            <a:endParaRPr lang="x-none" sz="1400" dirty="0">
              <a:latin typeface="Palatino Linotype" pitchFamily="18" charset="0"/>
            </a:endParaRPr>
          </a:p>
          <a:p>
            <a:pPr>
              <a:lnSpc>
                <a:spcPct val="150000"/>
              </a:lnSpc>
            </a:pPr>
            <a:r>
              <a:rPr lang="en" sz="1400" b="1" dirty="0">
                <a:latin typeface="Palatino Linotype" pitchFamily="18" charset="0"/>
              </a:rPr>
              <a:t>Combined therapy KS + </a:t>
            </a:r>
            <a:r>
              <a:rPr lang="en" sz="1400" b="1" dirty="0" err="1">
                <a:latin typeface="Palatino Linotype" pitchFamily="18" charset="0"/>
              </a:rPr>
              <a:t>azathioprine</a:t>
            </a:r>
            <a:endParaRPr lang="x-none" sz="1400" b="1" dirty="0">
              <a:latin typeface="Palatino Linotype" pitchFamily="18" charset="0"/>
            </a:endParaRPr>
          </a:p>
          <a:p>
            <a:pPr marL="285750" indent="-285750">
              <a:lnSpc>
                <a:spcPct val="150000"/>
              </a:lnSpc>
              <a:buFont typeface="Wingdings" pitchFamily="2" charset="2"/>
              <a:buChar char="§"/>
            </a:pPr>
            <a:r>
              <a:rPr lang="en" sz="1400" dirty="0">
                <a:latin typeface="Palatino Linotype" pitchFamily="18" charset="0"/>
              </a:rPr>
              <a:t>50 </a:t>
            </a:r>
            <a:r>
              <a:rPr lang="en" sz="1400" dirty="0" err="1">
                <a:latin typeface="Palatino Linotype" pitchFamily="18" charset="0"/>
              </a:rPr>
              <a:t>mg </a:t>
            </a:r>
            <a:r>
              <a:rPr lang="en" sz="1400" dirty="0">
                <a:latin typeface="Palatino Linotype" pitchFamily="18" charset="0"/>
              </a:rPr>
              <a:t>/day for 10 days + </a:t>
            </a:r>
            <a:r>
              <a:rPr lang="en" sz="1400" dirty="0" err="1">
                <a:latin typeface="Palatino Linotype" pitchFamily="18" charset="0"/>
              </a:rPr>
              <a:t>azathioprine </a:t>
            </a:r>
            <a:r>
              <a:rPr lang="en" sz="1400" dirty="0">
                <a:latin typeface="Palatino Linotype" pitchFamily="18" charset="0"/>
              </a:rPr>
              <a:t>1 </a:t>
            </a:r>
            <a:r>
              <a:rPr lang="en" sz="1400" dirty="0" err="1">
                <a:latin typeface="Palatino Linotype" pitchFamily="18" charset="0"/>
              </a:rPr>
              <a:t>mg </a:t>
            </a:r>
            <a:r>
              <a:rPr lang="en" sz="1400" dirty="0">
                <a:latin typeface="Palatino Linotype" pitchFamily="18" charset="0"/>
              </a:rPr>
              <a:t>/kg for 3 weeks</a:t>
            </a:r>
          </a:p>
          <a:p>
            <a:pPr marL="285750" indent="-285750">
              <a:lnSpc>
                <a:spcPct val="150000"/>
              </a:lnSpc>
              <a:buFont typeface="Wingdings" pitchFamily="2" charset="2"/>
              <a:buChar char="§"/>
            </a:pPr>
            <a:r>
              <a:rPr lang="en" sz="1400" dirty="0">
                <a:latin typeface="Palatino Linotype" pitchFamily="18" charset="0"/>
              </a:rPr>
              <a:t>50 </a:t>
            </a:r>
            <a:r>
              <a:rPr lang="en" sz="1400" dirty="0" err="1">
                <a:latin typeface="Palatino Linotype" pitchFamily="18" charset="0"/>
              </a:rPr>
              <a:t>mg </a:t>
            </a:r>
            <a:r>
              <a:rPr lang="en" sz="1400" dirty="0">
                <a:latin typeface="Palatino Linotype" pitchFamily="18" charset="0"/>
              </a:rPr>
              <a:t>/day for 10 days, with a dose reduction of 5 </a:t>
            </a:r>
            <a:r>
              <a:rPr lang="en" sz="1400" dirty="0" err="1">
                <a:latin typeface="Palatino Linotype" pitchFamily="18" charset="0"/>
              </a:rPr>
              <a:t>mg </a:t>
            </a:r>
            <a:r>
              <a:rPr lang="en" sz="1400" dirty="0">
                <a:latin typeface="Palatino Linotype" pitchFamily="18" charset="0"/>
              </a:rPr>
              <a:t>/day for 10 days, up to a maintenance dose of 10 </a:t>
            </a:r>
            <a:r>
              <a:rPr lang="en" sz="1400" dirty="0" err="1">
                <a:latin typeface="Palatino Linotype" pitchFamily="18" charset="0"/>
              </a:rPr>
              <a:t>mg </a:t>
            </a:r>
            <a:r>
              <a:rPr lang="en" sz="1400" dirty="0">
                <a:latin typeface="Palatino Linotype" pitchFamily="18" charset="0"/>
              </a:rPr>
              <a:t>/day</a:t>
            </a:r>
          </a:p>
          <a:p>
            <a:pPr marL="285750" indent="-285750">
              <a:lnSpc>
                <a:spcPct val="150000"/>
              </a:lnSpc>
              <a:buFont typeface="Wingdings" pitchFamily="2" charset="2"/>
              <a:buChar char="§"/>
            </a:pPr>
            <a:r>
              <a:rPr lang="en" sz="1400" dirty="0" err="1">
                <a:latin typeface="Palatino Linotype" pitchFamily="18" charset="0"/>
              </a:rPr>
              <a:t>Azathioprine </a:t>
            </a:r>
            <a:r>
              <a:rPr lang="en" sz="1400" dirty="0">
                <a:latin typeface="Palatino Linotype" pitchFamily="18" charset="0"/>
              </a:rPr>
              <a:t>after 3 weeks is changed to a maintenance dose of 50-150 </a:t>
            </a:r>
            <a:r>
              <a:rPr lang="en" sz="1400" dirty="0" err="1">
                <a:latin typeface="Palatino Linotype" pitchFamily="18" charset="0"/>
              </a:rPr>
              <a:t>mg </a:t>
            </a:r>
            <a:r>
              <a:rPr lang="en" sz="1400" dirty="0">
                <a:latin typeface="Palatino Linotype" pitchFamily="18" charset="0"/>
              </a:rPr>
              <a:t>/day</a:t>
            </a:r>
          </a:p>
          <a:p>
            <a:pPr marL="285750" indent="-285750">
              <a:lnSpc>
                <a:spcPct val="150000"/>
              </a:lnSpc>
              <a:buFont typeface="Wingdings" pitchFamily="2" charset="2"/>
              <a:buChar char="§"/>
            </a:pPr>
            <a:r>
              <a:rPr lang="en" sz="1400" dirty="0">
                <a:latin typeface="Palatino Linotype" pitchFamily="18" charset="0"/>
              </a:rPr>
              <a:t>After remission, therapy continues for another 12-24 months</a:t>
            </a:r>
          </a:p>
          <a:p>
            <a:pPr marL="285750" indent="-285750">
              <a:lnSpc>
                <a:spcPct val="150000"/>
              </a:lnSpc>
              <a:buFont typeface="Wingdings" pitchFamily="2" charset="2"/>
              <a:buChar char="§"/>
            </a:pPr>
            <a:r>
              <a:rPr lang="en" sz="1400" dirty="0">
                <a:latin typeface="Palatino Linotype" pitchFamily="18" charset="0"/>
              </a:rPr>
              <a:t>In </a:t>
            </a:r>
            <a:r>
              <a:rPr lang="en" sz="1400" dirty="0" err="1">
                <a:latin typeface="Palatino Linotype" pitchFamily="18" charset="0"/>
              </a:rPr>
              <a:t>monotherapy </a:t>
            </a:r>
            <a:r>
              <a:rPr lang="en" sz="1400" dirty="0">
                <a:latin typeface="Palatino Linotype" pitchFamily="18" charset="0"/>
              </a:rPr>
              <a:t>, the dose of KS is reduced weekly by 2.5 </a:t>
            </a:r>
            <a:r>
              <a:rPr lang="en" sz="1400" dirty="0" err="1">
                <a:latin typeface="Palatino Linotype" pitchFamily="18" charset="0"/>
              </a:rPr>
              <a:t>mg </a:t>
            </a:r>
            <a:r>
              <a:rPr lang="en" sz="1400" dirty="0">
                <a:latin typeface="Palatino Linotype" pitchFamily="18" charset="0"/>
              </a:rPr>
              <a:t>to the lowest dose that controls the disease</a:t>
            </a:r>
          </a:p>
          <a:p>
            <a:pPr marL="285750" indent="-285750">
              <a:lnSpc>
                <a:spcPct val="150000"/>
              </a:lnSpc>
              <a:buFont typeface="Wingdings" pitchFamily="2" charset="2"/>
              <a:buChar char="§"/>
            </a:pPr>
            <a:r>
              <a:rPr lang="en" sz="1400" dirty="0">
                <a:latin typeface="Palatino Linotype" pitchFamily="18" charset="0"/>
              </a:rPr>
              <a:t>In combination therapy, KS is classical, and azathioprine is reduced by 25 mg every 3 weeks</a:t>
            </a:r>
            <a:endParaRPr lang="sr-Cyrl-RS" sz="1400" dirty="0">
              <a:latin typeface="Palatino Linotype" pitchFamily="18" charset="0"/>
            </a:endParaRPr>
          </a:p>
          <a:p>
            <a:pPr marL="285750" indent="-285750">
              <a:lnSpc>
                <a:spcPct val="150000"/>
              </a:lnSpc>
              <a:buFont typeface="Wingdings" pitchFamily="2" charset="2"/>
              <a:buChar char="§"/>
            </a:pPr>
            <a:r>
              <a:rPr lang="en" sz="1400" dirty="0">
                <a:latin typeface="Palatino Linotype" pitchFamily="18" charset="0"/>
              </a:rPr>
              <a:t>Take care of side effects of KS: cushingoid effect, diabetes, osteopenia, avascular bone necrosis, hypertension, psychiatric complications, cataract</a:t>
            </a:r>
          </a:p>
          <a:p>
            <a:pPr marL="285750" indent="-285750">
              <a:lnSpc>
                <a:spcPct val="150000"/>
              </a:lnSpc>
              <a:buFont typeface="Wingdings" pitchFamily="2" charset="2"/>
              <a:buChar char="§"/>
            </a:pPr>
            <a:r>
              <a:rPr lang="en" sz="1400" dirty="0">
                <a:latin typeface="Palatino Linotype" pitchFamily="18" charset="0"/>
              </a:rPr>
              <a:t>KS applicable during pregnancy</a:t>
            </a:r>
          </a:p>
          <a:p>
            <a:pPr marL="285750" indent="-285750">
              <a:lnSpc>
                <a:spcPct val="150000"/>
              </a:lnSpc>
              <a:buFont typeface="Wingdings" pitchFamily="2" charset="2"/>
              <a:buChar char="§"/>
            </a:pPr>
            <a:r>
              <a:rPr lang="en" sz="1400" dirty="0">
                <a:latin typeface="Palatino Linotype" pitchFamily="18" charset="0"/>
              </a:rPr>
              <a:t>Azathioprine is potentially teratogenic, allowing a reduction in the dose of KS</a:t>
            </a:r>
          </a:p>
          <a:p>
            <a:pPr marL="285750" indent="-285750">
              <a:lnSpc>
                <a:spcPct val="150000"/>
              </a:lnSpc>
              <a:buFont typeface="Wingdings" pitchFamily="2" charset="2"/>
              <a:buChar char="§"/>
            </a:pPr>
            <a:r>
              <a:rPr lang="en" sz="1400" dirty="0">
                <a:latin typeface="Palatino Linotype" pitchFamily="18" charset="0"/>
              </a:rPr>
              <a:t>Younger women, pregnant women, hematological patients - KS monotherapy</a:t>
            </a:r>
          </a:p>
          <a:p>
            <a:pPr marL="285750" indent="-285750">
              <a:lnSpc>
                <a:spcPct val="150000"/>
              </a:lnSpc>
              <a:buFont typeface="Wingdings" pitchFamily="2" charset="2"/>
              <a:buChar char="§"/>
            </a:pPr>
            <a:r>
              <a:rPr lang="en" sz="1400" dirty="0">
                <a:latin typeface="Palatino Linotype" pitchFamily="18" charset="0"/>
              </a:rPr>
              <a:t>Postmenopausal women with osteoporosis, hypertension, hyperglycemia-combined therapy</a:t>
            </a:r>
          </a:p>
          <a:p>
            <a:pPr marL="285750" indent="-285750">
              <a:lnSpc>
                <a:spcPct val="150000"/>
              </a:lnSpc>
              <a:buFont typeface="Wingdings" pitchFamily="2" charset="2"/>
              <a:buChar char="§"/>
            </a:pPr>
            <a:r>
              <a:rPr lang="en" sz="1400" dirty="0">
                <a:latin typeface="Palatino Linotype" pitchFamily="18" charset="0"/>
              </a:rPr>
              <a:t>Histological changes are delayed by 3-6 months compared to biochemical ones</a:t>
            </a:r>
          </a:p>
          <a:p>
            <a:pPr marL="285750" indent="-285750">
              <a:lnSpc>
                <a:spcPct val="150000"/>
              </a:lnSpc>
              <a:buFont typeface="Wingdings" pitchFamily="2" charset="2"/>
              <a:buChar char="§"/>
            </a:pPr>
            <a:r>
              <a:rPr lang="en" sz="1400" dirty="0">
                <a:latin typeface="Palatino Linotype" pitchFamily="18" charset="0"/>
              </a:rPr>
              <a:t>Continuous therapy even after normalization of transaminases</a:t>
            </a:r>
          </a:p>
          <a:p>
            <a:pPr marL="285750" indent="-285750">
              <a:lnSpc>
                <a:spcPct val="150000"/>
              </a:lnSpc>
              <a:buFont typeface="Wingdings" pitchFamily="2" charset="2"/>
              <a:buChar char="§"/>
            </a:pPr>
            <a:r>
              <a:rPr lang="en" sz="1400" dirty="0">
                <a:latin typeface="Palatino Linotype" pitchFamily="18" charset="0"/>
              </a:rPr>
              <a:t>The total length of therapy is up to 2 years, after which KS can be switched off for 4-6 weeks</a:t>
            </a:r>
            <a:endParaRPr lang="x-none" dirty="0"/>
          </a:p>
        </p:txBody>
      </p:sp>
    </p:spTree>
    <p:extLst>
      <p:ext uri="{BB962C8B-B14F-4D97-AF65-F5344CB8AC3E}">
        <p14:creationId xmlns="" xmlns:p14="http://schemas.microsoft.com/office/powerpoint/2010/main" val="6363643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2999" y="1752600"/>
            <a:ext cx="7772400" cy="1470025"/>
          </a:xfrm>
        </p:spPr>
        <p:txBody>
          <a:bodyPr>
            <a:normAutofit fontScale="90000"/>
          </a:bodyPr>
          <a:lstStyle/>
          <a:p>
            <a:r>
              <a:rPr lang="en" sz="3600" b="1" dirty="0">
                <a:latin typeface="Palatino Linotype" pitchFamily="18" charset="0"/>
              </a:rPr>
              <a:t>Primary </a:t>
            </a:r>
            <a:r>
              <a:rPr lang="en" sz="3600" b="1" dirty="0" err="1">
                <a:latin typeface="Palatino Linotype" pitchFamily="18" charset="0"/>
              </a:rPr>
              <a:t>biliary </a:t>
            </a:r>
            <a:r>
              <a:rPr lang="en" sz="3600" b="1" dirty="0">
                <a:latin typeface="Palatino Linotype" pitchFamily="18" charset="0"/>
              </a:rPr>
              <a:t>cirrhosis </a:t>
            </a:r>
            <a:r>
              <a:rPr lang="x-none" sz="3600" b="1" dirty="0">
                <a:latin typeface="Palatino Linotype" pitchFamily="18" charset="0"/>
              </a:rPr>
              <a:t/>
            </a:r>
            <a:br>
              <a:rPr lang="x-none" sz="3600" b="1" dirty="0">
                <a:latin typeface="Palatino Linotype" pitchFamily="18" charset="0"/>
              </a:rPr>
            </a:br>
            <a:r>
              <a:rPr lang="en" sz="3600" b="1" dirty="0">
                <a:latin typeface="Palatino Linotype" pitchFamily="18" charset="0"/>
              </a:rPr>
              <a:t>PBC </a:t>
            </a:r>
            <a:r>
              <a:rPr lang="en-US" sz="3600" b="1" dirty="0">
                <a:latin typeface="Palatino Linotype" pitchFamily="18" charset="0"/>
              </a:rPr>
              <a:t/>
            </a:r>
            <a:br>
              <a:rPr lang="en-US" sz="3600" b="1" dirty="0">
                <a:latin typeface="Palatino Linotype" pitchFamily="18" charset="0"/>
              </a:rPr>
            </a:br>
            <a:endParaRPr lang="x-none" sz="3600" b="1" dirty="0">
              <a:latin typeface="Palatino Linotype"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68687465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152400"/>
            <a:ext cx="8991601" cy="7386638"/>
          </a:xfrm>
          <a:prstGeom prst="rect">
            <a:avLst/>
          </a:prstGeom>
          <a:noFill/>
        </p:spPr>
        <p:txBody>
          <a:bodyPr wrap="square" rtlCol="0">
            <a:spAutoFit/>
          </a:bodyPr>
          <a:lstStyle/>
          <a:p>
            <a:pPr marL="285750" indent="-285750">
              <a:lnSpc>
                <a:spcPct val="150000"/>
              </a:lnSpc>
              <a:buFont typeface="Wingdings" pitchFamily="2" charset="2"/>
              <a:buChar char="§"/>
            </a:pPr>
            <a:r>
              <a:rPr lang="en" sz="1400" b="1" dirty="0">
                <a:latin typeface="Palatino Linotype" pitchFamily="18" charset="0"/>
              </a:rPr>
              <a:t>PBC - </a:t>
            </a:r>
            <a:r>
              <a:rPr lang="en" sz="1400" dirty="0">
                <a:latin typeface="Palatino Linotype" pitchFamily="18" charset="0"/>
              </a:rPr>
              <a:t>chronic, progressive, </a:t>
            </a:r>
            <a:r>
              <a:rPr lang="en" sz="1400" dirty="0" err="1">
                <a:latin typeface="Palatino Linotype" pitchFamily="18" charset="0"/>
              </a:rPr>
              <a:t>cholestatic </a:t>
            </a:r>
            <a:r>
              <a:rPr lang="en" sz="1400" dirty="0">
                <a:latin typeface="Palatino Linotype" pitchFamily="18" charset="0"/>
              </a:rPr>
              <a:t>liver disease with destruction </a:t>
            </a:r>
            <a:r>
              <a:rPr lang="en" sz="1400" dirty="0" err="1">
                <a:latin typeface="Palatino Linotype" pitchFamily="18" charset="0"/>
              </a:rPr>
              <a:t>of intrahepatic </a:t>
            </a:r>
            <a:r>
              <a:rPr lang="en" sz="1400" dirty="0">
                <a:latin typeface="Palatino Linotype" pitchFamily="18" charset="0"/>
              </a:rPr>
              <a:t>bile ducts ( </a:t>
            </a:r>
            <a:r>
              <a:rPr lang="en" sz="1400" dirty="0" err="1">
                <a:latin typeface="Palatino Linotype" pitchFamily="18" charset="0"/>
              </a:rPr>
              <a:t>interlobar </a:t>
            </a:r>
            <a:r>
              <a:rPr lang="en" sz="1400" dirty="0">
                <a:latin typeface="Palatino Linotype" pitchFamily="18" charset="0"/>
              </a:rPr>
              <a:t>and </a:t>
            </a:r>
            <a:r>
              <a:rPr lang="en" sz="1400" dirty="0" err="1">
                <a:latin typeface="Palatino Linotype" pitchFamily="18" charset="0"/>
              </a:rPr>
              <a:t>septal </a:t>
            </a:r>
            <a:r>
              <a:rPr lang="en" sz="1400" dirty="0">
                <a:latin typeface="Palatino Linotype" pitchFamily="18" charset="0"/>
              </a:rPr>
              <a:t>)</a:t>
            </a:r>
          </a:p>
          <a:p>
            <a:pPr marL="285750" indent="-285750">
              <a:lnSpc>
                <a:spcPct val="150000"/>
              </a:lnSpc>
              <a:buFont typeface="Wingdings" pitchFamily="2" charset="2"/>
              <a:buChar char="v"/>
            </a:pPr>
            <a:r>
              <a:rPr lang="en" sz="1400" dirty="0">
                <a:latin typeface="Palatino Linotype" pitchFamily="18" charset="0"/>
              </a:rPr>
              <a:t>Cirrhosis is only the final stage of the disease, the names chronic </a:t>
            </a:r>
            <a:r>
              <a:rPr lang="en" sz="1400" dirty="0" err="1">
                <a:latin typeface="Palatino Linotype" pitchFamily="18" charset="0"/>
              </a:rPr>
              <a:t>intrahepatic have been suggested</a:t>
            </a:r>
            <a:r>
              <a:rPr lang="en" sz="1400" dirty="0">
                <a:latin typeface="Palatino Linotype" pitchFamily="18" charset="0"/>
              </a:rPr>
              <a:t> </a:t>
            </a:r>
            <a:r>
              <a:rPr lang="en" sz="1400" dirty="0" err="1">
                <a:latin typeface="Palatino Linotype" pitchFamily="18" charset="0"/>
              </a:rPr>
              <a:t>obstructive </a:t>
            </a:r>
            <a:r>
              <a:rPr lang="en" sz="1400" dirty="0">
                <a:latin typeface="Palatino Linotype" pitchFamily="18" charset="0"/>
              </a:rPr>
              <a:t>jaundice and chronic </a:t>
            </a:r>
            <a:r>
              <a:rPr lang="en" sz="1400" dirty="0" err="1">
                <a:latin typeface="Palatino Linotype" pitchFamily="18" charset="0"/>
              </a:rPr>
              <a:t>nonsuppurative </a:t>
            </a:r>
            <a:r>
              <a:rPr lang="en" sz="1400" dirty="0">
                <a:latin typeface="Palatino Linotype" pitchFamily="18" charset="0"/>
              </a:rPr>
              <a:t>destructive </a:t>
            </a:r>
            <a:r>
              <a:rPr lang="en" sz="1400" dirty="0" err="1">
                <a:latin typeface="Palatino Linotype" pitchFamily="18" charset="0"/>
              </a:rPr>
              <a:t>cholangitis</a:t>
            </a:r>
            <a:endParaRPr lang="x-none" sz="1400" dirty="0">
              <a:latin typeface="Palatino Linotype" pitchFamily="18" charset="0"/>
            </a:endParaRPr>
          </a:p>
          <a:p>
            <a:pPr>
              <a:lnSpc>
                <a:spcPct val="150000"/>
              </a:lnSpc>
            </a:pPr>
            <a:endParaRPr lang="x-none" sz="1400" dirty="0">
              <a:latin typeface="Palatino Linotype" pitchFamily="18" charset="0"/>
            </a:endParaRPr>
          </a:p>
          <a:p>
            <a:pPr>
              <a:lnSpc>
                <a:spcPct val="150000"/>
              </a:lnSpc>
            </a:pPr>
            <a:r>
              <a:rPr lang="en" sz="1400" b="1" dirty="0">
                <a:latin typeface="Palatino Linotype" pitchFamily="18" charset="0"/>
              </a:rPr>
              <a:t>EPIDEMIOLOGY </a:t>
            </a:r>
            <a:r>
              <a:rPr lang="en" sz="1400" dirty="0">
                <a:latin typeface="Palatino Linotype" pitchFamily="18" charset="0"/>
              </a:rPr>
              <a:t>:</a:t>
            </a:r>
          </a:p>
          <a:p>
            <a:pPr marL="285750" indent="-285750">
              <a:lnSpc>
                <a:spcPct val="150000"/>
              </a:lnSpc>
              <a:buFont typeface="Wingdings" pitchFamily="2" charset="2"/>
              <a:buChar char="v"/>
            </a:pPr>
            <a:r>
              <a:rPr lang="en" sz="1400" dirty="0">
                <a:latin typeface="Palatino Linotype" pitchFamily="18" charset="0"/>
              </a:rPr>
              <a:t>2% death from cirrhosis</a:t>
            </a:r>
          </a:p>
          <a:p>
            <a:pPr marL="285750" indent="-285750">
              <a:lnSpc>
                <a:spcPct val="150000"/>
              </a:lnSpc>
              <a:buFont typeface="Wingdings" pitchFamily="2" charset="2"/>
              <a:buChar char="v"/>
            </a:pPr>
            <a:r>
              <a:rPr lang="en" sz="1400" dirty="0">
                <a:latin typeface="Palatino Linotype" pitchFamily="18" charset="0"/>
              </a:rPr>
              <a:t>90% of patients, middle-aged women, average age of diagnosis, 50 years</a:t>
            </a:r>
          </a:p>
          <a:p>
            <a:pPr marL="285750" indent="-285750">
              <a:lnSpc>
                <a:spcPct val="150000"/>
              </a:lnSpc>
              <a:buFont typeface="Wingdings" pitchFamily="2" charset="2"/>
              <a:buChar char="v"/>
            </a:pPr>
            <a:r>
              <a:rPr lang="en" sz="1400" dirty="0">
                <a:latin typeface="Palatino Linotype" pitchFamily="18" charset="0"/>
              </a:rPr>
              <a:t>Familial </a:t>
            </a:r>
            <a:r>
              <a:rPr lang="en" sz="1400" dirty="0" err="1">
                <a:latin typeface="Palatino Linotype" pitchFamily="18" charset="0"/>
              </a:rPr>
              <a:t>predisposition </a:t>
            </a:r>
            <a:r>
              <a:rPr lang="en" sz="1400" dirty="0">
                <a:latin typeface="Palatino Linotype" pitchFamily="18" charset="0"/>
              </a:rPr>
              <a:t>, increased </a:t>
            </a:r>
            <a:r>
              <a:rPr lang="en" sz="1400" dirty="0" err="1">
                <a:latin typeface="Palatino Linotype" pitchFamily="18" charset="0"/>
              </a:rPr>
              <a:t>prevalence </a:t>
            </a:r>
            <a:r>
              <a:rPr lang="en" sz="1400" dirty="0">
                <a:latin typeface="Palatino Linotype" pitchFamily="18" charset="0"/>
              </a:rPr>
              <a:t>of the disease among first-line relatives</a:t>
            </a:r>
          </a:p>
          <a:p>
            <a:pPr marL="285750" indent="-285750">
              <a:lnSpc>
                <a:spcPct val="150000"/>
              </a:lnSpc>
              <a:buFont typeface="Wingdings" pitchFamily="2" charset="2"/>
              <a:buChar char="v"/>
            </a:pPr>
            <a:r>
              <a:rPr lang="en" sz="1400" dirty="0">
                <a:latin typeface="Palatino Linotype" pitchFamily="18" charset="0"/>
              </a:rPr>
              <a:t>If the disease appears in the second generation, it appears at an earlier age and </a:t>
            </a:r>
            <a:r>
              <a:rPr lang="en" sz="1400">
                <a:latin typeface="Palatino Linotype" pitchFamily="18" charset="0"/>
              </a:rPr>
              <a:t>progresses faster</a:t>
            </a:r>
            <a:endParaRPr lang="sr-Cyrl-RS" sz="1400" dirty="0">
              <a:latin typeface="Palatino Linotype" pitchFamily="18" charset="0"/>
            </a:endParaRPr>
          </a:p>
          <a:p>
            <a:pPr>
              <a:lnSpc>
                <a:spcPct val="150000"/>
              </a:lnSpc>
            </a:pPr>
            <a:endParaRPr lang="sr-Cyrl-RS" sz="1400" dirty="0">
              <a:latin typeface="Palatino Linotype" pitchFamily="18" charset="0"/>
            </a:endParaRPr>
          </a:p>
          <a:p>
            <a:pPr>
              <a:lnSpc>
                <a:spcPct val="150000"/>
              </a:lnSpc>
            </a:pPr>
            <a:r>
              <a:rPr lang="en" sz="1400" b="1">
                <a:latin typeface="Palatino Linotype" pitchFamily="18" charset="0"/>
              </a:rPr>
              <a:t>PATHOGENESIS</a:t>
            </a:r>
          </a:p>
          <a:p>
            <a:pPr marL="285750" indent="-285750">
              <a:lnSpc>
                <a:spcPct val="150000"/>
              </a:lnSpc>
              <a:buFont typeface="Wingdings" pitchFamily="2" charset="2"/>
              <a:buChar char="v"/>
            </a:pPr>
            <a:r>
              <a:rPr lang="en" sz="1400">
                <a:latin typeface="Palatino Linotype" pitchFamily="18" charset="0"/>
              </a:rPr>
              <a:t>Not fully explained</a:t>
            </a:r>
          </a:p>
          <a:p>
            <a:pPr marL="285750" indent="-285750">
              <a:lnSpc>
                <a:spcPct val="150000"/>
              </a:lnSpc>
              <a:buFont typeface="Wingdings" pitchFamily="2" charset="2"/>
              <a:buChar char="v"/>
            </a:pPr>
            <a:r>
              <a:rPr lang="en" sz="1400">
                <a:latin typeface="Palatino Linotype" pitchFamily="18" charset="0"/>
              </a:rPr>
              <a:t>Liver damage (2 processes):</a:t>
            </a:r>
          </a:p>
          <a:p>
            <a:pPr marL="285750" indent="-285750">
              <a:lnSpc>
                <a:spcPct val="150000"/>
              </a:lnSpc>
              <a:buFont typeface="Wingdings" pitchFamily="2" charset="2"/>
              <a:buChar char="ü"/>
            </a:pPr>
            <a:r>
              <a:rPr lang="en" sz="1400">
                <a:latin typeface="Palatino Linotype" pitchFamily="18" charset="0"/>
              </a:rPr>
              <a:t>Chronic destruction of bile ducts - most likely mediated by activated cytotoxic T lymphocytes</a:t>
            </a:r>
          </a:p>
          <a:p>
            <a:pPr marL="285750" indent="-285750">
              <a:lnSpc>
                <a:spcPct val="150000"/>
              </a:lnSpc>
              <a:buFont typeface="Wingdings" pitchFamily="2" charset="2"/>
              <a:buChar char="ü"/>
            </a:pPr>
            <a:r>
              <a:rPr lang="en" sz="1400">
                <a:latin typeface="Palatino Linotype" pitchFamily="18" charset="0"/>
              </a:rPr>
              <a:t>Chemical damage to hepatocytes in the area of the liver with reduced number or disappearance of bile ducts, as well as reduced drainage of bile</a:t>
            </a:r>
          </a:p>
          <a:p>
            <a:pPr marL="285750" indent="-285750">
              <a:lnSpc>
                <a:spcPct val="150000"/>
              </a:lnSpc>
              <a:buFont typeface="Wingdings" pitchFamily="2" charset="2"/>
              <a:buChar char="ü"/>
            </a:pPr>
            <a:r>
              <a:rPr lang="en" sz="1400">
                <a:latin typeface="Palatino Linotype" pitchFamily="18" charset="0"/>
              </a:rPr>
              <a:t>Retention of bile acids, bilirubin, copper and clinical picture of chronic cholestasis</a:t>
            </a:r>
          </a:p>
          <a:p>
            <a:pPr>
              <a:lnSpc>
                <a:spcPct val="150000"/>
              </a:lnSpc>
            </a:pPr>
            <a:endParaRPr lang="x-none" sz="1400">
              <a:latin typeface="Palatino Linotype" pitchFamily="18" charset="0"/>
            </a:endParaRPr>
          </a:p>
          <a:p>
            <a:pPr>
              <a:lnSpc>
                <a:spcPct val="150000"/>
              </a:lnSpc>
            </a:pPr>
            <a:endParaRPr lang="x-none" dirty="0">
              <a:latin typeface="Palatino Linotype" pitchFamily="18" charset="0"/>
            </a:endParaRPr>
          </a:p>
          <a:p>
            <a:pPr>
              <a:lnSpc>
                <a:spcPct val="150000"/>
              </a:lnSpc>
            </a:pPr>
            <a:endParaRPr lang="x-none" dirty="0">
              <a:latin typeface="Palatino Linotype" pitchFamily="18" charset="0"/>
            </a:endParaRPr>
          </a:p>
        </p:txBody>
      </p:sp>
    </p:spTree>
    <p:extLst>
      <p:ext uri="{BB962C8B-B14F-4D97-AF65-F5344CB8AC3E}">
        <p14:creationId xmlns="" xmlns:p14="http://schemas.microsoft.com/office/powerpoint/2010/main" val="1495098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8600"/>
            <a:ext cx="9144000" cy="6509474"/>
          </a:xfrm>
          <a:prstGeom prst="rect">
            <a:avLst/>
          </a:prstGeom>
          <a:noFill/>
        </p:spPr>
        <p:txBody>
          <a:bodyPr wrap="square" rtlCol="0">
            <a:spAutoFit/>
          </a:bodyPr>
          <a:lstStyle/>
          <a:p>
            <a:pPr>
              <a:lnSpc>
                <a:spcPct val="150000"/>
              </a:lnSpc>
            </a:pPr>
            <a:r>
              <a:rPr lang="en" sz="1600" b="1" dirty="0">
                <a:latin typeface="Palatino Linotype" pitchFamily="18" charset="0"/>
              </a:rPr>
              <a:t>4. </a:t>
            </a:r>
            <a:r>
              <a:rPr lang="en" sz="1600" b="1" dirty="0" err="1">
                <a:latin typeface="Palatino Linotype" pitchFamily="18" charset="0"/>
              </a:rPr>
              <a:t>Conjugation disorder</a:t>
            </a:r>
            <a:r>
              <a:rPr lang="en" sz="1600" b="1" dirty="0">
                <a:latin typeface="Palatino Linotype" pitchFamily="18" charset="0"/>
              </a:rPr>
              <a:t> </a:t>
            </a:r>
            <a:r>
              <a:rPr lang="en" sz="1600" b="1" dirty="0" err="1">
                <a:latin typeface="Palatino Linotype" pitchFamily="18" charset="0"/>
              </a:rPr>
              <a:t>bilirubin</a:t>
            </a:r>
            <a:endParaRPr lang="x-none" sz="1600" b="1"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Acceptance of </a:t>
            </a:r>
            <a:r>
              <a:rPr lang="en" sz="1600" dirty="0" err="1">
                <a:latin typeface="Palatino Linotype" pitchFamily="18" charset="0"/>
              </a:rPr>
              <a:t>bilirubin </a:t>
            </a:r>
            <a:r>
              <a:rPr lang="en" sz="1600" dirty="0">
                <a:latin typeface="Palatino Linotype" pitchFamily="18" charset="0"/>
              </a:rPr>
              <a:t>by the transport system, binding to </a:t>
            </a:r>
            <a:r>
              <a:rPr lang="en" sz="1600" dirty="0" err="1">
                <a:latin typeface="Palatino Linotype" pitchFamily="18" charset="0"/>
              </a:rPr>
              <a:t>ligandin </a:t>
            </a:r>
            <a:r>
              <a:rPr lang="en" sz="1600" dirty="0">
                <a:latin typeface="Palatino Linotype" pitchFamily="18" charset="0"/>
              </a:rPr>
              <a:t>... transfer to </a:t>
            </a:r>
            <a:r>
              <a:rPr lang="en" sz="1600" dirty="0" err="1">
                <a:latin typeface="Palatino Linotype" pitchFamily="18" charset="0"/>
              </a:rPr>
              <a:t>mitochondria </a:t>
            </a:r>
            <a:r>
              <a:rPr lang="en" sz="1600" dirty="0">
                <a:latin typeface="Palatino Linotype" pitchFamily="18" charset="0"/>
              </a:rPr>
              <a:t>, using fatty acid binding protein ... binding to </a:t>
            </a:r>
            <a:r>
              <a:rPr lang="en" sz="1600" dirty="0" err="1">
                <a:latin typeface="Palatino Linotype" pitchFamily="18" charset="0"/>
              </a:rPr>
              <a:t>glucuronic </a:t>
            </a:r>
            <a:r>
              <a:rPr lang="en" sz="1600" dirty="0">
                <a:latin typeface="Palatino Linotype" pitchFamily="18" charset="0"/>
              </a:rPr>
              <a:t>acid ( </a:t>
            </a:r>
            <a:r>
              <a:rPr lang="en" sz="1600" dirty="0" err="1">
                <a:latin typeface="Palatino Linotype" pitchFamily="18" charset="0"/>
              </a:rPr>
              <a:t>glucuronidation </a:t>
            </a:r>
            <a:r>
              <a:rPr lang="en" sz="1600" dirty="0">
                <a:latin typeface="Palatino Linotype" pitchFamily="18" charset="0"/>
              </a:rPr>
              <a:t>is </a:t>
            </a:r>
            <a:r>
              <a:rPr lang="en" sz="1600" dirty="0" err="1">
                <a:latin typeface="Palatino Linotype" pitchFamily="18" charset="0"/>
              </a:rPr>
              <a:t>catalyzed </a:t>
            </a:r>
            <a:r>
              <a:rPr lang="en" sz="1600" dirty="0">
                <a:latin typeface="Palatino Linotype" pitchFamily="18" charset="0"/>
              </a:rPr>
              <a:t>by UDP </a:t>
            </a:r>
            <a:r>
              <a:rPr lang="en" sz="1600" dirty="0" err="1">
                <a:latin typeface="Palatino Linotype" pitchFamily="18" charset="0"/>
              </a:rPr>
              <a:t>glucuronyl</a:t>
            </a:r>
            <a:r>
              <a:rPr lang="en" sz="1600" dirty="0">
                <a:latin typeface="Palatino Linotype" pitchFamily="18" charset="0"/>
              </a:rPr>
              <a:t> </a:t>
            </a:r>
            <a:r>
              <a:rPr lang="en" sz="1600" dirty="0" err="1">
                <a:latin typeface="Palatino Linotype" pitchFamily="18" charset="0"/>
              </a:rPr>
              <a:t>transverse </a:t>
            </a:r>
            <a:r>
              <a:rPr lang="en" sz="1600" dirty="0">
                <a:latin typeface="Palatino Linotype" pitchFamily="18" charset="0"/>
              </a:rPr>
              <a:t>)</a:t>
            </a:r>
          </a:p>
          <a:p>
            <a:pPr marL="285750" indent="-285750">
              <a:lnSpc>
                <a:spcPct val="150000"/>
              </a:lnSpc>
              <a:buFont typeface="Wingdings" pitchFamily="2" charset="2"/>
              <a:buChar char="v"/>
            </a:pPr>
            <a:r>
              <a:rPr lang="en" sz="1600" dirty="0">
                <a:latin typeface="Palatino Linotype" pitchFamily="18" charset="0"/>
              </a:rPr>
              <a:t>Elevated fraction: </a:t>
            </a:r>
            <a:r>
              <a:rPr lang="en" sz="1600" dirty="0" err="1">
                <a:latin typeface="Palatino Linotype" pitchFamily="18" charset="0"/>
              </a:rPr>
              <a:t>indirect </a:t>
            </a:r>
            <a:r>
              <a:rPr lang="en" sz="1600" dirty="0">
                <a:latin typeface="Palatino Linotype" pitchFamily="18" charset="0"/>
              </a:rPr>
              <a:t>( </a:t>
            </a:r>
            <a:r>
              <a:rPr lang="en" sz="1600" dirty="0" err="1">
                <a:latin typeface="Palatino Linotype" pitchFamily="18" charset="0"/>
              </a:rPr>
              <a:t>unconjugated </a:t>
            </a:r>
            <a:r>
              <a:rPr lang="en" sz="1600" dirty="0">
                <a:latin typeface="Palatino Linotype" pitchFamily="18" charset="0"/>
              </a:rPr>
              <a:t>)</a:t>
            </a:r>
          </a:p>
          <a:p>
            <a:pPr>
              <a:lnSpc>
                <a:spcPct val="150000"/>
              </a:lnSpc>
            </a:pPr>
            <a:r>
              <a:rPr lang="en" sz="1600" b="1" u="sng" dirty="0">
                <a:latin typeface="Palatino Linotype" pitchFamily="18" charset="0"/>
              </a:rPr>
              <a:t>Causes:</a:t>
            </a:r>
          </a:p>
          <a:p>
            <a:pPr marL="285750" indent="-285750">
              <a:lnSpc>
                <a:spcPct val="150000"/>
              </a:lnSpc>
              <a:buFont typeface="Wingdings" pitchFamily="2" charset="2"/>
              <a:buChar char="ü"/>
            </a:pPr>
            <a:r>
              <a:rPr lang="en" sz="1600" dirty="0" err="1">
                <a:latin typeface="Palatino Linotype" pitchFamily="18" charset="0"/>
              </a:rPr>
              <a:t>immaturity </a:t>
            </a:r>
            <a:r>
              <a:rPr lang="en" sz="1600" dirty="0">
                <a:latin typeface="Palatino Linotype" pitchFamily="18" charset="0"/>
              </a:rPr>
              <a:t>UDP </a:t>
            </a:r>
            <a:r>
              <a:rPr lang="en" sz="1600" dirty="0" err="1">
                <a:latin typeface="Palatino Linotype" pitchFamily="18" charset="0"/>
              </a:rPr>
              <a:t>glucuronyl</a:t>
            </a:r>
            <a:r>
              <a:rPr lang="en" sz="1600" dirty="0">
                <a:latin typeface="Palatino Linotype" pitchFamily="18" charset="0"/>
              </a:rPr>
              <a:t> </a:t>
            </a:r>
            <a:r>
              <a:rPr lang="en" sz="1600" dirty="0" err="1">
                <a:latin typeface="Palatino Linotype" pitchFamily="18" charset="0"/>
              </a:rPr>
              <a:t>transverases </a:t>
            </a:r>
            <a:r>
              <a:rPr lang="en" sz="1600" dirty="0">
                <a:latin typeface="Palatino Linotype" pitchFamily="18" charset="0"/>
              </a:rPr>
              <a:t>( </a:t>
            </a:r>
            <a:r>
              <a:rPr lang="en" sz="1600" dirty="0" err="1">
                <a:latin typeface="Palatino Linotype" pitchFamily="18" charset="0"/>
              </a:rPr>
              <a:t>neonatal </a:t>
            </a:r>
            <a:r>
              <a:rPr lang="en" sz="1600" dirty="0">
                <a:latin typeface="Palatino Linotype" pitchFamily="18" charset="0"/>
              </a:rPr>
              <a:t>jaundice)</a:t>
            </a:r>
          </a:p>
          <a:p>
            <a:pPr marL="285750" indent="-285750">
              <a:lnSpc>
                <a:spcPct val="150000"/>
              </a:lnSpc>
              <a:buFont typeface="Wingdings" pitchFamily="2" charset="2"/>
              <a:buChar char="ü"/>
            </a:pPr>
            <a:r>
              <a:rPr lang="en" sz="1600" dirty="0" err="1">
                <a:latin typeface="Palatino Linotype" pitchFamily="18" charset="0"/>
              </a:rPr>
              <a:t>reduction </a:t>
            </a:r>
            <a:r>
              <a:rPr lang="en" sz="1600" dirty="0">
                <a:latin typeface="Palatino Linotype" pitchFamily="18" charset="0"/>
              </a:rPr>
              <a:t>or absence of UDP </a:t>
            </a:r>
            <a:r>
              <a:rPr lang="en" sz="1600" dirty="0" err="1">
                <a:latin typeface="Palatino Linotype" pitchFamily="18" charset="0"/>
              </a:rPr>
              <a:t>glucuronyl</a:t>
            </a:r>
            <a:r>
              <a:rPr lang="en" sz="1600" dirty="0">
                <a:latin typeface="Palatino Linotype" pitchFamily="18" charset="0"/>
              </a:rPr>
              <a:t> </a:t>
            </a:r>
            <a:r>
              <a:rPr lang="en" sz="1600" dirty="0" err="1">
                <a:latin typeface="Palatino Linotype" pitchFamily="18" charset="0"/>
              </a:rPr>
              <a:t>transversase </a:t>
            </a:r>
            <a:r>
              <a:rPr lang="en" sz="1600" dirty="0">
                <a:latin typeface="Palatino Linotype" pitchFamily="18" charset="0"/>
              </a:rPr>
              <a:t>(Gilbert's, </a:t>
            </a:r>
            <a:r>
              <a:rPr lang="en" sz="1600" dirty="0" err="1">
                <a:latin typeface="Palatino Linotype" pitchFamily="18" charset="0"/>
              </a:rPr>
              <a:t>Arias </a:t>
            </a:r>
            <a:r>
              <a:rPr lang="en" sz="1600" dirty="0">
                <a:latin typeface="Palatino Linotype" pitchFamily="18" charset="0"/>
              </a:rPr>
              <a:t>'s, </a:t>
            </a:r>
            <a:r>
              <a:rPr lang="en" sz="1600" dirty="0" err="1">
                <a:latin typeface="Palatino Linotype" pitchFamily="18" charset="0"/>
              </a:rPr>
              <a:t>Crigler </a:t>
            </a:r>
            <a:r>
              <a:rPr lang="en" sz="1600" dirty="0">
                <a:latin typeface="Palatino Linotype" pitchFamily="18" charset="0"/>
              </a:rPr>
              <a:t>- </a:t>
            </a:r>
            <a:r>
              <a:rPr lang="en" sz="1600" dirty="0" err="1">
                <a:latin typeface="Palatino Linotype" pitchFamily="18" charset="0"/>
              </a:rPr>
              <a:t>Najjar </a:t>
            </a:r>
            <a:r>
              <a:rPr lang="en" sz="1600" dirty="0">
                <a:latin typeface="Palatino Linotype" pitchFamily="18" charset="0"/>
              </a:rPr>
              <a:t>'s syndrome)</a:t>
            </a:r>
          </a:p>
          <a:p>
            <a:pPr marL="285750" indent="-285750">
              <a:lnSpc>
                <a:spcPct val="150000"/>
              </a:lnSpc>
              <a:buFont typeface="Wingdings" pitchFamily="2" charset="2"/>
              <a:buChar char="ü"/>
            </a:pPr>
            <a:r>
              <a:rPr lang="en" sz="1600" dirty="0">
                <a:latin typeface="Palatino Linotype" pitchFamily="18" charset="0"/>
              </a:rPr>
              <a:t>inhibition of UDP </a:t>
            </a:r>
            <a:r>
              <a:rPr lang="en" sz="1600" dirty="0" err="1">
                <a:latin typeface="Palatino Linotype" pitchFamily="18" charset="0"/>
              </a:rPr>
              <a:t>glucuronyl</a:t>
            </a:r>
            <a:r>
              <a:rPr lang="en" sz="1600" dirty="0">
                <a:latin typeface="Palatino Linotype" pitchFamily="18" charset="0"/>
              </a:rPr>
              <a:t> </a:t>
            </a:r>
            <a:r>
              <a:rPr lang="en" sz="1600" dirty="0" err="1">
                <a:latin typeface="Palatino Linotype" pitchFamily="18" charset="0"/>
              </a:rPr>
              <a:t>transversase </a:t>
            </a:r>
            <a:r>
              <a:rPr lang="en" sz="1600" dirty="0">
                <a:latin typeface="Palatino Linotype" pitchFamily="18" charset="0"/>
              </a:rPr>
              <a:t>(breast milk yolk)</a:t>
            </a:r>
          </a:p>
          <a:p>
            <a:pPr marL="285750" indent="-285750">
              <a:lnSpc>
                <a:spcPct val="150000"/>
              </a:lnSpc>
              <a:buFont typeface="Wingdings" pitchFamily="2" charset="2"/>
              <a:buChar char="v"/>
            </a:pPr>
            <a:r>
              <a:rPr lang="en" sz="1600" b="1" dirty="0" err="1">
                <a:latin typeface="Palatino Linotype" pitchFamily="18" charset="0"/>
              </a:rPr>
              <a:t>Crigler </a:t>
            </a:r>
            <a:r>
              <a:rPr lang="en" sz="1600" b="1" dirty="0">
                <a:latin typeface="Palatino Linotype" pitchFamily="18" charset="0"/>
              </a:rPr>
              <a:t>- </a:t>
            </a:r>
            <a:r>
              <a:rPr lang="en" sz="1600" b="1" dirty="0" err="1">
                <a:latin typeface="Palatino Linotype" pitchFamily="18" charset="0"/>
              </a:rPr>
              <a:t>Najjar </a:t>
            </a:r>
            <a:r>
              <a:rPr lang="en" sz="1600" b="1" dirty="0">
                <a:latin typeface="Palatino Linotype" pitchFamily="18" charset="0"/>
              </a:rPr>
              <a:t>syndrome type 1 </a:t>
            </a:r>
            <a:r>
              <a:rPr lang="en" sz="1600" dirty="0">
                <a:latin typeface="Palatino Linotype" pitchFamily="18" charset="0"/>
              </a:rPr>
              <a:t>- complete lack of UDP </a:t>
            </a:r>
            <a:r>
              <a:rPr lang="en" sz="1600" dirty="0" err="1">
                <a:latin typeface="Palatino Linotype" pitchFamily="18" charset="0"/>
              </a:rPr>
              <a:t>glucuronyl</a:t>
            </a:r>
            <a:r>
              <a:rPr lang="en" sz="1600" dirty="0">
                <a:latin typeface="Palatino Linotype" pitchFamily="18" charset="0"/>
              </a:rPr>
              <a:t> </a:t>
            </a:r>
            <a:r>
              <a:rPr lang="en" sz="1600" dirty="0" err="1">
                <a:latin typeface="Palatino Linotype" pitchFamily="18" charset="0"/>
              </a:rPr>
              <a:t>transveraza </a:t>
            </a:r>
            <a:r>
              <a:rPr lang="en" sz="1600" dirty="0">
                <a:latin typeface="Palatino Linotype" pitchFamily="18" charset="0"/>
              </a:rPr>
              <a:t>, appearance of intense jaundice in the first few days after birth, poor prognosis</a:t>
            </a:r>
          </a:p>
          <a:p>
            <a:pPr marL="285750" indent="-285750">
              <a:lnSpc>
                <a:spcPct val="150000"/>
              </a:lnSpc>
              <a:buFont typeface="Wingdings" pitchFamily="2" charset="2"/>
              <a:buChar char="v"/>
            </a:pPr>
            <a:r>
              <a:rPr lang="en" sz="1600" b="1" dirty="0" err="1">
                <a:latin typeface="Palatino Linotype" pitchFamily="18" charset="0"/>
              </a:rPr>
              <a:t>Crigler </a:t>
            </a:r>
            <a:r>
              <a:rPr lang="en" sz="1600" b="1" dirty="0">
                <a:latin typeface="Palatino Linotype" pitchFamily="18" charset="0"/>
              </a:rPr>
              <a:t>- </a:t>
            </a:r>
            <a:r>
              <a:rPr lang="en" sz="1600" b="1" dirty="0" err="1">
                <a:latin typeface="Palatino Linotype" pitchFamily="18" charset="0"/>
              </a:rPr>
              <a:t>Najjar </a:t>
            </a:r>
            <a:r>
              <a:rPr lang="en" sz="1600" b="1" dirty="0">
                <a:latin typeface="Palatino Linotype" pitchFamily="18" charset="0"/>
              </a:rPr>
              <a:t>syndrome type 2 or </a:t>
            </a:r>
            <a:r>
              <a:rPr lang="en" sz="1600" b="1" dirty="0" err="1">
                <a:latin typeface="Palatino Linotype" pitchFamily="18" charset="0"/>
              </a:rPr>
              <a:t>Arias </a:t>
            </a:r>
            <a:r>
              <a:rPr lang="en" sz="1600" b="1" dirty="0">
                <a:latin typeface="Palatino Linotype" pitchFamily="18" charset="0"/>
              </a:rPr>
              <a:t>syndrome - </a:t>
            </a:r>
            <a:r>
              <a:rPr lang="en" sz="1600" dirty="0" err="1">
                <a:latin typeface="Palatino Linotype" pitchFamily="18" charset="0"/>
              </a:rPr>
              <a:t>incomplete </a:t>
            </a:r>
            <a:r>
              <a:rPr lang="en" sz="1600" dirty="0">
                <a:latin typeface="Palatino Linotype" pitchFamily="18" charset="0"/>
              </a:rPr>
              <a:t>UDP </a:t>
            </a:r>
            <a:r>
              <a:rPr lang="en" sz="1600" dirty="0" err="1">
                <a:latin typeface="Palatino Linotype" pitchFamily="18" charset="0"/>
              </a:rPr>
              <a:t>glucuronyl deficiency</a:t>
            </a:r>
            <a:r>
              <a:rPr lang="en" sz="1600" dirty="0">
                <a:latin typeface="Palatino Linotype" pitchFamily="18" charset="0"/>
              </a:rPr>
              <a:t> </a:t>
            </a:r>
            <a:r>
              <a:rPr lang="en" sz="1600" dirty="0" err="1">
                <a:latin typeface="Palatino Linotype" pitchFamily="18" charset="0"/>
              </a:rPr>
              <a:t>transveraze </a:t>
            </a:r>
            <a:r>
              <a:rPr lang="en" sz="1600" dirty="0">
                <a:latin typeface="Palatino Linotype" pitchFamily="18" charset="0"/>
              </a:rPr>
              <a:t>, jaundice before the age of 10, usually </a:t>
            </a:r>
            <a:r>
              <a:rPr lang="en" sz="1600" dirty="0" err="1">
                <a:latin typeface="Palatino Linotype" pitchFamily="18" charset="0"/>
              </a:rPr>
              <a:t>asymptomatic </a:t>
            </a:r>
            <a:r>
              <a:rPr lang="en" sz="1600" dirty="0">
                <a:latin typeface="Palatino Linotype" pitchFamily="18" charset="0"/>
              </a:rPr>
              <a:t>in older age</a:t>
            </a:r>
          </a:p>
          <a:p>
            <a:pPr marL="285750" indent="-285750">
              <a:buFont typeface="Wingdings" pitchFamily="2" charset="2"/>
              <a:buChar char="v"/>
            </a:pPr>
            <a:endParaRPr lang="x-none" sz="1600" dirty="0">
              <a:latin typeface="Palatino Linotype" pitchFamily="18" charset="0"/>
            </a:endParaRPr>
          </a:p>
          <a:p>
            <a:pPr marL="285750" indent="-285750">
              <a:buFont typeface="Wingdings" pitchFamily="2" charset="2"/>
              <a:buChar char="v"/>
            </a:pPr>
            <a:endParaRPr lang="x-none" sz="1600" dirty="0">
              <a:latin typeface="Palatino Linotype" pitchFamily="18" charset="0"/>
            </a:endParaRPr>
          </a:p>
          <a:p>
            <a:endParaRPr lang="x-none" dirty="0">
              <a:latin typeface="Palatino Linotype" pitchFamily="18" charset="0"/>
            </a:endParaRPr>
          </a:p>
        </p:txBody>
      </p:sp>
    </p:spTree>
    <p:extLst>
      <p:ext uri="{BB962C8B-B14F-4D97-AF65-F5344CB8AC3E}">
        <p14:creationId xmlns="" xmlns:p14="http://schemas.microsoft.com/office/powerpoint/2010/main" val="104760043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400" y="0"/>
            <a:ext cx="9144001" cy="6878806"/>
          </a:xfrm>
          <a:prstGeom prst="rect">
            <a:avLst/>
          </a:prstGeom>
          <a:noFill/>
        </p:spPr>
        <p:txBody>
          <a:bodyPr wrap="square" rtlCol="0">
            <a:spAutoFit/>
          </a:bodyPr>
          <a:lstStyle/>
          <a:p>
            <a:pPr>
              <a:lnSpc>
                <a:spcPct val="150000"/>
              </a:lnSpc>
            </a:pPr>
            <a:r>
              <a:rPr lang="en" sz="1400" b="1" dirty="0">
                <a:latin typeface="Palatino Linotype" pitchFamily="18" charset="0"/>
              </a:rPr>
              <a:t>CLINICAL PICTURE</a:t>
            </a:r>
          </a:p>
          <a:p>
            <a:pPr marL="285750" indent="-285750">
              <a:lnSpc>
                <a:spcPct val="150000"/>
              </a:lnSpc>
              <a:buFont typeface="Wingdings" pitchFamily="2" charset="2"/>
              <a:buChar char="v"/>
            </a:pPr>
            <a:r>
              <a:rPr lang="en" sz="1400" dirty="0">
                <a:latin typeface="Palatino Linotype" pitchFamily="18" charset="0"/>
              </a:rPr>
              <a:t>90-95% women</a:t>
            </a:r>
          </a:p>
          <a:p>
            <a:pPr marL="285750" indent="-285750">
              <a:lnSpc>
                <a:spcPct val="150000"/>
              </a:lnSpc>
              <a:buFont typeface="Wingdings" pitchFamily="2" charset="2"/>
              <a:buChar char="v"/>
            </a:pPr>
            <a:r>
              <a:rPr lang="en" sz="1400" dirty="0">
                <a:latin typeface="Palatino Linotype" pitchFamily="18" charset="0"/>
              </a:rPr>
              <a:t>30-65 years old</a:t>
            </a:r>
          </a:p>
          <a:p>
            <a:pPr marL="285750" indent="-285750">
              <a:lnSpc>
                <a:spcPct val="150000"/>
              </a:lnSpc>
              <a:buFont typeface="Wingdings" pitchFamily="2" charset="2"/>
              <a:buChar char="v"/>
            </a:pPr>
            <a:r>
              <a:rPr lang="en" sz="1400" dirty="0">
                <a:latin typeface="Palatino Linotype" pitchFamily="18" charset="0"/>
              </a:rPr>
              <a:t>It has not been described in children</a:t>
            </a:r>
          </a:p>
          <a:p>
            <a:pPr>
              <a:lnSpc>
                <a:spcPct val="150000"/>
              </a:lnSpc>
            </a:pPr>
            <a:r>
              <a:rPr lang="en" sz="1400" b="1">
                <a:latin typeface="Palatino Linotype" pitchFamily="18" charset="0"/>
              </a:rPr>
              <a:t>PRESYMPTOMATIC </a:t>
            </a:r>
            <a:r>
              <a:rPr lang="en" sz="1400" b="1" dirty="0">
                <a:latin typeface="Palatino Linotype" pitchFamily="18" charset="0"/>
              </a:rPr>
              <a:t>DISEASE:</a:t>
            </a:r>
          </a:p>
          <a:p>
            <a:pPr marL="285750" indent="-285750">
              <a:lnSpc>
                <a:spcPct val="150000"/>
              </a:lnSpc>
              <a:buFont typeface="Wingdings" pitchFamily="2" charset="2"/>
              <a:buChar char="v"/>
            </a:pPr>
            <a:r>
              <a:rPr lang="en" sz="1400" dirty="0">
                <a:latin typeface="Palatino Linotype" pitchFamily="18" charset="0"/>
              </a:rPr>
              <a:t>Study in UK-</a:t>
            </a:r>
          </a:p>
          <a:p>
            <a:pPr marL="285750" indent="-285750">
              <a:lnSpc>
                <a:spcPct val="150000"/>
              </a:lnSpc>
              <a:buFont typeface="Wingdings" pitchFamily="2" charset="2"/>
              <a:buChar char="v"/>
            </a:pPr>
            <a:r>
              <a:rPr lang="en" sz="1400" dirty="0">
                <a:latin typeface="Palatino Linotype" pitchFamily="18" charset="0"/>
              </a:rPr>
              <a:t>Positive AMHA and normal enzymes</a:t>
            </a:r>
          </a:p>
          <a:p>
            <a:pPr marL="285750" indent="-285750">
              <a:lnSpc>
                <a:spcPct val="150000"/>
              </a:lnSpc>
              <a:buFont typeface="Wingdings" pitchFamily="2" charset="2"/>
              <a:buChar char="v"/>
            </a:pPr>
            <a:r>
              <a:rPr lang="en" sz="1400" dirty="0">
                <a:latin typeface="Palatino Linotype" pitchFamily="18" charset="0"/>
              </a:rPr>
              <a:t>Of the 29 patients, 27 had histological changes compatible with PBC</a:t>
            </a:r>
          </a:p>
          <a:p>
            <a:pPr marL="285750" indent="-285750">
              <a:lnSpc>
                <a:spcPct val="150000"/>
              </a:lnSpc>
              <a:buFont typeface="Wingdings" pitchFamily="2" charset="2"/>
              <a:buChar char="v"/>
            </a:pPr>
            <a:r>
              <a:rPr lang="en" sz="1400" dirty="0">
                <a:latin typeface="Palatino Linotype" pitchFamily="18" charset="0"/>
              </a:rPr>
              <a:t>The period from the appearance of a positive AMHA to the first abnormality of laboratory tests - 6 years</a:t>
            </a:r>
          </a:p>
          <a:p>
            <a:pPr marL="285750" indent="-285750">
              <a:lnSpc>
                <a:spcPct val="150000"/>
              </a:lnSpc>
              <a:buFont typeface="Wingdings" pitchFamily="2" charset="2"/>
              <a:buChar char="v"/>
            </a:pPr>
            <a:r>
              <a:rPr lang="en" sz="1400" dirty="0">
                <a:latin typeface="Palatino Linotype" pitchFamily="18" charset="0"/>
              </a:rPr>
              <a:t>75% of patients developed symptoms of PBC</a:t>
            </a:r>
          </a:p>
          <a:p>
            <a:pPr marL="285750" indent="-285750">
              <a:lnSpc>
                <a:spcPct val="150000"/>
              </a:lnSpc>
              <a:buFont typeface="Wingdings" pitchFamily="2" charset="2"/>
              <a:buChar char="v"/>
            </a:pPr>
            <a:r>
              <a:rPr lang="en" sz="1400" dirty="0">
                <a:latin typeface="Palatino Linotype" pitchFamily="18" charset="0"/>
              </a:rPr>
              <a:t>80% </a:t>
            </a:r>
            <a:r>
              <a:rPr lang="en" sz="1400">
                <a:latin typeface="Palatino Linotype" pitchFamily="18" charset="0"/>
              </a:rPr>
              <a:t>elevated enzymes</a:t>
            </a:r>
            <a:endParaRPr lang="sr-Cyrl-RS" sz="1400" dirty="0">
              <a:latin typeface="Palatino Linotype" pitchFamily="18" charset="0"/>
            </a:endParaRPr>
          </a:p>
          <a:p>
            <a:pPr>
              <a:lnSpc>
                <a:spcPct val="150000"/>
              </a:lnSpc>
            </a:pPr>
            <a:r>
              <a:rPr lang="en" sz="1400" b="1">
                <a:latin typeface="Palatino Linotype" pitchFamily="18" charset="0"/>
              </a:rPr>
              <a:t>ASYMPTOMATIC DISEASE: </a:t>
            </a:r>
            <a:r>
              <a:rPr lang="x-none" sz="1400" b="1">
                <a:latin typeface="Palatino Linotype" pitchFamily="18" charset="0"/>
              </a:rPr>
              <a:t/>
            </a:r>
            <a:br>
              <a:rPr lang="x-none" sz="1400" b="1">
                <a:latin typeface="Palatino Linotype" pitchFamily="18" charset="0"/>
              </a:rPr>
            </a:br>
            <a:r>
              <a:rPr lang="en" sz="1400">
                <a:latin typeface="Palatino Linotype" pitchFamily="18" charset="0"/>
              </a:rPr>
              <a:t>During workup for hyperlipidemia, arthritis, sicca syndrome or elevated alkaline phosphatase with positive AMHA and histological changes</a:t>
            </a:r>
          </a:p>
          <a:p>
            <a:pPr>
              <a:lnSpc>
                <a:spcPct val="150000"/>
              </a:lnSpc>
            </a:pPr>
            <a:r>
              <a:rPr lang="en" sz="1400" b="1">
                <a:latin typeface="Palatino Linotype" pitchFamily="18" charset="0"/>
              </a:rPr>
              <a:t>SYMPTOMATIC DISEASE:</a:t>
            </a:r>
          </a:p>
          <a:p>
            <a:pPr marL="285750" indent="-285750">
              <a:lnSpc>
                <a:spcPct val="150000"/>
              </a:lnSpc>
              <a:buFont typeface="Wingdings" pitchFamily="2" charset="2"/>
              <a:buChar char="v"/>
            </a:pPr>
            <a:r>
              <a:rPr lang="en" sz="1400">
                <a:latin typeface="Palatino Linotype" pitchFamily="18" charset="0"/>
              </a:rPr>
              <a:t>Fatigue</a:t>
            </a:r>
          </a:p>
          <a:p>
            <a:pPr marL="285750" indent="-285750">
              <a:lnSpc>
                <a:spcPct val="150000"/>
              </a:lnSpc>
              <a:buFont typeface="Wingdings" pitchFamily="2" charset="2"/>
              <a:buChar char="v"/>
            </a:pPr>
            <a:r>
              <a:rPr lang="en" sz="1400">
                <a:latin typeface="Palatino Linotype" pitchFamily="18" charset="0"/>
              </a:rPr>
              <a:t>Lethargy (unclear, attributed to neurotransmission disorder)</a:t>
            </a:r>
          </a:p>
          <a:p>
            <a:pPr marL="285750" indent="-285750">
              <a:lnSpc>
                <a:spcPct val="150000"/>
              </a:lnSpc>
              <a:buFont typeface="Wingdings" pitchFamily="2" charset="2"/>
              <a:buChar char="v"/>
            </a:pPr>
            <a:r>
              <a:rPr lang="en" sz="1400">
                <a:latin typeface="Palatino Linotype" pitchFamily="18" charset="0"/>
              </a:rPr>
              <a:t>Pruritus - in half of the patients</a:t>
            </a:r>
          </a:p>
          <a:p>
            <a:pPr marL="285750" indent="-285750">
              <a:lnSpc>
                <a:spcPct val="150000"/>
              </a:lnSpc>
              <a:buFont typeface="Wingdings" pitchFamily="2" charset="2"/>
              <a:buChar char="ü"/>
            </a:pPr>
            <a:r>
              <a:rPr lang="en" sz="1400">
                <a:latin typeface="Palatino Linotype" pitchFamily="18" charset="0"/>
              </a:rPr>
              <a:t>It does not track disease activity</a:t>
            </a:r>
          </a:p>
          <a:p>
            <a:pPr marL="285750" indent="-285750">
              <a:lnSpc>
                <a:spcPct val="150000"/>
              </a:lnSpc>
              <a:buFont typeface="Wingdings" pitchFamily="2" charset="2"/>
              <a:buChar char="ü"/>
            </a:pPr>
            <a:r>
              <a:rPr lang="en" sz="1400">
                <a:latin typeface="Palatino Linotype" pitchFamily="18" charset="0"/>
              </a:rPr>
              <a:t>It usually persists permanently</a:t>
            </a:r>
          </a:p>
          <a:p>
            <a:pPr marL="285750" indent="-285750">
              <a:lnSpc>
                <a:spcPct val="150000"/>
              </a:lnSpc>
              <a:buFont typeface="Wingdings" pitchFamily="2" charset="2"/>
              <a:buChar char="ü"/>
            </a:pPr>
            <a:r>
              <a:rPr lang="en" sz="1400">
                <a:latin typeface="Palatino Linotype" pitchFamily="18" charset="0"/>
              </a:rPr>
              <a:t>Most intense at night, in heat with high humidity, when wearing tight, rough clothes</a:t>
            </a:r>
            <a:endParaRPr lang="x-none" sz="1400" dirty="0">
              <a:latin typeface="Palatino Linotype" pitchFamily="18" charset="0"/>
            </a:endParaRPr>
          </a:p>
        </p:txBody>
      </p:sp>
    </p:spTree>
    <p:extLst>
      <p:ext uri="{BB962C8B-B14F-4D97-AF65-F5344CB8AC3E}">
        <p14:creationId xmlns="" xmlns:p14="http://schemas.microsoft.com/office/powerpoint/2010/main" val="427472871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457200"/>
            <a:ext cx="6426759" cy="4662815"/>
          </a:xfrm>
          <a:prstGeom prst="rect">
            <a:avLst/>
          </a:prstGeom>
          <a:noFill/>
        </p:spPr>
        <p:txBody>
          <a:bodyPr wrap="none" rtlCol="0">
            <a:spAutoFit/>
          </a:bodyPr>
          <a:lstStyle/>
          <a:p>
            <a:pPr>
              <a:lnSpc>
                <a:spcPct val="150000"/>
              </a:lnSpc>
            </a:pPr>
            <a:r>
              <a:rPr lang="en" b="1" dirty="0">
                <a:latin typeface="Palatino Linotype" pitchFamily="18" charset="0"/>
              </a:rPr>
              <a:t>DECOMPENSATED LIVER DISEASE:</a:t>
            </a:r>
          </a:p>
          <a:p>
            <a:pPr>
              <a:lnSpc>
                <a:spcPct val="150000"/>
              </a:lnSpc>
            </a:pPr>
            <a:endParaRPr lang="x-none" dirty="0">
              <a:latin typeface="Palatino Linotype" pitchFamily="18" charset="0"/>
            </a:endParaRPr>
          </a:p>
          <a:p>
            <a:pPr marL="285750" indent="-285750">
              <a:lnSpc>
                <a:spcPct val="150000"/>
              </a:lnSpc>
              <a:buFont typeface="Wingdings" pitchFamily="2" charset="2"/>
              <a:buChar char="v"/>
            </a:pPr>
            <a:r>
              <a:rPr lang="en" dirty="0" err="1">
                <a:latin typeface="Palatino Linotype" pitchFamily="18" charset="0"/>
              </a:rPr>
              <a:t>Hepatosplenomegaly</a:t>
            </a:r>
            <a:endParaRPr lang="x-none" dirty="0">
              <a:latin typeface="Palatino Linotype" pitchFamily="18" charset="0"/>
            </a:endParaRPr>
          </a:p>
          <a:p>
            <a:pPr marL="285750" indent="-285750">
              <a:lnSpc>
                <a:spcPct val="150000"/>
              </a:lnSpc>
              <a:buFont typeface="Wingdings" pitchFamily="2" charset="2"/>
              <a:buChar char="v"/>
            </a:pPr>
            <a:r>
              <a:rPr lang="en" dirty="0" err="1">
                <a:latin typeface="Palatino Linotype" pitchFamily="18" charset="0"/>
              </a:rPr>
              <a:t>Icterus</a:t>
            </a:r>
            <a:endParaRPr lang="x-none" dirty="0">
              <a:latin typeface="Palatino Linotype" pitchFamily="18" charset="0"/>
            </a:endParaRPr>
          </a:p>
          <a:p>
            <a:pPr marL="285750" indent="-285750">
              <a:lnSpc>
                <a:spcPct val="150000"/>
              </a:lnSpc>
              <a:buFont typeface="Wingdings" pitchFamily="2" charset="2"/>
              <a:buChar char="v"/>
            </a:pPr>
            <a:r>
              <a:rPr lang="en" dirty="0" err="1">
                <a:latin typeface="Palatino Linotype" pitchFamily="18" charset="0"/>
              </a:rPr>
              <a:t>Spider</a:t>
            </a:r>
            <a:r>
              <a:rPr lang="en" dirty="0">
                <a:latin typeface="Palatino Linotype" pitchFamily="18" charset="0"/>
              </a:rPr>
              <a:t> </a:t>
            </a:r>
            <a:r>
              <a:rPr lang="en" dirty="0" err="1">
                <a:latin typeface="Palatino Linotype" pitchFamily="18" charset="0"/>
              </a:rPr>
              <a:t>nevus</a:t>
            </a:r>
            <a:endParaRPr lang="x-none" dirty="0">
              <a:latin typeface="Palatino Linotype" pitchFamily="18" charset="0"/>
            </a:endParaRPr>
          </a:p>
          <a:p>
            <a:pPr marL="285750" indent="-285750">
              <a:lnSpc>
                <a:spcPct val="150000"/>
              </a:lnSpc>
              <a:buFont typeface="Wingdings" pitchFamily="2" charset="2"/>
              <a:buChar char="v"/>
            </a:pPr>
            <a:r>
              <a:rPr lang="en" dirty="0">
                <a:latin typeface="Palatino Linotype" pitchFamily="18" charset="0"/>
              </a:rPr>
              <a:t>Loss of muscle mass</a:t>
            </a:r>
          </a:p>
          <a:p>
            <a:pPr marL="285750" indent="-285750">
              <a:lnSpc>
                <a:spcPct val="150000"/>
              </a:lnSpc>
              <a:buFont typeface="Wingdings" pitchFamily="2" charset="2"/>
              <a:buChar char="v"/>
            </a:pPr>
            <a:r>
              <a:rPr lang="en" dirty="0" err="1">
                <a:latin typeface="Palatino Linotype" pitchFamily="18" charset="0"/>
              </a:rPr>
              <a:t>Edema</a:t>
            </a:r>
            <a:endParaRPr lang="x-none" dirty="0">
              <a:latin typeface="Palatino Linotype" pitchFamily="18" charset="0"/>
            </a:endParaRPr>
          </a:p>
          <a:p>
            <a:pPr marL="285750" indent="-285750">
              <a:lnSpc>
                <a:spcPct val="150000"/>
              </a:lnSpc>
              <a:buFont typeface="Wingdings" pitchFamily="2" charset="2"/>
              <a:buChar char="v"/>
            </a:pPr>
            <a:r>
              <a:rPr lang="en" dirty="0" err="1">
                <a:latin typeface="Palatino Linotype" pitchFamily="18" charset="0"/>
              </a:rPr>
              <a:t>Varicose </a:t>
            </a:r>
            <a:r>
              <a:rPr lang="en" dirty="0">
                <a:latin typeface="Palatino Linotype" pitchFamily="18" charset="0"/>
              </a:rPr>
              <a:t>bleeding</a:t>
            </a:r>
          </a:p>
          <a:p>
            <a:pPr marL="285750" indent="-285750">
              <a:lnSpc>
                <a:spcPct val="150000"/>
              </a:lnSpc>
              <a:buFont typeface="Wingdings" pitchFamily="2" charset="2"/>
              <a:buChar char="v"/>
            </a:pPr>
            <a:r>
              <a:rPr lang="en" dirty="0" err="1">
                <a:latin typeface="Palatino Linotype" pitchFamily="18" charset="0"/>
              </a:rPr>
              <a:t>Ascites</a:t>
            </a:r>
            <a:endParaRPr lang="x-none" dirty="0">
              <a:latin typeface="Palatino Linotype" pitchFamily="18" charset="0"/>
            </a:endParaRPr>
          </a:p>
          <a:p>
            <a:pPr marL="285750" indent="-285750">
              <a:lnSpc>
                <a:spcPct val="150000"/>
              </a:lnSpc>
              <a:buFont typeface="Wingdings" pitchFamily="2" charset="2"/>
              <a:buChar char="v"/>
            </a:pPr>
            <a:r>
              <a:rPr lang="en" dirty="0" err="1">
                <a:latin typeface="Palatino Linotype" pitchFamily="18" charset="0"/>
              </a:rPr>
              <a:t>Encephalopathy</a:t>
            </a:r>
            <a:endParaRPr lang="x-none" dirty="0">
              <a:latin typeface="Palatino Linotype" pitchFamily="18" charset="0"/>
            </a:endParaRPr>
          </a:p>
          <a:p>
            <a:pPr marL="285750" indent="-285750">
              <a:lnSpc>
                <a:spcPct val="150000"/>
              </a:lnSpc>
              <a:buFont typeface="Wingdings" pitchFamily="2" charset="2"/>
              <a:buChar char="v"/>
            </a:pPr>
            <a:r>
              <a:rPr lang="en" dirty="0">
                <a:latin typeface="Palatino Linotype" pitchFamily="18" charset="0"/>
              </a:rPr>
              <a:t>Rare - </a:t>
            </a:r>
            <a:r>
              <a:rPr lang="en" dirty="0" err="1">
                <a:latin typeface="Palatino Linotype" pitchFamily="18" charset="0"/>
              </a:rPr>
              <a:t>Kayser </a:t>
            </a:r>
            <a:r>
              <a:rPr lang="en" dirty="0">
                <a:latin typeface="Palatino Linotype" pitchFamily="18" charset="0"/>
              </a:rPr>
              <a:t>- </a:t>
            </a:r>
            <a:r>
              <a:rPr lang="en" dirty="0" err="1">
                <a:latin typeface="Palatino Linotype" pitchFamily="18" charset="0"/>
              </a:rPr>
              <a:t>Fleischer </a:t>
            </a:r>
            <a:r>
              <a:rPr lang="en" dirty="0">
                <a:latin typeface="Palatino Linotype" pitchFamily="18" charset="0"/>
              </a:rPr>
              <a:t>ring due to copper retention</a:t>
            </a:r>
          </a:p>
        </p:txBody>
      </p:sp>
    </p:spTree>
    <p:extLst>
      <p:ext uri="{BB962C8B-B14F-4D97-AF65-F5344CB8AC3E}">
        <p14:creationId xmlns="" xmlns:p14="http://schemas.microsoft.com/office/powerpoint/2010/main" val="372867284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400"/>
            <a:ext cx="8991601" cy="6601807"/>
          </a:xfrm>
          <a:prstGeom prst="rect">
            <a:avLst/>
          </a:prstGeom>
          <a:noFill/>
        </p:spPr>
        <p:txBody>
          <a:bodyPr wrap="square" rtlCol="0">
            <a:spAutoFit/>
          </a:bodyPr>
          <a:lstStyle/>
          <a:p>
            <a:pPr>
              <a:lnSpc>
                <a:spcPct val="150000"/>
              </a:lnSpc>
            </a:pPr>
            <a:r>
              <a:rPr lang="en" b="1" dirty="0">
                <a:latin typeface="Palatino Linotype" pitchFamily="18" charset="0"/>
              </a:rPr>
              <a:t>COMPLICATIONS:</a:t>
            </a:r>
          </a:p>
          <a:p>
            <a:pPr marL="285750" indent="-285750">
              <a:lnSpc>
                <a:spcPct val="150000"/>
              </a:lnSpc>
              <a:buFont typeface="Wingdings" pitchFamily="2" charset="2"/>
              <a:buChar char="v"/>
            </a:pPr>
            <a:r>
              <a:rPr lang="en" dirty="0" err="1">
                <a:latin typeface="Palatino Linotype" pitchFamily="18" charset="0"/>
              </a:rPr>
              <a:t>Portal </a:t>
            </a:r>
            <a:r>
              <a:rPr lang="en" dirty="0">
                <a:latin typeface="Palatino Linotype" pitchFamily="18" charset="0"/>
              </a:rPr>
              <a:t>hypertension, </a:t>
            </a:r>
            <a:r>
              <a:rPr lang="en" dirty="0" err="1">
                <a:latin typeface="Palatino Linotype" pitchFamily="18" charset="0"/>
              </a:rPr>
              <a:t>variceal </a:t>
            </a:r>
            <a:r>
              <a:rPr lang="en" dirty="0">
                <a:latin typeface="Palatino Linotype" pitchFamily="18" charset="0"/>
              </a:rPr>
              <a:t>bleeding, </a:t>
            </a:r>
            <a:r>
              <a:rPr lang="en" dirty="0" err="1">
                <a:latin typeface="Palatino Linotype" pitchFamily="18" charset="0"/>
              </a:rPr>
              <a:t>ascites </a:t>
            </a:r>
            <a:r>
              <a:rPr lang="en" dirty="0">
                <a:latin typeface="Palatino Linotype" pitchFamily="18" charset="0"/>
              </a:rPr>
              <a:t>, </a:t>
            </a:r>
            <a:r>
              <a:rPr lang="en" dirty="0" err="1">
                <a:latin typeface="Palatino Linotype" pitchFamily="18" charset="0"/>
              </a:rPr>
              <a:t>encephalopathy </a:t>
            </a:r>
            <a:r>
              <a:rPr lang="en" dirty="0">
                <a:latin typeface="Palatino Linotype" pitchFamily="18" charset="0"/>
              </a:rPr>
              <a:t>- </a:t>
            </a:r>
            <a:r>
              <a:rPr lang="en" dirty="0" err="1">
                <a:latin typeface="Palatino Linotype" pitchFamily="18" charset="0"/>
              </a:rPr>
              <a:t>non-specific </a:t>
            </a:r>
            <a:r>
              <a:rPr lang="en" dirty="0">
                <a:latin typeface="Palatino Linotype" pitchFamily="18" charset="0"/>
              </a:rPr>
              <a:t>and the consequence of </a:t>
            </a:r>
            <a:r>
              <a:rPr lang="en" dirty="0" err="1">
                <a:latin typeface="Palatino Linotype" pitchFamily="18" charset="0"/>
              </a:rPr>
              <a:t>advanced </a:t>
            </a:r>
            <a:r>
              <a:rPr lang="en" dirty="0">
                <a:latin typeface="Palatino Linotype" pitchFamily="18" charset="0"/>
              </a:rPr>
              <a:t>liver diseases</a:t>
            </a:r>
          </a:p>
          <a:p>
            <a:pPr>
              <a:lnSpc>
                <a:spcPct val="150000"/>
              </a:lnSpc>
            </a:pPr>
            <a:endParaRPr lang="x-none" dirty="0">
              <a:latin typeface="Palatino Linotype" pitchFamily="18" charset="0"/>
            </a:endParaRPr>
          </a:p>
          <a:p>
            <a:pPr>
              <a:lnSpc>
                <a:spcPct val="150000"/>
              </a:lnSpc>
            </a:pPr>
            <a:r>
              <a:rPr lang="en" b="1" dirty="0">
                <a:latin typeface="Palatino Linotype" pitchFamily="18" charset="0"/>
              </a:rPr>
              <a:t>Complications specific to </a:t>
            </a:r>
            <a:r>
              <a:rPr lang="en" b="1" dirty="0" err="1">
                <a:latin typeface="Palatino Linotype" pitchFamily="18" charset="0"/>
              </a:rPr>
              <a:t>cholestasis </a:t>
            </a:r>
            <a:r>
              <a:rPr lang="en" b="1" dirty="0">
                <a:latin typeface="Palatino Linotype" pitchFamily="18" charset="0"/>
              </a:rPr>
              <a:t>:</a:t>
            </a:r>
          </a:p>
          <a:p>
            <a:pPr>
              <a:lnSpc>
                <a:spcPct val="150000"/>
              </a:lnSpc>
            </a:pPr>
            <a:r>
              <a:rPr lang="en" b="1">
                <a:latin typeface="Palatino Linotype" pitchFamily="18" charset="0"/>
              </a:rPr>
              <a:t>BONE </a:t>
            </a:r>
            <a:r>
              <a:rPr lang="en" b="1" dirty="0">
                <a:latin typeface="Palatino Linotype" pitchFamily="18" charset="0"/>
              </a:rPr>
              <a:t>DISEASES:</a:t>
            </a:r>
          </a:p>
          <a:p>
            <a:pPr marL="285750" indent="-285750">
              <a:lnSpc>
                <a:spcPct val="150000"/>
              </a:lnSpc>
              <a:buFont typeface="Wingdings" pitchFamily="2" charset="2"/>
              <a:buChar char="v"/>
            </a:pPr>
            <a:r>
              <a:rPr lang="en" dirty="0" err="1">
                <a:latin typeface="Palatino Linotype" pitchFamily="18" charset="0"/>
              </a:rPr>
              <a:t>Osteopenia</a:t>
            </a:r>
            <a:endParaRPr lang="x-none" dirty="0">
              <a:latin typeface="Palatino Linotype" pitchFamily="18" charset="0"/>
            </a:endParaRPr>
          </a:p>
          <a:p>
            <a:pPr marL="285750" indent="-285750">
              <a:lnSpc>
                <a:spcPct val="150000"/>
              </a:lnSpc>
              <a:buFont typeface="Wingdings" pitchFamily="2" charset="2"/>
              <a:buChar char="v"/>
            </a:pPr>
            <a:r>
              <a:rPr lang="en" dirty="0" err="1">
                <a:latin typeface="Palatino Linotype" pitchFamily="18" charset="0"/>
              </a:rPr>
              <a:t>Osteoporosis </a:t>
            </a:r>
            <a:r>
              <a:rPr lang="en" dirty="0">
                <a:latin typeface="Palatino Linotype" pitchFamily="18" charset="0"/>
              </a:rPr>
              <a:t>- </a:t>
            </a:r>
            <a:r>
              <a:rPr lang="en" dirty="0" err="1">
                <a:latin typeface="Palatino Linotype" pitchFamily="18" charset="0"/>
              </a:rPr>
              <a:t>bilirubin </a:t>
            </a:r>
            <a:r>
              <a:rPr lang="en" dirty="0">
                <a:latin typeface="Palatino Linotype" pitchFamily="18" charset="0"/>
              </a:rPr>
              <a:t>affects the activity </a:t>
            </a:r>
            <a:r>
              <a:rPr lang="en" dirty="0" err="1">
                <a:latin typeface="Palatino Linotype" pitchFamily="18" charset="0"/>
              </a:rPr>
              <a:t>of osteoblasts </a:t>
            </a:r>
            <a:r>
              <a:rPr lang="en" dirty="0">
                <a:latin typeface="Palatino Linotype" pitchFamily="18" charset="0"/>
              </a:rPr>
              <a:t>, present accelerated bone loss as a result of reduced formation, not increased bone breakdown,</a:t>
            </a:r>
          </a:p>
          <a:p>
            <a:pPr marL="285750" indent="-285750">
              <a:lnSpc>
                <a:spcPct val="150000"/>
              </a:lnSpc>
              <a:buFont typeface="Wingdings" pitchFamily="2" charset="2"/>
              <a:buChar char="v"/>
            </a:pPr>
            <a:r>
              <a:rPr lang="en" dirty="0">
                <a:latin typeface="Palatino Linotype" pitchFamily="18" charset="0"/>
              </a:rPr>
              <a:t>Primarily affected </a:t>
            </a:r>
            <a:r>
              <a:rPr lang="en" dirty="0" err="1">
                <a:latin typeface="Palatino Linotype" pitchFamily="18" charset="0"/>
              </a:rPr>
              <a:t>axial </a:t>
            </a:r>
            <a:r>
              <a:rPr lang="en" dirty="0">
                <a:latin typeface="Palatino Linotype" pitchFamily="18" charset="0"/>
              </a:rPr>
              <a:t>bones, increased risk of spontaneous fractures</a:t>
            </a:r>
          </a:p>
          <a:p>
            <a:pPr marL="285750" indent="-285750">
              <a:lnSpc>
                <a:spcPct val="150000"/>
              </a:lnSpc>
              <a:buFont typeface="Wingdings" pitchFamily="2" charset="2"/>
              <a:buChar char="v"/>
            </a:pPr>
            <a:r>
              <a:rPr lang="en" dirty="0" err="1">
                <a:latin typeface="Palatino Linotype" pitchFamily="18" charset="0"/>
              </a:rPr>
              <a:t>Osteomalacia </a:t>
            </a:r>
            <a:r>
              <a:rPr lang="en" dirty="0">
                <a:latin typeface="Palatino Linotype" pitchFamily="18" charset="0"/>
              </a:rPr>
              <a:t>- caused </a:t>
            </a:r>
            <a:r>
              <a:rPr lang="en" dirty="0" err="1">
                <a:latin typeface="Palatino Linotype" pitchFamily="18" charset="0"/>
              </a:rPr>
              <a:t>by malabsorption </a:t>
            </a:r>
            <a:r>
              <a:rPr lang="en" dirty="0">
                <a:latin typeface="Palatino Linotype" pitchFamily="18" charset="0"/>
              </a:rPr>
              <a:t>of fat and thus </a:t>
            </a:r>
            <a:r>
              <a:rPr lang="en">
                <a:latin typeface="Palatino Linotype" pitchFamily="18" charset="0"/>
              </a:rPr>
              <a:t>vitamin D</a:t>
            </a:r>
            <a:endParaRPr lang="sr-Cyrl-RS" dirty="0">
              <a:latin typeface="Palatino Linotype" pitchFamily="18" charset="0"/>
            </a:endParaRPr>
          </a:p>
          <a:p>
            <a:pPr>
              <a:lnSpc>
                <a:spcPct val="150000"/>
              </a:lnSpc>
            </a:pPr>
            <a:r>
              <a:rPr lang="en" b="1">
                <a:latin typeface="Palatino Linotype" pitchFamily="18" charset="0"/>
              </a:rPr>
              <a:t>Steatorrhoea</a:t>
            </a:r>
          </a:p>
          <a:p>
            <a:pPr marL="285750" indent="-285750">
              <a:lnSpc>
                <a:spcPct val="150000"/>
              </a:lnSpc>
              <a:buFont typeface="Wingdings" pitchFamily="2" charset="2"/>
              <a:buChar char="v"/>
            </a:pPr>
            <a:r>
              <a:rPr lang="en">
                <a:latin typeface="Palatino Linotype" pitchFamily="18" charset="0"/>
              </a:rPr>
              <a:t>Due to reduced secretion of bile acids into the intestine with insufficient intestinal micellar concentration of bile</a:t>
            </a:r>
            <a:r>
              <a:rPr lang="en" dirty="0">
                <a:latin typeface="Palatino Linotype" pitchFamily="18" charset="0"/>
              </a:rPr>
              <a:t> </a:t>
            </a:r>
            <a:r>
              <a:rPr lang="en">
                <a:latin typeface="Palatino Linotype" pitchFamily="18" charset="0"/>
              </a:rPr>
              <a:t>acid</a:t>
            </a:r>
            <a:endParaRPr lang="x-none" dirty="0">
              <a:latin typeface="Palatino Linotype" pitchFamily="18" charset="0"/>
            </a:endParaRPr>
          </a:p>
          <a:p>
            <a:endParaRPr lang="x-none" dirty="0"/>
          </a:p>
        </p:txBody>
      </p:sp>
    </p:spTree>
    <p:extLst>
      <p:ext uri="{BB962C8B-B14F-4D97-AF65-F5344CB8AC3E}">
        <p14:creationId xmlns="" xmlns:p14="http://schemas.microsoft.com/office/powerpoint/2010/main" val="210459011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400" y="0"/>
            <a:ext cx="8915400" cy="7017306"/>
          </a:xfrm>
          <a:prstGeom prst="rect">
            <a:avLst/>
          </a:prstGeom>
          <a:noFill/>
        </p:spPr>
        <p:txBody>
          <a:bodyPr wrap="square" rtlCol="0">
            <a:spAutoFit/>
          </a:bodyPr>
          <a:lstStyle/>
          <a:p>
            <a:pPr>
              <a:lnSpc>
                <a:spcPct val="150000"/>
              </a:lnSpc>
            </a:pPr>
            <a:r>
              <a:rPr lang="en" b="1" dirty="0">
                <a:latin typeface="Palatino Linotype" pitchFamily="18" charset="0"/>
              </a:rPr>
              <a:t>PRURITUS</a:t>
            </a:r>
          </a:p>
          <a:p>
            <a:pPr marL="285750" indent="-285750">
              <a:lnSpc>
                <a:spcPct val="150000"/>
              </a:lnSpc>
              <a:buFont typeface="Wingdings" pitchFamily="2" charset="2"/>
              <a:buChar char="v"/>
            </a:pPr>
            <a:r>
              <a:rPr lang="en" dirty="0">
                <a:latin typeface="Palatino Linotype" pitchFamily="18" charset="0"/>
              </a:rPr>
              <a:t>The cause is unclear, due to the accumulation of bile acids in the skin ?, caused by </a:t>
            </a:r>
            <a:r>
              <a:rPr lang="en" dirty="0" err="1">
                <a:latin typeface="Palatino Linotype" pitchFamily="18" charset="0"/>
              </a:rPr>
              <a:t>endogenous</a:t>
            </a:r>
            <a:r>
              <a:rPr lang="en" dirty="0">
                <a:latin typeface="Palatino Linotype" pitchFamily="18" charset="0"/>
              </a:rPr>
              <a:t> </a:t>
            </a:r>
            <a:r>
              <a:rPr lang="en" dirty="0" err="1">
                <a:latin typeface="Palatino Linotype" pitchFamily="18" charset="0"/>
              </a:rPr>
              <a:t>opioids</a:t>
            </a:r>
            <a:endParaRPr lang="x-none" dirty="0">
              <a:latin typeface="Palatino Linotype" pitchFamily="18" charset="0"/>
            </a:endParaRPr>
          </a:p>
          <a:p>
            <a:pPr>
              <a:lnSpc>
                <a:spcPct val="150000"/>
              </a:lnSpc>
            </a:pPr>
            <a:r>
              <a:rPr lang="en" b="1" dirty="0">
                <a:latin typeface="Palatino Linotype" pitchFamily="18" charset="0"/>
              </a:rPr>
              <a:t>DEFICIENCY OF FAT-SOLUBLE VITAMINS</a:t>
            </a:r>
          </a:p>
          <a:p>
            <a:pPr marL="285750" indent="-285750">
              <a:lnSpc>
                <a:spcPct val="150000"/>
              </a:lnSpc>
              <a:buFont typeface="Wingdings" pitchFamily="2" charset="2"/>
              <a:buChar char="v"/>
            </a:pPr>
            <a:r>
              <a:rPr lang="en" dirty="0">
                <a:latin typeface="Palatino Linotype" pitchFamily="18" charset="0"/>
              </a:rPr>
              <a:t>Vitamin A deficiency in 20% of patients, clinical night blindness</a:t>
            </a:r>
          </a:p>
          <a:p>
            <a:pPr marL="285750" indent="-285750">
              <a:lnSpc>
                <a:spcPct val="150000"/>
              </a:lnSpc>
              <a:buFont typeface="Wingdings" pitchFamily="2" charset="2"/>
              <a:buChar char="v"/>
            </a:pPr>
            <a:r>
              <a:rPr lang="en" dirty="0">
                <a:latin typeface="Palatino Linotype" pitchFamily="18" charset="0"/>
              </a:rPr>
              <a:t>Vitamin D deficiency - </a:t>
            </a:r>
            <a:r>
              <a:rPr lang="en" dirty="0" err="1">
                <a:latin typeface="Palatino Linotype" pitchFamily="18" charset="0"/>
              </a:rPr>
              <a:t>osteopenia</a:t>
            </a:r>
            <a:endParaRPr lang="x-none" dirty="0">
              <a:latin typeface="Palatino Linotype" pitchFamily="18" charset="0"/>
            </a:endParaRPr>
          </a:p>
          <a:p>
            <a:pPr marL="285750" indent="-285750">
              <a:lnSpc>
                <a:spcPct val="150000"/>
              </a:lnSpc>
              <a:buFont typeface="Wingdings" pitchFamily="2" charset="2"/>
              <a:buChar char="v"/>
            </a:pPr>
            <a:r>
              <a:rPr lang="en" dirty="0">
                <a:latin typeface="Palatino Linotype" pitchFamily="18" charset="0"/>
              </a:rPr>
              <a:t>Vitamin E deficiency - rarely, neuropathy</a:t>
            </a:r>
          </a:p>
          <a:p>
            <a:pPr marL="285750" indent="-285750">
              <a:lnSpc>
                <a:spcPct val="150000"/>
              </a:lnSpc>
              <a:buFont typeface="Wingdings" pitchFamily="2" charset="2"/>
              <a:buChar char="v"/>
            </a:pPr>
            <a:r>
              <a:rPr lang="en" dirty="0">
                <a:latin typeface="Palatino Linotype" pitchFamily="18" charset="0"/>
              </a:rPr>
              <a:t>Vitamin K deficiency - </a:t>
            </a:r>
            <a:r>
              <a:rPr lang="en" dirty="0" err="1">
                <a:latin typeface="Palatino Linotype" pitchFamily="18" charset="0"/>
              </a:rPr>
              <a:t>hypoprothrombinemia</a:t>
            </a:r>
            <a:endParaRPr lang="x-none" dirty="0">
              <a:latin typeface="Palatino Linotype" pitchFamily="18" charset="0"/>
            </a:endParaRPr>
          </a:p>
          <a:p>
            <a:pPr>
              <a:lnSpc>
                <a:spcPct val="150000"/>
              </a:lnSpc>
            </a:pPr>
            <a:r>
              <a:rPr lang="en" b="1" dirty="0">
                <a:latin typeface="Palatino Linotype" pitchFamily="18" charset="0"/>
              </a:rPr>
              <a:t>HYPERCholesterolemia and Hyperlipidemia</a:t>
            </a:r>
          </a:p>
          <a:p>
            <a:pPr marL="285750" indent="-285750">
              <a:lnSpc>
                <a:spcPct val="150000"/>
              </a:lnSpc>
              <a:buFont typeface="Wingdings" pitchFamily="2" charset="2"/>
              <a:buChar char="v"/>
            </a:pPr>
            <a:r>
              <a:rPr lang="en" dirty="0">
                <a:latin typeface="Palatino Linotype" pitchFamily="18" charset="0"/>
              </a:rPr>
              <a:t>In 85% of patients</a:t>
            </a:r>
          </a:p>
          <a:p>
            <a:pPr marL="285750" indent="-285750">
              <a:lnSpc>
                <a:spcPct val="150000"/>
              </a:lnSpc>
              <a:buFont typeface="Wingdings" pitchFamily="2" charset="2"/>
              <a:buChar char="v"/>
            </a:pPr>
            <a:r>
              <a:rPr lang="en" dirty="0" err="1">
                <a:latin typeface="Palatino Linotype" pitchFamily="18" charset="0"/>
              </a:rPr>
              <a:t>Xanthomas </a:t>
            </a:r>
            <a:r>
              <a:rPr lang="en" dirty="0">
                <a:latin typeface="Palatino Linotype" pitchFamily="18" charset="0"/>
              </a:rPr>
              <a:t>in patients with a permanent increase </a:t>
            </a:r>
            <a:r>
              <a:rPr lang="en" dirty="0" err="1">
                <a:latin typeface="Palatino Linotype" pitchFamily="18" charset="0"/>
              </a:rPr>
              <a:t>in cholesterol </a:t>
            </a:r>
            <a:r>
              <a:rPr lang="en" dirty="0">
                <a:latin typeface="Palatino Linotype" pitchFamily="18" charset="0"/>
              </a:rPr>
              <a:t>above 15.5 </a:t>
            </a:r>
            <a:r>
              <a:rPr lang="en" dirty="0" err="1">
                <a:latin typeface="Palatino Linotype" pitchFamily="18" charset="0"/>
              </a:rPr>
              <a:t>mmol </a:t>
            </a:r>
            <a:r>
              <a:rPr lang="en" dirty="0">
                <a:latin typeface="Palatino Linotype" pitchFamily="18" charset="0"/>
              </a:rPr>
              <a:t>/l</a:t>
            </a:r>
          </a:p>
          <a:p>
            <a:pPr marL="285750" indent="-285750">
              <a:lnSpc>
                <a:spcPct val="150000"/>
              </a:lnSpc>
              <a:buFont typeface="Wingdings" pitchFamily="2" charset="2"/>
              <a:buChar char="v"/>
            </a:pPr>
            <a:r>
              <a:rPr lang="en" dirty="0" err="1">
                <a:latin typeface="Palatino Linotype" pitchFamily="18" charset="0"/>
              </a:rPr>
              <a:t>Planar</a:t>
            </a:r>
            <a:r>
              <a:rPr lang="en" dirty="0">
                <a:latin typeface="Palatino Linotype" pitchFamily="18" charset="0"/>
              </a:rPr>
              <a:t> </a:t>
            </a:r>
            <a:r>
              <a:rPr lang="en" dirty="0" err="1">
                <a:latin typeface="Palatino Linotype" pitchFamily="18" charset="0"/>
              </a:rPr>
              <a:t>xanthomas-xanethalasma </a:t>
            </a:r>
            <a:r>
              <a:rPr lang="en" dirty="0">
                <a:latin typeface="Palatino Linotype" pitchFamily="18" charset="0"/>
              </a:rPr>
              <a:t>around the eyes, on the hands and feet, under the breasts, on the neck</a:t>
            </a:r>
          </a:p>
          <a:p>
            <a:pPr marL="285750" indent="-285750">
              <a:lnSpc>
                <a:spcPct val="150000"/>
              </a:lnSpc>
              <a:buFont typeface="Wingdings" pitchFamily="2" charset="2"/>
              <a:buChar char="v"/>
            </a:pPr>
            <a:r>
              <a:rPr lang="en" dirty="0" err="1">
                <a:latin typeface="Palatino Linotype" pitchFamily="18" charset="0"/>
              </a:rPr>
              <a:t>Tuberous</a:t>
            </a:r>
            <a:r>
              <a:rPr lang="en" dirty="0">
                <a:latin typeface="Palatino Linotype" pitchFamily="18" charset="0"/>
              </a:rPr>
              <a:t> </a:t>
            </a:r>
            <a:r>
              <a:rPr lang="en" dirty="0" err="1">
                <a:latin typeface="Palatino Linotype" pitchFamily="18" charset="0"/>
              </a:rPr>
              <a:t>xanthomas </a:t>
            </a:r>
            <a:r>
              <a:rPr lang="en" dirty="0">
                <a:latin typeface="Palatino Linotype" pitchFamily="18" charset="0"/>
              </a:rPr>
              <a:t>- in patients with long-term </a:t>
            </a:r>
            <a:r>
              <a:rPr lang="en" dirty="0" err="1">
                <a:latin typeface="Palatino Linotype" pitchFamily="18" charset="0"/>
              </a:rPr>
              <a:t>hyperlipidemia </a:t>
            </a:r>
            <a:r>
              <a:rPr lang="en" dirty="0">
                <a:latin typeface="Palatino Linotype" pitchFamily="18" charset="0"/>
              </a:rPr>
              <a:t>, on </a:t>
            </a:r>
            <a:r>
              <a:rPr lang="en" dirty="0" err="1">
                <a:latin typeface="Palatino Linotype" pitchFamily="18" charset="0"/>
              </a:rPr>
              <a:t>the extensor </a:t>
            </a:r>
            <a:r>
              <a:rPr lang="en" dirty="0">
                <a:latin typeface="Palatino Linotype" pitchFamily="18" charset="0"/>
              </a:rPr>
              <a:t>sides of elbows, knees and Achilles tendons</a:t>
            </a:r>
          </a:p>
          <a:p>
            <a:endParaRPr lang="x-none" dirty="0"/>
          </a:p>
        </p:txBody>
      </p:sp>
    </p:spTree>
    <p:extLst>
      <p:ext uri="{BB962C8B-B14F-4D97-AF65-F5344CB8AC3E}">
        <p14:creationId xmlns="" xmlns:p14="http://schemas.microsoft.com/office/powerpoint/2010/main" val="191161250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5400"/>
            <a:ext cx="9067800" cy="7432804"/>
          </a:xfrm>
          <a:prstGeom prst="rect">
            <a:avLst/>
          </a:prstGeom>
          <a:noFill/>
        </p:spPr>
        <p:txBody>
          <a:bodyPr wrap="square" rtlCol="0">
            <a:spAutoFit/>
          </a:bodyPr>
          <a:lstStyle/>
          <a:p>
            <a:pPr>
              <a:lnSpc>
                <a:spcPct val="150000"/>
              </a:lnSpc>
            </a:pPr>
            <a:r>
              <a:rPr lang="en" b="1" dirty="0">
                <a:latin typeface="Palatino Linotype" pitchFamily="18" charset="0"/>
              </a:rPr>
              <a:t>DIAGNOSIS</a:t>
            </a:r>
          </a:p>
          <a:p>
            <a:pPr>
              <a:lnSpc>
                <a:spcPct val="150000"/>
              </a:lnSpc>
            </a:pPr>
            <a:r>
              <a:rPr lang="en" b="1" dirty="0">
                <a:latin typeface="Palatino Linotype" pitchFamily="18" charset="0"/>
              </a:rPr>
              <a:t>LABORATORY TESTS </a:t>
            </a:r>
            <a:r>
              <a:rPr lang="x-none" b="1" dirty="0">
                <a:latin typeface="Palatino Linotype" pitchFamily="18" charset="0"/>
              </a:rPr>
              <a:t/>
            </a:r>
            <a:br>
              <a:rPr lang="x-none" b="1" dirty="0">
                <a:latin typeface="Palatino Linotype" pitchFamily="18" charset="0"/>
              </a:rPr>
            </a:br>
            <a:r>
              <a:rPr lang="en" b="1" dirty="0">
                <a:latin typeface="Palatino Linotype" pitchFamily="18" charset="0"/>
              </a:rPr>
              <a:t>BIOCHEMICAL AND HEMATOLOGICAL TESTS</a:t>
            </a:r>
          </a:p>
          <a:p>
            <a:pPr marL="285750" indent="-285750">
              <a:lnSpc>
                <a:spcPct val="150000"/>
              </a:lnSpc>
              <a:buFont typeface="Wingdings" pitchFamily="2" charset="2"/>
              <a:buChar char="v"/>
            </a:pPr>
            <a:r>
              <a:rPr lang="en" dirty="0">
                <a:latin typeface="Palatino Linotype" pitchFamily="18" charset="0"/>
              </a:rPr>
              <a:t>↑ALP with high concentrations already in the early stages of the disease, in the further course of the disease it oscillates within 20% of the plateau value, has no </a:t>
            </a:r>
            <a:r>
              <a:rPr lang="en" dirty="0" err="1">
                <a:latin typeface="Palatino Linotype" pitchFamily="18" charset="0"/>
              </a:rPr>
              <a:t>prognostic </a:t>
            </a:r>
            <a:r>
              <a:rPr lang="en" dirty="0">
                <a:latin typeface="Palatino Linotype" pitchFamily="18" charset="0"/>
              </a:rPr>
              <a:t>significance</a:t>
            </a:r>
          </a:p>
          <a:p>
            <a:pPr marL="285750" indent="-285750">
              <a:lnSpc>
                <a:spcPct val="150000"/>
              </a:lnSpc>
              <a:buFont typeface="Wingdings" pitchFamily="2" charset="2"/>
              <a:buChar char="v"/>
            </a:pPr>
            <a:r>
              <a:rPr lang="en" dirty="0">
                <a:latin typeface="Palatino Linotype" pitchFamily="18" charset="0"/>
              </a:rPr>
              <a:t>↑GGT-is accompanied by an increase in alkaline </a:t>
            </a:r>
            <a:r>
              <a:rPr lang="en" dirty="0" err="1">
                <a:latin typeface="Palatino Linotype" pitchFamily="18" charset="0"/>
              </a:rPr>
              <a:t>phosphatase</a:t>
            </a:r>
            <a:endParaRPr lang="x-none" dirty="0">
              <a:latin typeface="Palatino Linotype" pitchFamily="18" charset="0"/>
            </a:endParaRPr>
          </a:p>
          <a:p>
            <a:pPr marL="285750" indent="-285750">
              <a:lnSpc>
                <a:spcPct val="150000"/>
              </a:lnSpc>
              <a:buFont typeface="Wingdings" pitchFamily="2" charset="2"/>
              <a:buChar char="v"/>
            </a:pPr>
            <a:r>
              <a:rPr lang="en" dirty="0" err="1">
                <a:latin typeface="Palatino Linotype" pitchFamily="18" charset="0"/>
              </a:rPr>
              <a:t>Aminotransferases </a:t>
            </a:r>
            <a:r>
              <a:rPr lang="en" dirty="0">
                <a:latin typeface="Palatino Linotype" pitchFamily="18" charset="0"/>
              </a:rPr>
              <a:t>- moderately elevated, rarely more than 5 times normal, tend to </a:t>
            </a:r>
            <a:r>
              <a:rPr lang="en" dirty="0" err="1">
                <a:latin typeface="Palatino Linotype" pitchFamily="18" charset="0"/>
              </a:rPr>
              <a:t>fluctuate </a:t>
            </a:r>
            <a:r>
              <a:rPr lang="en" dirty="0">
                <a:latin typeface="Palatino Linotype" pitchFamily="18" charset="0"/>
              </a:rPr>
              <a:t>within a relatively narrow range and have no </a:t>
            </a:r>
            <a:r>
              <a:rPr lang="en" dirty="0" err="1">
                <a:latin typeface="Palatino Linotype" pitchFamily="18" charset="0"/>
              </a:rPr>
              <a:t>prognostic </a:t>
            </a:r>
            <a:r>
              <a:rPr lang="en" dirty="0">
                <a:latin typeface="Palatino Linotype" pitchFamily="18" charset="0"/>
              </a:rPr>
              <a:t>significance</a:t>
            </a:r>
          </a:p>
          <a:p>
            <a:pPr marL="285750" indent="-285750">
              <a:lnSpc>
                <a:spcPct val="150000"/>
              </a:lnSpc>
              <a:buFont typeface="Wingdings" pitchFamily="2" charset="2"/>
              <a:buChar char="v"/>
            </a:pPr>
            <a:r>
              <a:rPr lang="en" dirty="0">
                <a:latin typeface="Palatino Linotype" pitchFamily="18" charset="0"/>
              </a:rPr>
              <a:t>An increase </a:t>
            </a:r>
            <a:r>
              <a:rPr lang="en" dirty="0" err="1">
                <a:latin typeface="Palatino Linotype" pitchFamily="18" charset="0"/>
              </a:rPr>
              <a:t>in bilirubin </a:t>
            </a:r>
            <a:r>
              <a:rPr lang="en" dirty="0">
                <a:latin typeface="Palatino Linotype" pitchFamily="18" charset="0"/>
              </a:rPr>
              <a:t>is a disease progression and a bad </a:t>
            </a:r>
            <a:r>
              <a:rPr lang="en" dirty="0" err="1">
                <a:latin typeface="Palatino Linotype" pitchFamily="18" charset="0"/>
              </a:rPr>
              <a:t>prognostic </a:t>
            </a:r>
            <a:r>
              <a:rPr lang="en" dirty="0">
                <a:latin typeface="Palatino Linotype" pitchFamily="18" charset="0"/>
              </a:rPr>
              <a:t>sign</a:t>
            </a:r>
          </a:p>
          <a:p>
            <a:pPr marL="285750" indent="-285750">
              <a:lnSpc>
                <a:spcPct val="150000"/>
              </a:lnSpc>
              <a:buFont typeface="Wingdings" pitchFamily="2" charset="2"/>
              <a:buChar char="v"/>
            </a:pPr>
            <a:r>
              <a:rPr lang="en" dirty="0" err="1">
                <a:latin typeface="Palatino Linotype" pitchFamily="18" charset="0"/>
              </a:rPr>
              <a:t>Hypercholesterolemia </a:t>
            </a:r>
            <a:r>
              <a:rPr lang="en" dirty="0">
                <a:latin typeface="Palatino Linotype" pitchFamily="18" charset="0"/>
              </a:rPr>
              <a:t>- in more than 50% of patients, in the early stages of the disease, a slight increase in LDL and VLDL, with a marked increase in HDL, in </a:t>
            </a:r>
            <a:r>
              <a:rPr lang="en" dirty="0" err="1">
                <a:latin typeface="Palatino Linotype" pitchFamily="18" charset="0"/>
              </a:rPr>
              <a:t>advanced </a:t>
            </a:r>
            <a:r>
              <a:rPr lang="en" dirty="0">
                <a:latin typeface="Palatino Linotype" pitchFamily="18" charset="0"/>
              </a:rPr>
              <a:t>disease, a significant increase in LDL with a decrease in HDL and elevated </a:t>
            </a:r>
            <a:r>
              <a:rPr lang="en" dirty="0" err="1">
                <a:latin typeface="Palatino Linotype" pitchFamily="18" charset="0"/>
              </a:rPr>
              <a:t>lipoprotein </a:t>
            </a:r>
            <a:r>
              <a:rPr lang="en" dirty="0">
                <a:latin typeface="Palatino Linotype" pitchFamily="18" charset="0"/>
              </a:rPr>
              <a:t>x, which is found in chronic </a:t>
            </a:r>
            <a:r>
              <a:rPr lang="en" dirty="0" err="1">
                <a:latin typeface="Palatino Linotype" pitchFamily="18" charset="0"/>
              </a:rPr>
              <a:t>cholestasis </a:t>
            </a:r>
            <a:r>
              <a:rPr lang="en" dirty="0">
                <a:latin typeface="Palatino Linotype" pitchFamily="18" charset="0"/>
              </a:rPr>
              <a:t>(inhibition of </a:t>
            </a:r>
            <a:r>
              <a:rPr lang="en" dirty="0" err="1">
                <a:latin typeface="Palatino Linotype" pitchFamily="18" charset="0"/>
              </a:rPr>
              <a:t>hepatic activity</a:t>
            </a:r>
            <a:r>
              <a:rPr lang="en" dirty="0">
                <a:latin typeface="Palatino Linotype" pitchFamily="18" charset="0"/>
              </a:rPr>
              <a:t> </a:t>
            </a:r>
            <a:r>
              <a:rPr lang="en" dirty="0" err="1">
                <a:latin typeface="Palatino Linotype" pitchFamily="18" charset="0"/>
              </a:rPr>
              <a:t>lipases </a:t>
            </a:r>
            <a:r>
              <a:rPr lang="en" dirty="0">
                <a:latin typeface="Palatino Linotype" pitchFamily="18" charset="0"/>
              </a:rPr>
              <a:t>and reduced </a:t>
            </a:r>
            <a:r>
              <a:rPr lang="en" dirty="0" err="1">
                <a:latin typeface="Palatino Linotype" pitchFamily="18" charset="0"/>
              </a:rPr>
              <a:t>esterification</a:t>
            </a:r>
            <a:r>
              <a:rPr lang="en" dirty="0">
                <a:latin typeface="Palatino Linotype" pitchFamily="18" charset="0"/>
              </a:rPr>
              <a:t> </a:t>
            </a:r>
            <a:r>
              <a:rPr lang="en" dirty="0" err="1">
                <a:latin typeface="Palatino Linotype" pitchFamily="18" charset="0"/>
              </a:rPr>
              <a:t>cholesterol </a:t>
            </a:r>
            <a:r>
              <a:rPr lang="en">
                <a:latin typeface="Palatino Linotype" pitchFamily="18" charset="0"/>
              </a:rPr>
              <a:t>)</a:t>
            </a:r>
            <a:endParaRPr lang="sr-Cyrl-RS" dirty="0">
              <a:latin typeface="Palatino Linotype" pitchFamily="18" charset="0"/>
            </a:endParaRPr>
          </a:p>
          <a:p>
            <a:pPr marL="285750" indent="-285750">
              <a:lnSpc>
                <a:spcPct val="150000"/>
              </a:lnSpc>
              <a:buFont typeface="Wingdings" pitchFamily="2" charset="2"/>
              <a:buChar char="v"/>
            </a:pPr>
            <a:endParaRPr lang="x-none">
              <a:latin typeface="Palatino Linotype" pitchFamily="18" charset="0"/>
            </a:endParaRPr>
          </a:p>
          <a:p>
            <a:pPr marL="285750" indent="-285750">
              <a:buFont typeface="Wingdings" pitchFamily="2" charset="2"/>
              <a:buChar char="v"/>
            </a:pPr>
            <a:endParaRPr lang="x-none" dirty="0"/>
          </a:p>
        </p:txBody>
      </p:sp>
    </p:spTree>
    <p:extLst>
      <p:ext uri="{BB962C8B-B14F-4D97-AF65-F5344CB8AC3E}">
        <p14:creationId xmlns="" xmlns:p14="http://schemas.microsoft.com/office/powerpoint/2010/main" val="29916834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0"/>
            <a:ext cx="8839200" cy="7017306"/>
          </a:xfrm>
          <a:prstGeom prst="rect">
            <a:avLst/>
          </a:prstGeom>
          <a:noFill/>
        </p:spPr>
        <p:txBody>
          <a:bodyPr wrap="square" rtlCol="0">
            <a:spAutoFit/>
          </a:bodyPr>
          <a:lstStyle/>
          <a:p>
            <a:pPr marL="285750" indent="-285750">
              <a:lnSpc>
                <a:spcPct val="150000"/>
              </a:lnSpc>
              <a:buFont typeface="Wingdings" pitchFamily="2" charset="2"/>
              <a:buChar char="v"/>
            </a:pPr>
            <a:r>
              <a:rPr lang="en" dirty="0">
                <a:latin typeface="Palatino Linotype" pitchFamily="18" charset="0"/>
              </a:rPr>
              <a:t>↑ceruloplasmin</a:t>
            </a:r>
          </a:p>
          <a:p>
            <a:pPr marL="285750" indent="-285750">
              <a:lnSpc>
                <a:spcPct val="150000"/>
              </a:lnSpc>
              <a:buFont typeface="Wingdings" pitchFamily="2" charset="2"/>
              <a:buChar char="v"/>
            </a:pPr>
            <a:r>
              <a:rPr lang="en" dirty="0">
                <a:latin typeface="Palatino Linotype" pitchFamily="18" charset="0"/>
              </a:rPr>
              <a:t>↑ SE</a:t>
            </a:r>
          </a:p>
          <a:p>
            <a:pPr marL="285750" indent="-285750">
              <a:lnSpc>
                <a:spcPct val="150000"/>
              </a:lnSpc>
              <a:buFont typeface="Wingdings" pitchFamily="2" charset="2"/>
              <a:buChar char="v"/>
            </a:pPr>
            <a:r>
              <a:rPr lang="en" dirty="0">
                <a:latin typeface="Palatino Linotype" pitchFamily="18" charset="0"/>
              </a:rPr>
              <a:t>KKS-bo, in </a:t>
            </a:r>
            <a:r>
              <a:rPr lang="en" dirty="0" err="1">
                <a:latin typeface="Palatino Linotype" pitchFamily="18" charset="0"/>
              </a:rPr>
              <a:t>advanced </a:t>
            </a:r>
            <a:r>
              <a:rPr lang="en" dirty="0">
                <a:latin typeface="Palatino Linotype" pitchFamily="18" charset="0"/>
              </a:rPr>
              <a:t>disease , </a:t>
            </a:r>
            <a:r>
              <a:rPr lang="en" dirty="0" err="1">
                <a:latin typeface="Palatino Linotype" pitchFamily="18" charset="0"/>
              </a:rPr>
              <a:t>macrocytosis </a:t>
            </a:r>
            <a:r>
              <a:rPr lang="en" dirty="0">
                <a:latin typeface="Palatino Linotype" pitchFamily="18" charset="0"/>
              </a:rPr>
              <a:t>, unclear anemia, increased </a:t>
            </a:r>
            <a:r>
              <a:rPr lang="en" dirty="0" err="1">
                <a:latin typeface="Palatino Linotype" pitchFamily="18" charset="0"/>
              </a:rPr>
              <a:t>fragility</a:t>
            </a:r>
            <a:r>
              <a:rPr lang="en" dirty="0">
                <a:latin typeface="Palatino Linotype" pitchFamily="18" charset="0"/>
              </a:rPr>
              <a:t> </a:t>
            </a:r>
            <a:r>
              <a:rPr lang="en" dirty="0" err="1">
                <a:latin typeface="Palatino Linotype" pitchFamily="18" charset="0"/>
              </a:rPr>
              <a:t>erythrocytes</a:t>
            </a:r>
            <a:endParaRPr lang="x-none" dirty="0">
              <a:latin typeface="Palatino Linotype" pitchFamily="18" charset="0"/>
            </a:endParaRPr>
          </a:p>
          <a:p>
            <a:pPr marL="285750" indent="-285750">
              <a:lnSpc>
                <a:spcPct val="150000"/>
              </a:lnSpc>
              <a:buFont typeface="Wingdings" pitchFamily="2" charset="2"/>
              <a:buChar char="v"/>
            </a:pPr>
            <a:r>
              <a:rPr lang="en" dirty="0">
                <a:latin typeface="Palatino Linotype" pitchFamily="18" charset="0"/>
              </a:rPr>
              <a:t>Anemia, </a:t>
            </a:r>
            <a:r>
              <a:rPr lang="en" dirty="0" err="1">
                <a:latin typeface="Palatino Linotype" pitchFamily="18" charset="0"/>
              </a:rPr>
              <a:t>leukopenia </a:t>
            </a:r>
            <a:r>
              <a:rPr lang="en" dirty="0">
                <a:latin typeface="Palatino Linotype" pitchFamily="18" charset="0"/>
              </a:rPr>
              <a:t>, </a:t>
            </a:r>
            <a:r>
              <a:rPr lang="en" dirty="0" err="1">
                <a:latin typeface="Palatino Linotype" pitchFamily="18" charset="0"/>
              </a:rPr>
              <a:t>thrombocytopenia </a:t>
            </a:r>
            <a:r>
              <a:rPr lang="en" dirty="0">
                <a:latin typeface="Palatino Linotype" pitchFamily="18" charset="0"/>
              </a:rPr>
              <a:t>- in the later stages of the disease - </a:t>
            </a:r>
            <a:r>
              <a:rPr lang="en" dirty="0" err="1">
                <a:latin typeface="Palatino Linotype" pitchFamily="18" charset="0"/>
              </a:rPr>
              <a:t>hypersplenism</a:t>
            </a:r>
            <a:endParaRPr lang="x-none" dirty="0">
              <a:latin typeface="Palatino Linotype" pitchFamily="18" charset="0"/>
            </a:endParaRPr>
          </a:p>
          <a:p>
            <a:pPr>
              <a:lnSpc>
                <a:spcPct val="150000"/>
              </a:lnSpc>
            </a:pPr>
            <a:r>
              <a:rPr lang="en" b="1" dirty="0">
                <a:latin typeface="Palatino Linotype" pitchFamily="18" charset="0"/>
              </a:rPr>
              <a:t>IMMUNOLOGICAL</a:t>
            </a:r>
            <a:r>
              <a:rPr lang="en" dirty="0">
                <a:latin typeface="Palatino Linotype" pitchFamily="18" charset="0"/>
              </a:rPr>
              <a:t> </a:t>
            </a:r>
            <a:r>
              <a:rPr lang="en" b="1" dirty="0">
                <a:latin typeface="Palatino Linotype" pitchFamily="18" charset="0"/>
              </a:rPr>
              <a:t>DISORDERS</a:t>
            </a:r>
          </a:p>
          <a:p>
            <a:pPr marL="285750" indent="-285750">
              <a:lnSpc>
                <a:spcPct val="150000"/>
              </a:lnSpc>
              <a:buFont typeface="Wingdings" pitchFamily="2" charset="2"/>
              <a:buChar char="v"/>
            </a:pPr>
            <a:r>
              <a:rPr lang="en" dirty="0" err="1">
                <a:latin typeface="Palatino Linotype" pitchFamily="18" charset="0"/>
              </a:rPr>
              <a:t>Hypergammaglobulinemia </a:t>
            </a:r>
            <a:r>
              <a:rPr lang="en" dirty="0">
                <a:latin typeface="Palatino Linotype" pitchFamily="18" charset="0"/>
              </a:rPr>
              <a:t>and occurrence </a:t>
            </a:r>
            <a:r>
              <a:rPr lang="en" dirty="0" err="1">
                <a:latin typeface="Palatino Linotype" pitchFamily="18" charset="0"/>
              </a:rPr>
              <a:t>of autoantibodies</a:t>
            </a:r>
            <a:endParaRPr lang="x-none" dirty="0">
              <a:latin typeface="Palatino Linotype" pitchFamily="18" charset="0"/>
            </a:endParaRPr>
          </a:p>
          <a:p>
            <a:pPr marL="285750" indent="-285750">
              <a:lnSpc>
                <a:spcPct val="150000"/>
              </a:lnSpc>
              <a:buFont typeface="Wingdings" pitchFamily="2" charset="2"/>
              <a:buChar char="v"/>
            </a:pPr>
            <a:r>
              <a:rPr lang="en" dirty="0">
                <a:latin typeface="Palatino Linotype" pitchFamily="18" charset="0"/>
              </a:rPr>
              <a:t>↑ </a:t>
            </a:r>
            <a:r>
              <a:rPr lang="en" dirty="0" err="1">
                <a:latin typeface="Palatino Linotype" pitchFamily="18" charset="0"/>
              </a:rPr>
              <a:t>IgM </a:t>
            </a:r>
            <a:r>
              <a:rPr lang="en" dirty="0">
                <a:latin typeface="Palatino Linotype" pitchFamily="18" charset="0"/>
              </a:rPr>
              <a:t>, and to a lesser extent ↑ </a:t>
            </a:r>
            <a:r>
              <a:rPr lang="en" dirty="0" err="1">
                <a:latin typeface="Palatino Linotype" pitchFamily="18" charset="0"/>
              </a:rPr>
              <a:t>IgG</a:t>
            </a:r>
            <a:endParaRPr lang="x-none" dirty="0">
              <a:latin typeface="Palatino Linotype" pitchFamily="18" charset="0"/>
            </a:endParaRPr>
          </a:p>
          <a:p>
            <a:pPr marL="285750" indent="-285750">
              <a:lnSpc>
                <a:spcPct val="150000"/>
              </a:lnSpc>
              <a:buFont typeface="Wingdings" pitchFamily="2" charset="2"/>
              <a:buChar char="v"/>
            </a:pPr>
            <a:r>
              <a:rPr lang="en" dirty="0">
                <a:latin typeface="Palatino Linotype" pitchFamily="18" charset="0"/>
              </a:rPr>
              <a:t>↑ circulating immune complexes that correlate with </a:t>
            </a:r>
            <a:r>
              <a:rPr lang="en" dirty="0" err="1">
                <a:latin typeface="Palatino Linotype" pitchFamily="18" charset="0"/>
              </a:rPr>
              <a:t>arthralgias</a:t>
            </a:r>
            <a:endParaRPr lang="x-none" dirty="0">
              <a:latin typeface="Palatino Linotype" pitchFamily="18" charset="0"/>
            </a:endParaRPr>
          </a:p>
          <a:p>
            <a:pPr>
              <a:lnSpc>
                <a:spcPct val="150000"/>
              </a:lnSpc>
            </a:pPr>
            <a:r>
              <a:rPr lang="en" b="1" dirty="0">
                <a:latin typeface="Palatino Linotype" pitchFamily="18" charset="0"/>
              </a:rPr>
              <a:t>AUTOANTIBODIES</a:t>
            </a:r>
          </a:p>
          <a:p>
            <a:pPr marL="285750" indent="-285750">
              <a:lnSpc>
                <a:spcPct val="150000"/>
              </a:lnSpc>
              <a:buFont typeface="Wingdings" pitchFamily="2" charset="2"/>
              <a:buChar char="v"/>
            </a:pPr>
            <a:r>
              <a:rPr lang="en" b="1" dirty="0">
                <a:latin typeface="Palatino Linotype" pitchFamily="18" charset="0"/>
              </a:rPr>
              <a:t>Specific </a:t>
            </a:r>
            <a:r>
              <a:rPr lang="en" b="1" dirty="0" err="1">
                <a:latin typeface="Palatino Linotype" pitchFamily="18" charset="0"/>
              </a:rPr>
              <a:t>antimitochondrial </a:t>
            </a:r>
            <a:r>
              <a:rPr lang="en" b="1" dirty="0">
                <a:latin typeface="Palatino Linotype" pitchFamily="18" charset="0"/>
              </a:rPr>
              <a:t>antibodies (AMHA) </a:t>
            </a:r>
            <a:r>
              <a:rPr lang="en" dirty="0">
                <a:latin typeface="Palatino Linotype" pitchFamily="18" charset="0"/>
              </a:rPr>
              <a:t>and specific </a:t>
            </a:r>
            <a:r>
              <a:rPr lang="en" dirty="0" err="1">
                <a:latin typeface="Palatino Linotype" pitchFamily="18" charset="0"/>
              </a:rPr>
              <a:t>antinuclear </a:t>
            </a:r>
            <a:r>
              <a:rPr lang="en" dirty="0">
                <a:latin typeface="Palatino Linotype" pitchFamily="18" charset="0"/>
              </a:rPr>
              <a:t>antibodies</a:t>
            </a:r>
          </a:p>
          <a:p>
            <a:pPr marL="285750" indent="-285750">
              <a:lnSpc>
                <a:spcPct val="150000"/>
              </a:lnSpc>
              <a:buFont typeface="Wingdings" pitchFamily="2" charset="2"/>
              <a:buChar char="v"/>
            </a:pPr>
            <a:r>
              <a:rPr lang="en" dirty="0">
                <a:latin typeface="Palatino Linotype" pitchFamily="18" charset="0"/>
              </a:rPr>
              <a:t>AMHA-positive in more than 95% of patients</a:t>
            </a:r>
          </a:p>
          <a:p>
            <a:pPr marL="285750" indent="-285750">
              <a:lnSpc>
                <a:spcPct val="150000"/>
              </a:lnSpc>
              <a:buFont typeface="Wingdings" pitchFamily="2" charset="2"/>
              <a:buChar char="v"/>
            </a:pPr>
            <a:r>
              <a:rPr lang="en" dirty="0">
                <a:latin typeface="Palatino Linotype" pitchFamily="18" charset="0"/>
              </a:rPr>
              <a:t>Immunological marker of PBC, but their role in </a:t>
            </a:r>
            <a:r>
              <a:rPr lang="en" dirty="0" err="1">
                <a:latin typeface="Palatino Linotype" pitchFamily="18" charset="0"/>
              </a:rPr>
              <a:t>pathogenesis </a:t>
            </a:r>
            <a:r>
              <a:rPr lang="en" dirty="0">
                <a:latin typeface="Palatino Linotype" pitchFamily="18" charset="0"/>
              </a:rPr>
              <a:t>is unclear</a:t>
            </a:r>
          </a:p>
          <a:p>
            <a:pPr marL="285750" indent="-285750">
              <a:lnSpc>
                <a:spcPct val="150000"/>
              </a:lnSpc>
              <a:buFont typeface="Wingdings" pitchFamily="2" charset="2"/>
              <a:buChar char="v"/>
            </a:pPr>
            <a:r>
              <a:rPr lang="en" dirty="0" err="1">
                <a:latin typeface="Palatino Linotype" pitchFamily="18" charset="0"/>
              </a:rPr>
              <a:t>The titer </a:t>
            </a:r>
            <a:r>
              <a:rPr lang="en" dirty="0">
                <a:latin typeface="Palatino Linotype" pitchFamily="18" charset="0"/>
              </a:rPr>
              <a:t>of AMHA does not correlate with the severity and course of the disease</a:t>
            </a:r>
          </a:p>
          <a:p>
            <a:endParaRPr lang="x-none" dirty="0"/>
          </a:p>
        </p:txBody>
      </p:sp>
    </p:spTree>
    <p:extLst>
      <p:ext uri="{BB962C8B-B14F-4D97-AF65-F5344CB8AC3E}">
        <p14:creationId xmlns="" xmlns:p14="http://schemas.microsoft.com/office/powerpoint/2010/main" val="8254846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152400"/>
            <a:ext cx="9131299" cy="6324808"/>
          </a:xfrm>
          <a:prstGeom prst="rect">
            <a:avLst/>
          </a:prstGeom>
          <a:noFill/>
        </p:spPr>
        <p:txBody>
          <a:bodyPr wrap="square" rtlCol="0">
            <a:spAutoFit/>
          </a:bodyPr>
          <a:lstStyle/>
          <a:p>
            <a:pPr>
              <a:lnSpc>
                <a:spcPct val="150000"/>
              </a:lnSpc>
            </a:pPr>
            <a:r>
              <a:rPr lang="en" dirty="0">
                <a:latin typeface="Palatino Linotype" pitchFamily="18" charset="0"/>
              </a:rPr>
              <a:t>A small number of patients are permanently </a:t>
            </a:r>
            <a:r>
              <a:rPr lang="en" b="1" dirty="0">
                <a:latin typeface="Palatino Linotype" pitchFamily="18" charset="0"/>
              </a:rPr>
              <a:t>negative - </a:t>
            </a:r>
            <a:r>
              <a:rPr lang="en" b="1" dirty="0" err="1">
                <a:latin typeface="Palatino Linotype" pitchFamily="18" charset="0"/>
              </a:rPr>
              <a:t>autoimmune</a:t>
            </a:r>
            <a:r>
              <a:rPr lang="en" b="1" dirty="0">
                <a:latin typeface="Palatino Linotype" pitchFamily="18" charset="0"/>
              </a:rPr>
              <a:t> </a:t>
            </a:r>
            <a:r>
              <a:rPr lang="en" b="1" dirty="0" err="1">
                <a:latin typeface="Palatino Linotype" pitchFamily="18" charset="0"/>
              </a:rPr>
              <a:t>cholangitis </a:t>
            </a:r>
            <a:r>
              <a:rPr lang="en" dirty="0">
                <a:latin typeface="Palatino Linotype" pitchFamily="18" charset="0"/>
              </a:rPr>
              <a:t>, a variant of PBC</a:t>
            </a:r>
          </a:p>
          <a:p>
            <a:pPr>
              <a:lnSpc>
                <a:spcPct val="150000"/>
              </a:lnSpc>
            </a:pPr>
            <a:endParaRPr lang="x-none" dirty="0">
              <a:latin typeface="Palatino Linotype" pitchFamily="18" charset="0"/>
            </a:endParaRPr>
          </a:p>
          <a:p>
            <a:pPr>
              <a:lnSpc>
                <a:spcPct val="150000"/>
              </a:lnSpc>
            </a:pPr>
            <a:r>
              <a:rPr lang="en" b="1" dirty="0">
                <a:latin typeface="Palatino Linotype" pitchFamily="18" charset="0"/>
              </a:rPr>
              <a:t>LIVER BIOPSY AND HISTOLOGICAL FINDINGS</a:t>
            </a:r>
          </a:p>
          <a:p>
            <a:pPr>
              <a:lnSpc>
                <a:spcPct val="150000"/>
              </a:lnSpc>
            </a:pPr>
            <a:endParaRPr lang="x-none" dirty="0">
              <a:latin typeface="Palatino Linotype" pitchFamily="18" charset="0"/>
            </a:endParaRPr>
          </a:p>
          <a:p>
            <a:pPr marL="285750" indent="-285750">
              <a:lnSpc>
                <a:spcPct val="150000"/>
              </a:lnSpc>
              <a:buFont typeface="Wingdings" pitchFamily="2" charset="2"/>
              <a:buChar char="v"/>
            </a:pPr>
            <a:r>
              <a:rPr lang="en" dirty="0">
                <a:latin typeface="Palatino Linotype" pitchFamily="18" charset="0"/>
              </a:rPr>
              <a:t>The problem...</a:t>
            </a:r>
          </a:p>
          <a:p>
            <a:pPr marL="285750" indent="-285750">
              <a:lnSpc>
                <a:spcPct val="150000"/>
              </a:lnSpc>
              <a:buFont typeface="Wingdings" pitchFamily="2" charset="2"/>
              <a:buChar char="v"/>
            </a:pPr>
            <a:r>
              <a:rPr lang="en" dirty="0" err="1">
                <a:latin typeface="Palatino Linotype" pitchFamily="18" charset="0"/>
              </a:rPr>
              <a:t>Histological </a:t>
            </a:r>
            <a:r>
              <a:rPr lang="en" dirty="0">
                <a:latin typeface="Palatino Linotype" pitchFamily="18" charset="0"/>
              </a:rPr>
              <a:t>changes, especially in the first stage, </a:t>
            </a:r>
            <a:r>
              <a:rPr lang="en" dirty="0" err="1">
                <a:latin typeface="Palatino Linotype" pitchFamily="18" charset="0"/>
              </a:rPr>
              <a:t>are focal</a:t>
            </a:r>
            <a:endParaRPr lang="x-none" dirty="0">
              <a:latin typeface="Palatino Linotype" pitchFamily="18" charset="0"/>
            </a:endParaRPr>
          </a:p>
          <a:p>
            <a:pPr marL="285750" indent="-285750">
              <a:lnSpc>
                <a:spcPct val="150000"/>
              </a:lnSpc>
              <a:buFont typeface="Wingdings" pitchFamily="2" charset="2"/>
              <a:buChar char="v"/>
            </a:pPr>
            <a:r>
              <a:rPr lang="en" dirty="0">
                <a:latin typeface="Palatino Linotype" pitchFamily="18" charset="0"/>
              </a:rPr>
              <a:t>At the same time, several stages of the disease can exist in the liver</a:t>
            </a:r>
          </a:p>
          <a:p>
            <a:pPr marL="285750" indent="-285750">
              <a:lnSpc>
                <a:spcPct val="150000"/>
              </a:lnSpc>
              <a:buFont typeface="Wingdings" pitchFamily="2" charset="2"/>
              <a:buChar char="v"/>
            </a:pPr>
            <a:r>
              <a:rPr lang="en" dirty="0">
                <a:latin typeface="Palatino Linotype" pitchFamily="18" charset="0"/>
              </a:rPr>
              <a:t>Simultaneous biopsy of both lobes of the liver ( </a:t>
            </a:r>
            <a:r>
              <a:rPr lang="en" dirty="0" err="1">
                <a:latin typeface="Palatino Linotype" pitchFamily="18" charset="0"/>
              </a:rPr>
              <a:t>double </a:t>
            </a:r>
            <a:r>
              <a:rPr lang="en" dirty="0">
                <a:latin typeface="Palatino Linotype" pitchFamily="18" charset="0"/>
              </a:rPr>
              <a:t>- </a:t>
            </a:r>
            <a:r>
              <a:rPr lang="en" dirty="0" err="1">
                <a:latin typeface="Palatino Linotype" pitchFamily="18" charset="0"/>
              </a:rPr>
              <a:t>stick </a:t>
            </a:r>
            <a:r>
              <a:rPr lang="en" dirty="0">
                <a:latin typeface="Palatino Linotype" pitchFamily="18" charset="0"/>
              </a:rPr>
              <a:t>method)</a:t>
            </a:r>
          </a:p>
          <a:p>
            <a:pPr marL="285750" indent="-285750">
              <a:lnSpc>
                <a:spcPct val="150000"/>
              </a:lnSpc>
              <a:buFont typeface="Wingdings" pitchFamily="2" charset="2"/>
              <a:buChar char="v"/>
            </a:pPr>
            <a:r>
              <a:rPr lang="en" dirty="0">
                <a:latin typeface="Palatino Linotype" pitchFamily="18" charset="0"/>
              </a:rPr>
              <a:t>If there are multiple stages of the disease, the disease is classified according to the highest stage of the disease</a:t>
            </a:r>
          </a:p>
          <a:p>
            <a:pPr>
              <a:lnSpc>
                <a:spcPct val="150000"/>
              </a:lnSpc>
            </a:pPr>
            <a:endParaRPr lang="x-none" dirty="0">
              <a:latin typeface="Palatino Linotype" pitchFamily="18" charset="0"/>
            </a:endParaRPr>
          </a:p>
          <a:p>
            <a:pPr>
              <a:lnSpc>
                <a:spcPct val="150000"/>
              </a:lnSpc>
            </a:pPr>
            <a:r>
              <a:rPr lang="en" b="1" dirty="0">
                <a:latin typeface="Palatino Linotype" pitchFamily="18" charset="0"/>
              </a:rPr>
              <a:t>RADIOLOGICAL PETRAGE</a:t>
            </a:r>
          </a:p>
          <a:p>
            <a:pPr marL="285750" indent="-285750">
              <a:lnSpc>
                <a:spcPct val="150000"/>
              </a:lnSpc>
              <a:buFont typeface="Wingdings" pitchFamily="2" charset="2"/>
              <a:buChar char="v"/>
            </a:pPr>
            <a:r>
              <a:rPr lang="en" dirty="0">
                <a:latin typeface="Palatino Linotype" pitchFamily="18" charset="0"/>
              </a:rPr>
              <a:t>ERCP- </a:t>
            </a:r>
            <a:r>
              <a:rPr lang="en" dirty="0" err="1">
                <a:latin typeface="Palatino Linotype" pitchFamily="18" charset="0"/>
              </a:rPr>
              <a:t>diff.dg </a:t>
            </a:r>
            <a:r>
              <a:rPr lang="en" dirty="0">
                <a:latin typeface="Palatino Linotype" pitchFamily="18" charset="0"/>
              </a:rPr>
              <a:t>. primary </a:t>
            </a:r>
            <a:r>
              <a:rPr lang="en" dirty="0" err="1">
                <a:latin typeface="Palatino Linotype" pitchFamily="18" charset="0"/>
              </a:rPr>
              <a:t>sclerosing</a:t>
            </a:r>
            <a:r>
              <a:rPr lang="en" dirty="0">
                <a:latin typeface="Palatino Linotype" pitchFamily="18" charset="0"/>
              </a:rPr>
              <a:t> </a:t>
            </a:r>
            <a:r>
              <a:rPr lang="en" dirty="0" err="1">
                <a:latin typeface="Palatino Linotype" pitchFamily="18" charset="0"/>
              </a:rPr>
              <a:t>cholangitis</a:t>
            </a:r>
            <a:endParaRPr lang="x-none" dirty="0">
              <a:latin typeface="Palatino Linotype" pitchFamily="18" charset="0"/>
            </a:endParaRPr>
          </a:p>
          <a:p>
            <a:pPr marL="285750" indent="-285750">
              <a:lnSpc>
                <a:spcPct val="150000"/>
              </a:lnSpc>
              <a:buFont typeface="Wingdings" pitchFamily="2" charset="2"/>
              <a:buChar char="v"/>
            </a:pPr>
            <a:r>
              <a:rPr lang="en" dirty="0" err="1">
                <a:latin typeface="Palatino Linotype" pitchFamily="18" charset="0"/>
              </a:rPr>
              <a:t>Ultrasound </a:t>
            </a:r>
            <a:r>
              <a:rPr lang="en" dirty="0">
                <a:latin typeface="Palatino Linotype" pitchFamily="18" charset="0"/>
              </a:rPr>
              <a:t>with </a:t>
            </a:r>
            <a:r>
              <a:rPr lang="en" dirty="0" err="1">
                <a:latin typeface="Palatino Linotype" pitchFamily="18" charset="0"/>
              </a:rPr>
              <a:t>Doppler </a:t>
            </a:r>
            <a:r>
              <a:rPr lang="en" dirty="0">
                <a:latin typeface="Palatino Linotype" pitchFamily="18" charset="0"/>
              </a:rPr>
              <a:t>, </a:t>
            </a:r>
            <a:r>
              <a:rPr lang="en" dirty="0" err="1">
                <a:latin typeface="Palatino Linotype" pitchFamily="18" charset="0"/>
              </a:rPr>
              <a:t>contrast </a:t>
            </a:r>
            <a:r>
              <a:rPr lang="en" dirty="0">
                <a:latin typeface="Palatino Linotype" pitchFamily="18" charset="0"/>
              </a:rPr>
              <a:t>CT and MR in </a:t>
            </a:r>
            <a:r>
              <a:rPr lang="en" dirty="0" err="1">
                <a:latin typeface="Palatino Linotype" pitchFamily="18" charset="0"/>
              </a:rPr>
              <a:t>detection</a:t>
            </a:r>
            <a:r>
              <a:rPr lang="en" dirty="0">
                <a:latin typeface="Palatino Linotype" pitchFamily="18" charset="0"/>
              </a:rPr>
              <a:t> </a:t>
            </a:r>
            <a:r>
              <a:rPr lang="en" dirty="0" err="1">
                <a:latin typeface="Palatino Linotype" pitchFamily="18" charset="0"/>
              </a:rPr>
              <a:t>portal </a:t>
            </a:r>
            <a:r>
              <a:rPr lang="en" dirty="0">
                <a:latin typeface="Palatino Linotype" pitchFamily="18" charset="0"/>
              </a:rPr>
              <a:t>hypertension</a:t>
            </a:r>
          </a:p>
        </p:txBody>
      </p:sp>
    </p:spTree>
    <p:extLst>
      <p:ext uri="{BB962C8B-B14F-4D97-AF65-F5344CB8AC3E}">
        <p14:creationId xmlns="" xmlns:p14="http://schemas.microsoft.com/office/powerpoint/2010/main" val="380374467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57200"/>
            <a:ext cx="8915400" cy="6047809"/>
          </a:xfrm>
          <a:prstGeom prst="rect">
            <a:avLst/>
          </a:prstGeom>
          <a:noFill/>
        </p:spPr>
        <p:txBody>
          <a:bodyPr wrap="square" rtlCol="0">
            <a:spAutoFit/>
          </a:bodyPr>
          <a:lstStyle/>
          <a:p>
            <a:pPr>
              <a:lnSpc>
                <a:spcPct val="150000"/>
              </a:lnSpc>
            </a:pPr>
            <a:r>
              <a:rPr lang="en" b="1" dirty="0">
                <a:latin typeface="Palatino Linotype" pitchFamily="18" charset="0"/>
              </a:rPr>
              <a:t>THERAPY</a:t>
            </a:r>
          </a:p>
          <a:p>
            <a:pPr marL="342900" indent="-342900">
              <a:lnSpc>
                <a:spcPct val="150000"/>
              </a:lnSpc>
              <a:buAutoNum type="arabicPeriod"/>
            </a:pPr>
            <a:r>
              <a:rPr lang="en" dirty="0">
                <a:latin typeface="Palatino Linotype" pitchFamily="18" charset="0"/>
              </a:rPr>
              <a:t>Therapy of chronic </a:t>
            </a:r>
            <a:r>
              <a:rPr lang="en" dirty="0" err="1">
                <a:latin typeface="Palatino Linotype" pitchFamily="18" charset="0"/>
              </a:rPr>
              <a:t>cholestasis</a:t>
            </a:r>
            <a:endParaRPr lang="x-none" dirty="0">
              <a:latin typeface="Palatino Linotype" pitchFamily="18" charset="0"/>
            </a:endParaRPr>
          </a:p>
          <a:p>
            <a:pPr marL="342900" indent="-342900">
              <a:lnSpc>
                <a:spcPct val="150000"/>
              </a:lnSpc>
              <a:buAutoNum type="arabicPeriod"/>
            </a:pPr>
            <a:r>
              <a:rPr lang="en" dirty="0">
                <a:latin typeface="Palatino Linotype" pitchFamily="18" charset="0"/>
              </a:rPr>
              <a:t>Specific therapy of the disease itself</a:t>
            </a:r>
          </a:p>
          <a:p>
            <a:pPr marL="342900" indent="-342900">
              <a:lnSpc>
                <a:spcPct val="150000"/>
              </a:lnSpc>
              <a:buAutoNum type="arabicPeriod"/>
            </a:pPr>
            <a:endParaRPr lang="x-none" dirty="0">
              <a:latin typeface="Palatino Linotype" pitchFamily="18" charset="0"/>
            </a:endParaRPr>
          </a:p>
          <a:p>
            <a:pPr>
              <a:lnSpc>
                <a:spcPct val="150000"/>
              </a:lnSpc>
            </a:pPr>
            <a:r>
              <a:rPr lang="en" b="1" dirty="0">
                <a:latin typeface="Palatino Linotype" pitchFamily="18" charset="0"/>
              </a:rPr>
              <a:t>Treatment of complications of chronic </a:t>
            </a:r>
            <a:r>
              <a:rPr lang="en" b="1" dirty="0" err="1">
                <a:latin typeface="Palatino Linotype" pitchFamily="18" charset="0"/>
              </a:rPr>
              <a:t>cholestasis</a:t>
            </a:r>
            <a:endParaRPr lang="x-none" b="1" dirty="0">
              <a:latin typeface="Palatino Linotype" pitchFamily="18" charset="0"/>
            </a:endParaRPr>
          </a:p>
          <a:p>
            <a:pPr marL="285750" indent="-285750">
              <a:lnSpc>
                <a:spcPct val="150000"/>
              </a:lnSpc>
              <a:buFont typeface="Wingdings" pitchFamily="2" charset="2"/>
              <a:buChar char="v"/>
            </a:pPr>
            <a:r>
              <a:rPr lang="en" b="1" dirty="0" err="1">
                <a:latin typeface="Palatino Linotype" pitchFamily="18" charset="0"/>
              </a:rPr>
              <a:t>Pruritus</a:t>
            </a:r>
            <a:endParaRPr lang="x-none" b="1" dirty="0">
              <a:latin typeface="Palatino Linotype" pitchFamily="18" charset="0"/>
            </a:endParaRPr>
          </a:p>
          <a:p>
            <a:pPr marL="285750" indent="-285750">
              <a:lnSpc>
                <a:spcPct val="150000"/>
              </a:lnSpc>
              <a:buFont typeface="Wingdings" pitchFamily="2" charset="2"/>
              <a:buChar char="ü"/>
            </a:pPr>
            <a:r>
              <a:rPr lang="en" dirty="0">
                <a:latin typeface="Palatino Linotype" pitchFamily="18" charset="0"/>
              </a:rPr>
              <a:t>Mild-warm baths, creams that moisturize the skin, </a:t>
            </a:r>
            <a:r>
              <a:rPr lang="en" dirty="0" err="1">
                <a:latin typeface="Palatino Linotype" pitchFamily="18" charset="0"/>
              </a:rPr>
              <a:t>antihistamines</a:t>
            </a:r>
            <a:endParaRPr lang="x-none" dirty="0">
              <a:latin typeface="Palatino Linotype" pitchFamily="18" charset="0"/>
            </a:endParaRPr>
          </a:p>
          <a:p>
            <a:pPr marL="285750" indent="-285750">
              <a:lnSpc>
                <a:spcPct val="150000"/>
              </a:lnSpc>
              <a:buFont typeface="Wingdings" pitchFamily="2" charset="2"/>
              <a:buChar char="ü"/>
            </a:pPr>
            <a:r>
              <a:rPr lang="en" dirty="0">
                <a:latin typeface="Palatino Linotype" pitchFamily="18" charset="0"/>
              </a:rPr>
              <a:t>Tejicholestyramine in a dose of 4 grams once a day up to a dose of 24 grams in divided doses with meals, </a:t>
            </a:r>
            <a:r>
              <a:rPr lang="en" dirty="0" err="1">
                <a:latin typeface="Palatino Linotype" pitchFamily="18" charset="0"/>
              </a:rPr>
              <a:t>ursodeoxycholic </a:t>
            </a:r>
            <a:r>
              <a:rPr lang="en" dirty="0">
                <a:latin typeface="Palatino Linotype" pitchFamily="18" charset="0"/>
              </a:rPr>
              <a:t>acid, </a:t>
            </a:r>
            <a:r>
              <a:rPr lang="en" dirty="0" err="1">
                <a:latin typeface="Palatino Linotype" pitchFamily="18" charset="0"/>
              </a:rPr>
              <a:t>phenobarbital </a:t>
            </a:r>
            <a:r>
              <a:rPr lang="en" dirty="0">
                <a:latin typeface="Palatino Linotype" pitchFamily="18" charset="0"/>
              </a:rPr>
              <a:t>(60-90 </a:t>
            </a:r>
            <a:r>
              <a:rPr lang="en" dirty="0" err="1">
                <a:latin typeface="Palatino Linotype" pitchFamily="18" charset="0"/>
              </a:rPr>
              <a:t>mg / </a:t>
            </a:r>
            <a:r>
              <a:rPr lang="en" dirty="0">
                <a:latin typeface="Palatino Linotype" pitchFamily="18" charset="0"/>
              </a:rPr>
              <a:t>day), </a:t>
            </a:r>
            <a:r>
              <a:rPr lang="en" dirty="0" err="1">
                <a:latin typeface="Palatino Linotype" pitchFamily="18" charset="0"/>
              </a:rPr>
              <a:t>rifampicin </a:t>
            </a:r>
            <a:r>
              <a:rPr lang="en" dirty="0">
                <a:latin typeface="Palatino Linotype" pitchFamily="18" charset="0"/>
              </a:rPr>
              <a:t>(300-600 </a:t>
            </a:r>
            <a:r>
              <a:rPr lang="en" dirty="0" err="1">
                <a:latin typeface="Palatino Linotype" pitchFamily="18" charset="0"/>
              </a:rPr>
              <a:t>mg </a:t>
            </a:r>
            <a:r>
              <a:rPr lang="en" dirty="0">
                <a:latin typeface="Palatino Linotype" pitchFamily="18" charset="0"/>
              </a:rPr>
              <a:t>/day) as an inducer </a:t>
            </a:r>
            <a:r>
              <a:rPr lang="en" dirty="0" err="1">
                <a:latin typeface="Palatino Linotype" pitchFamily="18" charset="0"/>
              </a:rPr>
              <a:t>of microsomal</a:t>
            </a:r>
            <a:r>
              <a:rPr lang="en" dirty="0">
                <a:latin typeface="Palatino Linotype" pitchFamily="18" charset="0"/>
              </a:rPr>
              <a:t> </a:t>
            </a:r>
            <a:r>
              <a:rPr lang="en" dirty="0" err="1">
                <a:latin typeface="Palatino Linotype" pitchFamily="18" charset="0"/>
              </a:rPr>
              <a:t>enzymes </a:t>
            </a:r>
            <a:r>
              <a:rPr lang="en" dirty="0">
                <a:latin typeface="Palatino Linotype" pitchFamily="18" charset="0"/>
              </a:rPr>
              <a:t>, </a:t>
            </a:r>
            <a:r>
              <a:rPr lang="en" dirty="0" err="1">
                <a:latin typeface="Palatino Linotype" pitchFamily="18" charset="0"/>
              </a:rPr>
              <a:t>cimetidine </a:t>
            </a:r>
            <a:r>
              <a:rPr lang="en" dirty="0">
                <a:latin typeface="Palatino Linotype" pitchFamily="18" charset="0"/>
              </a:rPr>
              <a:t>, </a:t>
            </a:r>
            <a:r>
              <a:rPr lang="en" dirty="0" err="1">
                <a:latin typeface="Palatino Linotype" pitchFamily="18" charset="0"/>
              </a:rPr>
              <a:t>prednisone </a:t>
            </a:r>
            <a:r>
              <a:rPr lang="en" dirty="0">
                <a:latin typeface="Palatino Linotype" pitchFamily="18" charset="0"/>
              </a:rPr>
              <a:t>, </a:t>
            </a:r>
            <a:r>
              <a:rPr lang="en" dirty="0" err="1">
                <a:latin typeface="Palatino Linotype" pitchFamily="18" charset="0"/>
              </a:rPr>
              <a:t>phototherapy </a:t>
            </a:r>
            <a:r>
              <a:rPr lang="en" dirty="0">
                <a:latin typeface="Palatino Linotype" pitchFamily="18" charset="0"/>
              </a:rPr>
              <a:t>with </a:t>
            </a:r>
            <a:r>
              <a:rPr lang="en" dirty="0" err="1">
                <a:latin typeface="Palatino Linotype" pitchFamily="18" charset="0"/>
              </a:rPr>
              <a:t>ultraviolet </a:t>
            </a:r>
            <a:r>
              <a:rPr lang="en" dirty="0">
                <a:latin typeface="Palatino Linotype" pitchFamily="18" charset="0"/>
              </a:rPr>
              <a:t>rays, </a:t>
            </a:r>
            <a:r>
              <a:rPr lang="en" dirty="0" err="1">
                <a:latin typeface="Palatino Linotype" pitchFamily="18" charset="0"/>
              </a:rPr>
              <a:t>naloxone </a:t>
            </a:r>
            <a:r>
              <a:rPr lang="en" dirty="0">
                <a:latin typeface="Palatino Linotype" pitchFamily="18" charset="0"/>
              </a:rPr>
              <a:t>and </a:t>
            </a:r>
            <a:r>
              <a:rPr lang="en" dirty="0" err="1">
                <a:latin typeface="Palatino Linotype" pitchFamily="18" charset="0"/>
              </a:rPr>
              <a:t>nalmefene </a:t>
            </a:r>
            <a:r>
              <a:rPr lang="en" dirty="0">
                <a:latin typeface="Palatino Linotype" pitchFamily="18" charset="0"/>
              </a:rPr>
              <a:t>( </a:t>
            </a:r>
            <a:r>
              <a:rPr lang="en" dirty="0" err="1">
                <a:latin typeface="Palatino Linotype" pitchFamily="18" charset="0"/>
              </a:rPr>
              <a:t>opoid antagonists </a:t>
            </a:r>
            <a:r>
              <a:rPr lang="en" dirty="0">
                <a:latin typeface="Palatino Linotype" pitchFamily="18" charset="0"/>
              </a:rPr>
              <a:t>), in </a:t>
            </a:r>
            <a:r>
              <a:rPr lang="en" dirty="0" err="1">
                <a:latin typeface="Palatino Linotype" pitchFamily="18" charset="0"/>
              </a:rPr>
              <a:t>intractable</a:t>
            </a:r>
            <a:r>
              <a:rPr lang="en" dirty="0">
                <a:latin typeface="Palatino Linotype" pitchFamily="18" charset="0"/>
              </a:rPr>
              <a:t> </a:t>
            </a:r>
            <a:r>
              <a:rPr lang="en" dirty="0" err="1">
                <a:latin typeface="Palatino Linotype" pitchFamily="18" charset="0"/>
              </a:rPr>
              <a:t>priritusa </a:t>
            </a:r>
            <a:r>
              <a:rPr lang="en" dirty="0">
                <a:latin typeface="Palatino Linotype" pitchFamily="18" charset="0"/>
              </a:rPr>
              <a:t>sometimes </a:t>
            </a:r>
            <a:r>
              <a:rPr lang="en" dirty="0" err="1">
                <a:latin typeface="Palatino Linotype" pitchFamily="18" charset="0"/>
              </a:rPr>
              <a:t>plasmapheresis</a:t>
            </a:r>
            <a:endParaRPr lang="x-none" dirty="0">
              <a:latin typeface="Palatino Linotype" pitchFamily="18" charset="0"/>
            </a:endParaRPr>
          </a:p>
          <a:p>
            <a:r>
              <a:rPr lang="en" dirty="0"/>
              <a:t> </a:t>
            </a:r>
          </a:p>
          <a:p>
            <a:endParaRPr lang="x-none" dirty="0"/>
          </a:p>
        </p:txBody>
      </p:sp>
    </p:spTree>
    <p:extLst>
      <p:ext uri="{BB962C8B-B14F-4D97-AF65-F5344CB8AC3E}">
        <p14:creationId xmlns="" xmlns:p14="http://schemas.microsoft.com/office/powerpoint/2010/main" val="19324872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400"/>
            <a:ext cx="9143999" cy="6744090"/>
          </a:xfrm>
          <a:prstGeom prst="rect">
            <a:avLst/>
          </a:prstGeom>
          <a:noFill/>
        </p:spPr>
        <p:txBody>
          <a:bodyPr wrap="square" rtlCol="0">
            <a:spAutoFit/>
          </a:bodyPr>
          <a:lstStyle/>
          <a:p>
            <a:pPr>
              <a:lnSpc>
                <a:spcPct val="150000"/>
              </a:lnSpc>
            </a:pPr>
            <a:r>
              <a:rPr lang="en" sz="1600" b="1" dirty="0">
                <a:latin typeface="Palatino Linotype" pitchFamily="18" charset="0"/>
              </a:rPr>
              <a:t>HEPATIC OSTEODYSTROPHIA</a:t>
            </a:r>
          </a:p>
          <a:p>
            <a:pPr marL="285750" indent="-285750">
              <a:lnSpc>
                <a:spcPct val="150000"/>
              </a:lnSpc>
              <a:buFont typeface="Wingdings" pitchFamily="2" charset="2"/>
              <a:buChar char="v"/>
            </a:pPr>
            <a:r>
              <a:rPr lang="en" sz="1600" dirty="0">
                <a:latin typeface="Palatino Linotype" pitchFamily="18" charset="0"/>
              </a:rPr>
              <a:t>No therapy has been shown to be effective in </a:t>
            </a:r>
            <a:r>
              <a:rPr lang="en" sz="1600" dirty="0" err="1">
                <a:latin typeface="Palatino Linotype" pitchFamily="18" charset="0"/>
              </a:rPr>
              <a:t>osteoporosis</a:t>
            </a: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Vitamin D </a:t>
            </a:r>
            <a:r>
              <a:rPr lang="en" sz="1600" dirty="0" err="1">
                <a:latin typeface="Palatino Linotype" pitchFamily="18" charset="0"/>
              </a:rPr>
              <a:t>supplementation</a:t>
            </a:r>
          </a:p>
          <a:p>
            <a:pPr marL="285750" indent="-285750">
              <a:lnSpc>
                <a:spcPct val="150000"/>
              </a:lnSpc>
              <a:buFont typeface="Wingdings" pitchFamily="2" charset="2"/>
              <a:buChar char="v"/>
            </a:pPr>
            <a:r>
              <a:rPr lang="en" sz="1600" dirty="0">
                <a:latin typeface="Palatino Linotype" pitchFamily="18" charset="0"/>
              </a:rPr>
              <a:t>Fluorides-accelerate bone formation</a:t>
            </a:r>
          </a:p>
          <a:p>
            <a:pPr marL="285750" indent="-285750">
              <a:lnSpc>
                <a:spcPct val="150000"/>
              </a:lnSpc>
              <a:buFont typeface="Wingdings" pitchFamily="2" charset="2"/>
              <a:buChar char="v"/>
            </a:pPr>
            <a:r>
              <a:rPr lang="en" sz="1600" dirty="0" err="1">
                <a:latin typeface="Palatino Linotype" pitchFamily="18" charset="0"/>
              </a:rPr>
              <a:t>Calcitonin </a:t>
            </a:r>
            <a:r>
              <a:rPr lang="en" sz="1600" dirty="0">
                <a:latin typeface="Palatino Linotype" pitchFamily="18" charset="0"/>
              </a:rPr>
              <a:t>- inhibits bone </a:t>
            </a:r>
            <a:r>
              <a:rPr lang="en" sz="1600" dirty="0" err="1">
                <a:latin typeface="Palatino Linotype" pitchFamily="18" charset="0"/>
              </a:rPr>
              <a:t>resorption</a:t>
            </a:r>
          </a:p>
          <a:p>
            <a:pPr marL="285750" indent="-285750">
              <a:lnSpc>
                <a:spcPct val="150000"/>
              </a:lnSpc>
              <a:buFont typeface="Wingdings" pitchFamily="2" charset="2"/>
              <a:buChar char="v"/>
            </a:pPr>
            <a:r>
              <a:rPr lang="en" sz="1600" dirty="0" err="1">
                <a:latin typeface="Palatino Linotype" pitchFamily="18" charset="0"/>
              </a:rPr>
              <a:t>Estrogenic </a:t>
            </a:r>
            <a:r>
              <a:rPr lang="en" sz="1600" dirty="0">
                <a:latin typeface="Palatino Linotype" pitchFamily="18" charset="0"/>
              </a:rPr>
              <a:t>- in </a:t>
            </a:r>
            <a:r>
              <a:rPr lang="en" sz="1600" dirty="0" err="1">
                <a:latin typeface="Palatino Linotype" pitchFamily="18" charset="0"/>
              </a:rPr>
              <a:t>postmenopausal women</a:t>
            </a:r>
            <a:r>
              <a:rPr lang="en" sz="1600" dirty="0">
                <a:latin typeface="Palatino Linotype" pitchFamily="18" charset="0"/>
              </a:rPr>
              <a:t> </a:t>
            </a:r>
            <a:r>
              <a:rPr lang="en" sz="1600" dirty="0" err="1">
                <a:latin typeface="Palatino Linotype" pitchFamily="18" charset="0"/>
              </a:rPr>
              <a:t>osteoporosis </a:t>
            </a:r>
            <a:r>
              <a:rPr lang="en" sz="1600" dirty="0">
                <a:latin typeface="Palatino Linotype" pitchFamily="18" charset="0"/>
              </a:rPr>
              <a:t>should be avoided due to </a:t>
            </a:r>
            <a:r>
              <a:rPr lang="en" sz="1600" dirty="0" err="1">
                <a:latin typeface="Palatino Linotype" pitchFamily="18" charset="0"/>
              </a:rPr>
              <a:t>the cholestatic </a:t>
            </a:r>
            <a:r>
              <a:rPr lang="en" sz="1600" dirty="0">
                <a:latin typeface="Palatino Linotype" pitchFamily="18" charset="0"/>
              </a:rPr>
              <a:t>effect</a:t>
            </a:r>
          </a:p>
          <a:p>
            <a:pPr marL="285750" indent="-285750">
              <a:lnSpc>
                <a:spcPct val="150000"/>
              </a:lnSpc>
              <a:buFont typeface="Wingdings" pitchFamily="2" charset="2"/>
              <a:buChar char="v"/>
            </a:pPr>
            <a:r>
              <a:rPr lang="en" sz="1600" dirty="0" err="1">
                <a:latin typeface="Palatino Linotype" pitchFamily="18" charset="0"/>
              </a:rPr>
              <a:t>Bisphosphonates </a:t>
            </a:r>
            <a:r>
              <a:rPr lang="en" sz="1600" dirty="0">
                <a:latin typeface="Palatino Linotype" pitchFamily="18" charset="0"/>
              </a:rPr>
              <a:t>such as </a:t>
            </a:r>
            <a:r>
              <a:rPr lang="en" sz="1600" dirty="0" err="1">
                <a:latin typeface="Palatino Linotype" pitchFamily="18" charset="0"/>
              </a:rPr>
              <a:t>aledronate </a:t>
            </a:r>
            <a:r>
              <a:rPr lang="en" sz="1600" dirty="0">
                <a:latin typeface="Palatino Linotype" pitchFamily="18" charset="0"/>
              </a:rPr>
              <a:t>- have not been adequately tested</a:t>
            </a:r>
          </a:p>
          <a:p>
            <a:pPr>
              <a:lnSpc>
                <a:spcPct val="150000"/>
              </a:lnSpc>
            </a:pPr>
            <a:r>
              <a:rPr lang="en" sz="1600" b="1" dirty="0">
                <a:latin typeface="Palatino Linotype" pitchFamily="18" charset="0"/>
              </a:rPr>
              <a:t>MALAPSORPORATION</a:t>
            </a:r>
          </a:p>
          <a:p>
            <a:pPr marL="285750" indent="-285750">
              <a:lnSpc>
                <a:spcPct val="150000"/>
              </a:lnSpc>
              <a:buFont typeface="Wingdings" pitchFamily="2" charset="2"/>
              <a:buChar char="v"/>
            </a:pPr>
            <a:r>
              <a:rPr lang="en" sz="1600" dirty="0">
                <a:latin typeface="Palatino Linotype" pitchFamily="18" charset="0"/>
              </a:rPr>
              <a:t>Reduce the intake of dietary fat and give </a:t>
            </a:r>
            <a:r>
              <a:rPr lang="en" sz="1600" dirty="0" err="1">
                <a:latin typeface="Palatino Linotype" pitchFamily="18" charset="0"/>
              </a:rPr>
              <a:t>triglycerides </a:t>
            </a:r>
            <a:r>
              <a:rPr lang="en" sz="1600" dirty="0">
                <a:latin typeface="Palatino Linotype" pitchFamily="18" charset="0"/>
              </a:rPr>
              <a:t>of medium-long chains ( </a:t>
            </a:r>
            <a:r>
              <a:rPr lang="en" sz="1600" dirty="0" err="1">
                <a:latin typeface="Palatino Linotype" pitchFamily="18" charset="0"/>
              </a:rPr>
              <a:t>meduim </a:t>
            </a:r>
            <a:r>
              <a:rPr lang="en" sz="1600" dirty="0">
                <a:latin typeface="Palatino Linotype" pitchFamily="18" charset="0"/>
              </a:rPr>
              <a:t>- </a:t>
            </a:r>
            <a:r>
              <a:rPr lang="en" sz="1600" dirty="0" err="1">
                <a:latin typeface="Palatino Linotype" pitchFamily="18" charset="0"/>
              </a:rPr>
              <a:t>chain</a:t>
            </a:r>
            <a:r>
              <a:rPr lang="en" sz="1600" dirty="0">
                <a:latin typeface="Palatino Linotype" pitchFamily="18" charset="0"/>
              </a:rPr>
              <a:t> </a:t>
            </a:r>
            <a:r>
              <a:rPr lang="en" sz="1600" dirty="0" err="1">
                <a:latin typeface="Palatino Linotype" pitchFamily="18" charset="0"/>
              </a:rPr>
              <a:t>tryglycerides </a:t>
            </a:r>
            <a:r>
              <a:rPr lang="en" sz="1600" dirty="0">
                <a:latin typeface="Palatino Linotype" pitchFamily="18" charset="0"/>
              </a:rPr>
              <a:t>, MCT) in a dose of 60 ml of MCT oil per day</a:t>
            </a:r>
          </a:p>
          <a:p>
            <a:pPr marL="285750" indent="-285750">
              <a:lnSpc>
                <a:spcPct val="150000"/>
              </a:lnSpc>
              <a:buFont typeface="Wingdings" pitchFamily="2" charset="2"/>
              <a:buChar char="v"/>
            </a:pPr>
            <a:r>
              <a:rPr lang="en" sz="1600" dirty="0">
                <a:latin typeface="Palatino Linotype" pitchFamily="18" charset="0"/>
              </a:rPr>
              <a:t>In case of combined </a:t>
            </a:r>
            <a:r>
              <a:rPr lang="en" sz="1600" dirty="0" err="1">
                <a:latin typeface="Palatino Linotype" pitchFamily="18" charset="0"/>
              </a:rPr>
              <a:t>pancreatic</a:t>
            </a:r>
            <a:r>
              <a:rPr lang="en" sz="1600" dirty="0">
                <a:latin typeface="Palatino Linotype" pitchFamily="18" charset="0"/>
              </a:rPr>
              <a:t> </a:t>
            </a:r>
            <a:r>
              <a:rPr lang="en" sz="1600" dirty="0" err="1">
                <a:latin typeface="Palatino Linotype" pitchFamily="18" charset="0"/>
              </a:rPr>
              <a:t>insufficiency </a:t>
            </a:r>
            <a:r>
              <a:rPr lang="en" sz="1600" dirty="0">
                <a:latin typeface="Palatino Linotype" pitchFamily="18" charset="0"/>
              </a:rPr>
              <a:t>- </a:t>
            </a:r>
            <a:r>
              <a:rPr lang="en" sz="1600" dirty="0" err="1">
                <a:latin typeface="Palatino Linotype" pitchFamily="18" charset="0"/>
              </a:rPr>
              <a:t>pancreatic </a:t>
            </a:r>
            <a:r>
              <a:rPr lang="en" sz="1600" dirty="0">
                <a:latin typeface="Palatino Linotype" pitchFamily="18" charset="0"/>
              </a:rPr>
              <a:t>enzymes</a:t>
            </a:r>
          </a:p>
          <a:p>
            <a:pPr marL="285750" indent="-285750">
              <a:lnSpc>
                <a:spcPct val="150000"/>
              </a:lnSpc>
              <a:buFont typeface="Wingdings" pitchFamily="2" charset="2"/>
              <a:buChar char="v"/>
            </a:pPr>
            <a:r>
              <a:rPr lang="en" sz="1600" dirty="0">
                <a:latin typeface="Palatino Linotype" pitchFamily="18" charset="0"/>
              </a:rPr>
              <a:t>In </a:t>
            </a:r>
            <a:r>
              <a:rPr lang="en" sz="1600" dirty="0" err="1">
                <a:latin typeface="Palatino Linotype" pitchFamily="18" charset="0"/>
              </a:rPr>
              <a:t>association </a:t>
            </a:r>
            <a:r>
              <a:rPr lang="en" sz="1600" dirty="0">
                <a:latin typeface="Palatino Linotype" pitchFamily="18" charset="0"/>
              </a:rPr>
              <a:t>with </a:t>
            </a:r>
            <a:r>
              <a:rPr lang="en" sz="1600" dirty="0" err="1">
                <a:latin typeface="Palatino Linotype" pitchFamily="18" charset="0"/>
              </a:rPr>
              <a:t>celiac disease </a:t>
            </a:r>
            <a:r>
              <a:rPr lang="en" sz="1600" dirty="0">
                <a:latin typeface="Palatino Linotype" pitchFamily="18" charset="0"/>
              </a:rPr>
              <a:t>- a </a:t>
            </a:r>
            <a:r>
              <a:rPr lang="en" sz="1600" dirty="0" err="1">
                <a:latin typeface="Palatino Linotype" pitchFamily="18" charset="0"/>
              </a:rPr>
              <a:t>gluten-free </a:t>
            </a:r>
            <a:r>
              <a:rPr lang="en" sz="1600" dirty="0">
                <a:latin typeface="Palatino Linotype" pitchFamily="18" charset="0"/>
              </a:rPr>
              <a:t>diet</a:t>
            </a:r>
          </a:p>
          <a:p>
            <a:pPr marL="285750" indent="-285750">
              <a:lnSpc>
                <a:spcPct val="150000"/>
              </a:lnSpc>
              <a:buFont typeface="Wingdings" pitchFamily="2" charset="2"/>
              <a:buChar char="v"/>
            </a:pPr>
            <a:r>
              <a:rPr lang="en" sz="1600" dirty="0">
                <a:latin typeface="Palatino Linotype" pitchFamily="18" charset="0"/>
              </a:rPr>
              <a:t>In case of blind gyrus syndrome - </a:t>
            </a:r>
            <a:r>
              <a:rPr lang="en" sz="1600" dirty="0" err="1">
                <a:latin typeface="Palatino Linotype" pitchFamily="18" charset="0"/>
              </a:rPr>
              <a:t>intermittently</a:t>
            </a:r>
            <a:r>
              <a:rPr lang="en" sz="1600" dirty="0">
                <a:latin typeface="Palatino Linotype" pitchFamily="18" charset="0"/>
              </a:rPr>
              <a:t> </a:t>
            </a:r>
            <a:r>
              <a:rPr lang="en" sz="1600" dirty="0" err="1">
                <a:latin typeface="Palatino Linotype" pitchFamily="18" charset="0"/>
              </a:rPr>
              <a:t>antibiotics</a:t>
            </a: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Vitamin K 5 </a:t>
            </a:r>
            <a:r>
              <a:rPr lang="en" sz="1600" dirty="0" err="1">
                <a:latin typeface="Palatino Linotype" pitchFamily="18" charset="0"/>
              </a:rPr>
              <a:t>mg </a:t>
            </a:r>
            <a:r>
              <a:rPr lang="en" sz="1600" dirty="0">
                <a:latin typeface="Palatino Linotype" pitchFamily="18" charset="0"/>
              </a:rPr>
              <a:t>/day, Vitamin A 10000-25000 units per day, Vitamin E 400-1000 </a:t>
            </a:r>
            <a:r>
              <a:rPr lang="en" sz="1600">
                <a:latin typeface="Palatino Linotype" pitchFamily="18" charset="0"/>
              </a:rPr>
              <a:t>units per day</a:t>
            </a:r>
            <a:endParaRPr lang="sr-Cyrl-RS" sz="1600" dirty="0">
              <a:latin typeface="Palatino Linotype" pitchFamily="18" charset="0"/>
            </a:endParaRPr>
          </a:p>
          <a:p>
            <a:pPr>
              <a:lnSpc>
                <a:spcPct val="150000"/>
              </a:lnSpc>
            </a:pPr>
            <a:r>
              <a:rPr lang="en" sz="1600" b="1">
                <a:latin typeface="Palatino Linotype" pitchFamily="18" charset="0"/>
              </a:rPr>
              <a:t>HYPERLIPIDEMIA</a:t>
            </a:r>
          </a:p>
          <a:p>
            <a:pPr marL="285750" indent="-285750">
              <a:lnSpc>
                <a:spcPct val="150000"/>
              </a:lnSpc>
              <a:buFont typeface="Wingdings" pitchFamily="2" charset="2"/>
              <a:buChar char="v"/>
            </a:pPr>
            <a:r>
              <a:rPr lang="en" sz="1600">
                <a:latin typeface="Palatino Linotype" pitchFamily="18" charset="0"/>
              </a:rPr>
              <a:t>Ursodeoxycholic acid</a:t>
            </a:r>
          </a:p>
          <a:p>
            <a:pPr marL="285750" indent="-285750">
              <a:lnSpc>
                <a:spcPct val="150000"/>
              </a:lnSpc>
              <a:buFont typeface="Wingdings" pitchFamily="2" charset="2"/>
              <a:buChar char="v"/>
            </a:pPr>
            <a:endParaRPr lang="x-none" dirty="0">
              <a:latin typeface="Palatino Linotype" pitchFamily="18" charset="0"/>
            </a:endParaRPr>
          </a:p>
        </p:txBody>
      </p:sp>
    </p:spTree>
    <p:extLst>
      <p:ext uri="{BB962C8B-B14F-4D97-AF65-F5344CB8AC3E}">
        <p14:creationId xmlns="" xmlns:p14="http://schemas.microsoft.com/office/powerpoint/2010/main" val="416303468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292100"/>
            <a:ext cx="9067801" cy="6832640"/>
          </a:xfrm>
          <a:prstGeom prst="rect">
            <a:avLst/>
          </a:prstGeom>
          <a:noFill/>
        </p:spPr>
        <p:txBody>
          <a:bodyPr wrap="square" rtlCol="0">
            <a:spAutoFit/>
          </a:bodyPr>
          <a:lstStyle/>
          <a:p>
            <a:pPr>
              <a:lnSpc>
                <a:spcPct val="150000"/>
              </a:lnSpc>
            </a:pPr>
            <a:r>
              <a:rPr lang="en" sz="1400" b="1">
                <a:latin typeface="Palatino Linotype" pitchFamily="18" charset="0"/>
              </a:rPr>
              <a:t>THERAPY </a:t>
            </a:r>
            <a:r>
              <a:rPr lang="en" sz="1400" b="1" dirty="0">
                <a:latin typeface="Palatino Linotype" pitchFamily="18" charset="0"/>
              </a:rPr>
              <a:t>OF LIVER DISEASE</a:t>
            </a:r>
          </a:p>
          <a:p>
            <a:pPr marL="285750" indent="-285750">
              <a:lnSpc>
                <a:spcPct val="150000"/>
              </a:lnSpc>
              <a:buFont typeface="Wingdings" pitchFamily="2" charset="2"/>
              <a:buChar char="v"/>
            </a:pPr>
            <a:r>
              <a:rPr lang="en" sz="1400" b="1" dirty="0" err="1">
                <a:latin typeface="Palatino Linotype" pitchFamily="18" charset="0"/>
              </a:rPr>
              <a:t>Ursodeoxycholic </a:t>
            </a:r>
            <a:r>
              <a:rPr lang="en" sz="1400" b="1" dirty="0">
                <a:latin typeface="Palatino Linotype" pitchFamily="18" charset="0"/>
              </a:rPr>
              <a:t>acid is the only drug approved for therapy</a:t>
            </a:r>
          </a:p>
          <a:p>
            <a:pPr marL="342900" indent="-342900">
              <a:lnSpc>
                <a:spcPct val="150000"/>
              </a:lnSpc>
              <a:buAutoNum type="arabicPeriod"/>
            </a:pPr>
            <a:r>
              <a:rPr lang="en" sz="1400" dirty="0">
                <a:latin typeface="Palatino Linotype" pitchFamily="18" charset="0"/>
              </a:rPr>
              <a:t>It lowers serum concentrations </a:t>
            </a:r>
            <a:r>
              <a:rPr lang="en" sz="1400" dirty="0" err="1">
                <a:latin typeface="Palatino Linotype" pitchFamily="18" charset="0"/>
              </a:rPr>
              <a:t>of endogenous </a:t>
            </a:r>
            <a:r>
              <a:rPr lang="en" sz="1400" dirty="0">
                <a:latin typeface="Palatino Linotype" pitchFamily="18" charset="0"/>
              </a:rPr>
              <a:t>bile acids</a:t>
            </a:r>
          </a:p>
          <a:p>
            <a:pPr marL="342900" indent="-342900">
              <a:lnSpc>
                <a:spcPct val="150000"/>
              </a:lnSpc>
              <a:buAutoNum type="arabicPeriod"/>
            </a:pPr>
            <a:r>
              <a:rPr lang="en" sz="1400" dirty="0">
                <a:latin typeface="Palatino Linotype" pitchFamily="18" charset="0"/>
              </a:rPr>
              <a:t>It stabilizes the membranes of liver cells exposed to toxic concentrations of natural bile acids</a:t>
            </a:r>
          </a:p>
          <a:p>
            <a:pPr marL="342900" indent="-342900">
              <a:lnSpc>
                <a:spcPct val="150000"/>
              </a:lnSpc>
              <a:buAutoNum type="arabicPeriod"/>
            </a:pPr>
            <a:r>
              <a:rPr lang="en" sz="1400" dirty="0" err="1">
                <a:latin typeface="Palatino Linotype" pitchFamily="18" charset="0"/>
              </a:rPr>
              <a:t>Immunomodulatory </a:t>
            </a:r>
            <a:r>
              <a:rPr lang="en" sz="1400" dirty="0">
                <a:latin typeface="Palatino Linotype" pitchFamily="18" charset="0"/>
              </a:rPr>
              <a:t>effect - drop in </a:t>
            </a:r>
            <a:r>
              <a:rPr lang="en" sz="1400" dirty="0" err="1">
                <a:latin typeface="Palatino Linotype" pitchFamily="18" charset="0"/>
              </a:rPr>
              <a:t>IgM </a:t>
            </a:r>
            <a:r>
              <a:rPr lang="en" sz="1400" dirty="0">
                <a:latin typeface="Palatino Linotype" pitchFamily="18" charset="0"/>
              </a:rPr>
              <a:t>, reduction or disappearance of AMHA, </a:t>
            </a:r>
            <a:r>
              <a:rPr lang="en" sz="1400" dirty="0" err="1">
                <a:latin typeface="Palatino Linotype" pitchFamily="18" charset="0"/>
              </a:rPr>
              <a:t>normalization</a:t>
            </a:r>
            <a:r>
              <a:rPr lang="en" sz="1400" dirty="0">
                <a:latin typeface="Palatino Linotype" pitchFamily="18" charset="0"/>
              </a:rPr>
              <a:t> </a:t>
            </a:r>
            <a:r>
              <a:rPr lang="en" sz="1400" dirty="0" err="1">
                <a:latin typeface="Palatino Linotype" pitchFamily="18" charset="0"/>
              </a:rPr>
              <a:t>eosinophilia</a:t>
            </a:r>
            <a:endParaRPr lang="x-none" sz="1400" dirty="0">
              <a:latin typeface="Palatino Linotype" pitchFamily="18" charset="0"/>
            </a:endParaRPr>
          </a:p>
          <a:p>
            <a:pPr marL="342900" indent="-342900">
              <a:lnSpc>
                <a:spcPct val="150000"/>
              </a:lnSpc>
              <a:buAutoNum type="arabicPeriod"/>
            </a:pPr>
            <a:r>
              <a:rPr lang="en" sz="1400" dirty="0">
                <a:latin typeface="Palatino Linotype" pitchFamily="18" charset="0"/>
              </a:rPr>
              <a:t>Dose 13-15 </a:t>
            </a:r>
            <a:r>
              <a:rPr lang="en" sz="1400" dirty="0" err="1">
                <a:latin typeface="Palatino Linotype" pitchFamily="18" charset="0"/>
              </a:rPr>
              <a:t>mg </a:t>
            </a:r>
            <a:r>
              <a:rPr lang="en" sz="1400" dirty="0">
                <a:latin typeface="Palatino Linotype" pitchFamily="18" charset="0"/>
              </a:rPr>
              <a:t>/kg body weight/day</a:t>
            </a:r>
          </a:p>
          <a:p>
            <a:pPr marL="285750" indent="-285750">
              <a:lnSpc>
                <a:spcPct val="150000"/>
              </a:lnSpc>
              <a:buFont typeface="Wingdings" pitchFamily="2" charset="2"/>
              <a:buChar char="v"/>
            </a:pPr>
            <a:r>
              <a:rPr lang="en" sz="1400" b="1" dirty="0" err="1">
                <a:latin typeface="Palatino Linotype" pitchFamily="18" charset="0"/>
              </a:rPr>
              <a:t>Colchicine </a:t>
            </a:r>
            <a:r>
              <a:rPr lang="en" sz="1400" dirty="0">
                <a:latin typeface="Palatino Linotype" pitchFamily="18" charset="0"/>
              </a:rPr>
              <a:t>- </a:t>
            </a:r>
            <a:r>
              <a:rPr lang="en" sz="1400" dirty="0" err="1">
                <a:latin typeface="Palatino Linotype" pitchFamily="18" charset="0"/>
              </a:rPr>
              <a:t>anti-inflammatory </a:t>
            </a:r>
            <a:r>
              <a:rPr lang="en" sz="1400" dirty="0">
                <a:latin typeface="Palatino Linotype" pitchFamily="18" charset="0"/>
              </a:rPr>
              <a:t>and </a:t>
            </a:r>
            <a:r>
              <a:rPr lang="en" sz="1400" dirty="0" err="1">
                <a:latin typeface="Palatino Linotype" pitchFamily="18" charset="0"/>
              </a:rPr>
              <a:t>anti-fibrotic </a:t>
            </a:r>
            <a:r>
              <a:rPr lang="en" sz="1400" dirty="0">
                <a:latin typeface="Palatino Linotype" pitchFamily="18" charset="0"/>
              </a:rPr>
              <a:t>effect, reduces </a:t>
            </a:r>
            <a:r>
              <a:rPr lang="en" sz="1400" dirty="0" err="1">
                <a:latin typeface="Palatino Linotype" pitchFamily="18" charset="0"/>
              </a:rPr>
              <a:t>collagen synthesis, increases collagenase </a:t>
            </a:r>
            <a:r>
              <a:rPr lang="en" sz="1400" dirty="0">
                <a:latin typeface="Palatino Linotype" pitchFamily="18" charset="0"/>
              </a:rPr>
              <a:t>activity , dose 1.2 </a:t>
            </a:r>
            <a:r>
              <a:rPr lang="en" sz="1400" dirty="0" err="1">
                <a:latin typeface="Palatino Linotype" pitchFamily="18" charset="0"/>
              </a:rPr>
              <a:t>mg </a:t>
            </a:r>
            <a:r>
              <a:rPr lang="en" sz="1400" dirty="0">
                <a:latin typeface="Palatino Linotype" pitchFamily="18" charset="0"/>
              </a:rPr>
              <a:t>/day, does not cure, but slows the progression of the disease</a:t>
            </a:r>
          </a:p>
          <a:p>
            <a:pPr marL="285750" indent="-285750">
              <a:lnSpc>
                <a:spcPct val="150000"/>
              </a:lnSpc>
              <a:buFont typeface="Wingdings" pitchFamily="2" charset="2"/>
              <a:buChar char="v"/>
            </a:pPr>
            <a:r>
              <a:rPr lang="en" sz="1400" b="1" dirty="0" err="1">
                <a:latin typeface="Palatino Linotype" pitchFamily="18" charset="0"/>
              </a:rPr>
              <a:t>Methotrexate </a:t>
            </a:r>
            <a:r>
              <a:rPr lang="en" sz="1400" dirty="0">
                <a:latin typeface="Palatino Linotype" pitchFamily="18" charset="0"/>
              </a:rPr>
              <a:t>- 15 </a:t>
            </a:r>
            <a:r>
              <a:rPr lang="en" sz="1400" dirty="0" err="1">
                <a:latin typeface="Palatino Linotype" pitchFamily="18" charset="0"/>
              </a:rPr>
              <a:t>mg </a:t>
            </a:r>
            <a:r>
              <a:rPr lang="en" sz="1400" dirty="0">
                <a:latin typeface="Palatino Linotype" pitchFamily="18" charset="0"/>
              </a:rPr>
              <a:t>/week in three </a:t>
            </a:r>
            <a:r>
              <a:rPr lang="en" sz="1400">
                <a:latin typeface="Palatino Linotype" pitchFamily="18" charset="0"/>
              </a:rPr>
              <a:t>divided doses</a:t>
            </a:r>
            <a:endParaRPr lang="sr-Cyrl-RS" sz="1400" dirty="0">
              <a:latin typeface="Palatino Linotype" pitchFamily="18" charset="0"/>
            </a:endParaRPr>
          </a:p>
          <a:p>
            <a:pPr marL="285750" indent="-285750">
              <a:lnSpc>
                <a:spcPct val="150000"/>
              </a:lnSpc>
              <a:buFont typeface="Wingdings" pitchFamily="2" charset="2"/>
              <a:buChar char="v"/>
            </a:pPr>
            <a:r>
              <a:rPr lang="en" sz="1400">
                <a:latin typeface="Palatino Linotype" pitchFamily="18" charset="0"/>
              </a:rPr>
              <a:t>All patients are treated, including those in the asymptomatic phase of the disease</a:t>
            </a:r>
          </a:p>
          <a:p>
            <a:pPr marL="285750" indent="-285750">
              <a:lnSpc>
                <a:spcPct val="150000"/>
              </a:lnSpc>
              <a:buFont typeface="Wingdings" pitchFamily="2" charset="2"/>
              <a:buChar char="v"/>
            </a:pPr>
            <a:r>
              <a:rPr lang="en" sz="1400">
                <a:latin typeface="Palatino Linotype" pitchFamily="18" charset="0"/>
              </a:rPr>
              <a:t>Ursodeoxycholic acid slows the progression of the disease</a:t>
            </a:r>
          </a:p>
          <a:p>
            <a:pPr marL="285750" indent="-285750">
              <a:lnSpc>
                <a:spcPct val="150000"/>
              </a:lnSpc>
              <a:buFont typeface="Wingdings" pitchFamily="2" charset="2"/>
              <a:buChar char="v"/>
            </a:pPr>
            <a:r>
              <a:rPr lang="en" sz="1400">
                <a:latin typeface="Palatino Linotype" pitchFamily="18" charset="0"/>
              </a:rPr>
              <a:t>Colchicine and methotrexate additive effect with ursodeoxycholic acid, still experimental</a:t>
            </a:r>
          </a:p>
          <a:p>
            <a:pPr marL="285750" indent="-285750">
              <a:lnSpc>
                <a:spcPct val="150000"/>
              </a:lnSpc>
              <a:buFont typeface="Wingdings" pitchFamily="2" charset="2"/>
              <a:buChar char="v"/>
            </a:pPr>
            <a:r>
              <a:rPr lang="en" sz="1400">
                <a:latin typeface="Palatino Linotype" pitchFamily="18" charset="0"/>
              </a:rPr>
              <a:t>Ursodeoscecholic acid 10-15 mg/day in divided doses with meals and at bedtime</a:t>
            </a:r>
          </a:p>
          <a:p>
            <a:pPr marL="285750" indent="-285750">
              <a:lnSpc>
                <a:spcPct val="150000"/>
              </a:lnSpc>
              <a:buFont typeface="Wingdings" pitchFamily="2" charset="2"/>
              <a:buChar char="v"/>
            </a:pPr>
            <a:r>
              <a:rPr lang="en" sz="1400">
                <a:latin typeface="Palatino Linotype" pitchFamily="18" charset="0"/>
              </a:rPr>
              <a:t>Normalization of biochemical parameters within 6 months, therapy is continued and biopsy is repeated after 18-24 months</a:t>
            </a:r>
          </a:p>
          <a:p>
            <a:pPr marL="285750" indent="-285750">
              <a:lnSpc>
                <a:spcPct val="150000"/>
              </a:lnSpc>
              <a:buFont typeface="Wingdings" pitchFamily="2" charset="2"/>
              <a:buChar char="v"/>
            </a:pPr>
            <a:r>
              <a:rPr lang="en" sz="1400">
                <a:latin typeface="Palatino Linotype" pitchFamily="18" charset="0"/>
              </a:rPr>
              <a:t>Improvement or stable finding-permanent therapy with control biopsies every 2-5 years</a:t>
            </a:r>
          </a:p>
          <a:p>
            <a:pPr>
              <a:lnSpc>
                <a:spcPct val="150000"/>
              </a:lnSpc>
            </a:pPr>
            <a:r>
              <a:rPr lang="en" sz="1400" b="1">
                <a:latin typeface="Palatino Linotype" pitchFamily="18" charset="0"/>
              </a:rPr>
              <a:t>LIVER TRANSPLANTATION:</a:t>
            </a:r>
          </a:p>
          <a:p>
            <a:pPr>
              <a:lnSpc>
                <a:spcPct val="150000"/>
              </a:lnSpc>
            </a:pPr>
            <a:r>
              <a:rPr lang="en" sz="1400">
                <a:latin typeface="Palatino Linotype" pitchFamily="18" charset="0"/>
              </a:rPr>
              <a:t>Recurrence of PBC in a transplanted liver is rare</a:t>
            </a:r>
            <a:endParaRPr lang="x-none" dirty="0"/>
          </a:p>
          <a:p>
            <a:endParaRPr lang="x-none" dirty="0"/>
          </a:p>
        </p:txBody>
      </p:sp>
    </p:spTree>
    <p:extLst>
      <p:ext uri="{BB962C8B-B14F-4D97-AF65-F5344CB8AC3E}">
        <p14:creationId xmlns="" xmlns:p14="http://schemas.microsoft.com/office/powerpoint/2010/main" val="1120719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9144000" cy="5355312"/>
          </a:xfrm>
          <a:prstGeom prst="rect">
            <a:avLst/>
          </a:prstGeom>
        </p:spPr>
        <p:txBody>
          <a:bodyPr wrap="square">
            <a:spAutoFit/>
          </a:bodyPr>
          <a:lstStyle/>
          <a:p>
            <a:r>
              <a:rPr lang="en-US" b="1" dirty="0" smtClean="0">
                <a:latin typeface="Palatino Linotype" pitchFamily="18" charset="0"/>
              </a:rPr>
              <a:t>5. Bilirubin excretion defects</a:t>
            </a:r>
          </a:p>
          <a:p>
            <a:endParaRPr lang="en-US" dirty="0" smtClean="0">
              <a:latin typeface="Palatino Linotype" pitchFamily="18" charset="0"/>
            </a:endParaRPr>
          </a:p>
          <a:p>
            <a:pPr>
              <a:buFont typeface="Arial" pitchFamily="34" charset="0"/>
              <a:buChar char="•"/>
            </a:pPr>
            <a:r>
              <a:rPr lang="en-US" dirty="0" smtClean="0">
                <a:latin typeface="Palatino Linotype" pitchFamily="18" charset="0"/>
              </a:rPr>
              <a:t> Elevated fraction: direct (conjugate)</a:t>
            </a:r>
          </a:p>
          <a:p>
            <a:endParaRPr lang="en-US" b="1" dirty="0" smtClean="0">
              <a:latin typeface="Palatino Linotype" pitchFamily="18" charset="0"/>
            </a:endParaRPr>
          </a:p>
          <a:p>
            <a:r>
              <a:rPr lang="en-US" b="1" dirty="0" smtClean="0">
                <a:latin typeface="Palatino Linotype" pitchFamily="18" charset="0"/>
              </a:rPr>
              <a:t>Causes:</a:t>
            </a:r>
          </a:p>
          <a:p>
            <a:endParaRPr lang="en-US" dirty="0" smtClean="0">
              <a:latin typeface="Palatino Linotype" pitchFamily="18" charset="0"/>
            </a:endParaRPr>
          </a:p>
          <a:p>
            <a:pPr>
              <a:buFont typeface="Arial" pitchFamily="34" charset="0"/>
              <a:buChar char="•"/>
            </a:pPr>
            <a:r>
              <a:rPr lang="en-US" dirty="0" smtClean="0">
                <a:latin typeface="Palatino Linotype" pitchFamily="18" charset="0"/>
              </a:rPr>
              <a:t> Hepatocellular disease (viral, alcoholic, toxic hepatitis) - damage in the secretory mechanism for bile acids, a certain degree of bile acid retention (cholestasis) which can accompany bilirubin retention</a:t>
            </a:r>
          </a:p>
          <a:p>
            <a:pPr>
              <a:buFont typeface="Arial" pitchFamily="34" charset="0"/>
              <a:buChar char="•"/>
            </a:pPr>
            <a:endParaRPr lang="en-US" dirty="0" smtClean="0">
              <a:latin typeface="Palatino Linotype" pitchFamily="18" charset="0"/>
            </a:endParaRPr>
          </a:p>
          <a:p>
            <a:pPr>
              <a:buFont typeface="Arial" pitchFamily="34" charset="0"/>
              <a:buChar char="•"/>
            </a:pPr>
            <a:r>
              <a:rPr lang="en-US" dirty="0" smtClean="0">
                <a:latin typeface="Palatino Linotype" pitchFamily="18" charset="0"/>
              </a:rPr>
              <a:t> Genetic disorder in the bilirubin transport system (Dubin-Johnson syndrome, Rotor syndrome) - pure conjugated hyperbilirubinemia, without an increase in bile acids (hyperbilirubinemia without cholestasis)</a:t>
            </a:r>
          </a:p>
          <a:p>
            <a:pPr>
              <a:buFont typeface="Arial" pitchFamily="34" charset="0"/>
              <a:buChar char="•"/>
            </a:pPr>
            <a:endParaRPr lang="en-US" dirty="0" smtClean="0">
              <a:latin typeface="Palatino Linotype" pitchFamily="18" charset="0"/>
            </a:endParaRPr>
          </a:p>
          <a:p>
            <a:pPr>
              <a:buFont typeface="Wingdings" pitchFamily="2" charset="2"/>
              <a:buChar char="v"/>
            </a:pPr>
            <a:r>
              <a:rPr lang="en-US" dirty="0" smtClean="0">
                <a:latin typeface="Palatino Linotype" pitchFamily="18" charset="0"/>
              </a:rPr>
              <a:t> Dubin-Johnson syndrome-fluctuating jaundice, in the 2nd and 3rd decade of life, increases during pregnancy, operations, infections, 60% of bilirubin is conjugated, liver biopsy is pigmented, appearance of higher BSP retention in the serum in the 90s minute, in ondos at the 45th minute (unexcreted dye returns to the plasma), benign syndrome does not require treatment</a:t>
            </a:r>
            <a:endParaRPr lang="en-US" dirty="0">
              <a:latin typeface="Palatino Linotype" pitchFamily="18" charset="0"/>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600201"/>
            <a:ext cx="8839200" cy="2000250"/>
          </a:xfrm>
        </p:spPr>
        <p:txBody>
          <a:bodyPr>
            <a:noAutofit/>
          </a:bodyPr>
          <a:lstStyle/>
          <a:p>
            <a:r>
              <a:rPr lang="en" sz="3200" b="1" dirty="0">
                <a:latin typeface="Palatino Linotype" pitchFamily="18" charset="0"/>
              </a:rPr>
              <a:t>PRIMARY SCLEROSING CHOLANGITIS </a:t>
            </a:r>
            <a:r>
              <a:rPr lang="x-none" sz="3200" b="1" dirty="0">
                <a:latin typeface="Palatino Linotype" pitchFamily="18" charset="0"/>
              </a:rPr>
              <a:t/>
            </a:r>
            <a:br>
              <a:rPr lang="x-none" sz="3200" b="1" dirty="0">
                <a:latin typeface="Palatino Linotype" pitchFamily="18" charset="0"/>
              </a:rPr>
            </a:br>
            <a:r>
              <a:rPr lang="en" sz="3200" b="1" dirty="0">
                <a:latin typeface="Palatino Linotype" pitchFamily="18" charset="0"/>
              </a:rPr>
              <a:t>PSC </a:t>
            </a:r>
            <a:r>
              <a:rPr lang="x-none" sz="3200" b="1" dirty="0">
                <a:latin typeface="Palatino Linotype" pitchFamily="18" charset="0"/>
              </a:rPr>
              <a:t/>
            </a:r>
            <a:br>
              <a:rPr lang="x-none" sz="3200" b="1" dirty="0">
                <a:latin typeface="Palatino Linotype" pitchFamily="18" charset="0"/>
              </a:rPr>
            </a:br>
            <a:endParaRPr lang="x-none" sz="3200" b="1" dirty="0">
              <a:latin typeface="Palatino Linotype"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361459034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12700"/>
            <a:ext cx="9067800" cy="6740307"/>
          </a:xfrm>
          <a:prstGeom prst="rect">
            <a:avLst/>
          </a:prstGeom>
          <a:noFill/>
        </p:spPr>
        <p:txBody>
          <a:bodyPr wrap="square" rtlCol="0">
            <a:spAutoFit/>
          </a:bodyPr>
          <a:lstStyle/>
          <a:p>
            <a:pPr>
              <a:lnSpc>
                <a:spcPct val="150000"/>
              </a:lnSpc>
            </a:pPr>
            <a:r>
              <a:rPr lang="en" b="1" dirty="0">
                <a:latin typeface="Palatino Linotype" pitchFamily="18" charset="0"/>
              </a:rPr>
              <a:t>PSC</a:t>
            </a:r>
          </a:p>
          <a:p>
            <a:pPr marL="285750" indent="-285750">
              <a:lnSpc>
                <a:spcPct val="150000"/>
              </a:lnSpc>
              <a:buFont typeface="Wingdings" pitchFamily="2" charset="2"/>
              <a:buChar char="v"/>
            </a:pPr>
            <a:r>
              <a:rPr lang="en" dirty="0">
                <a:latin typeface="Palatino Linotype" pitchFamily="18" charset="0"/>
              </a:rPr>
              <a:t>Chronic, progressive, </a:t>
            </a:r>
            <a:r>
              <a:rPr lang="en" dirty="0" err="1">
                <a:latin typeface="Palatino Linotype" pitchFamily="18" charset="0"/>
              </a:rPr>
              <a:t>cholestatic </a:t>
            </a:r>
            <a:r>
              <a:rPr lang="en" dirty="0">
                <a:latin typeface="Palatino Linotype" pitchFamily="18" charset="0"/>
              </a:rPr>
              <a:t>disease of unknown etiology, characterized by chronic </a:t>
            </a:r>
            <a:r>
              <a:rPr lang="en" dirty="0" err="1">
                <a:latin typeface="Palatino Linotype" pitchFamily="18" charset="0"/>
              </a:rPr>
              <a:t>cholestasis </a:t>
            </a:r>
            <a:r>
              <a:rPr lang="en" dirty="0">
                <a:latin typeface="Palatino Linotype" pitchFamily="18" charset="0"/>
              </a:rPr>
              <a:t>, diffuse inflammation and </a:t>
            </a:r>
            <a:r>
              <a:rPr lang="en" dirty="0" err="1">
                <a:latin typeface="Palatino Linotype" pitchFamily="18" charset="0"/>
              </a:rPr>
              <a:t>fibrosis </a:t>
            </a:r>
            <a:r>
              <a:rPr lang="en" dirty="0">
                <a:latin typeface="Palatino Linotype" pitchFamily="18" charset="0"/>
              </a:rPr>
              <a:t>affecting </a:t>
            </a:r>
            <a:r>
              <a:rPr lang="en" b="1" dirty="0">
                <a:latin typeface="Palatino Linotype" pitchFamily="18" charset="0"/>
              </a:rPr>
              <a:t>the entire </a:t>
            </a:r>
            <a:r>
              <a:rPr lang="en" b="1" dirty="0" err="1">
                <a:latin typeface="Palatino Linotype" pitchFamily="18" charset="0"/>
              </a:rPr>
              <a:t>biliary </a:t>
            </a:r>
            <a:r>
              <a:rPr lang="en" b="1" dirty="0">
                <a:latin typeface="Palatino Linotype" pitchFamily="18" charset="0"/>
              </a:rPr>
              <a:t>tree .</a:t>
            </a:r>
          </a:p>
          <a:p>
            <a:pPr marL="285750" indent="-285750">
              <a:lnSpc>
                <a:spcPct val="150000"/>
              </a:lnSpc>
              <a:buFont typeface="Wingdings" pitchFamily="2" charset="2"/>
              <a:buChar char="v"/>
            </a:pPr>
            <a:r>
              <a:rPr lang="en" dirty="0" err="1">
                <a:latin typeface="Palatino Linotype" pitchFamily="18" charset="0"/>
              </a:rPr>
              <a:t>Obliteration</a:t>
            </a:r>
            <a:r>
              <a:rPr lang="en" dirty="0">
                <a:latin typeface="Palatino Linotype" pitchFamily="18" charset="0"/>
              </a:rPr>
              <a:t> </a:t>
            </a:r>
            <a:r>
              <a:rPr lang="en" dirty="0" err="1">
                <a:latin typeface="Palatino Linotype" pitchFamily="18" charset="0"/>
              </a:rPr>
              <a:t>intra </a:t>
            </a:r>
            <a:r>
              <a:rPr lang="en" dirty="0">
                <a:latin typeface="Palatino Linotype" pitchFamily="18" charset="0"/>
              </a:rPr>
              <a:t>and </a:t>
            </a:r>
            <a:r>
              <a:rPr lang="en" dirty="0" err="1">
                <a:latin typeface="Palatino Linotype" pitchFamily="18" charset="0"/>
              </a:rPr>
              <a:t>extrahepatic </a:t>
            </a:r>
            <a:r>
              <a:rPr lang="en" dirty="0">
                <a:latin typeface="Palatino Linotype" pitchFamily="18" charset="0"/>
              </a:rPr>
              <a:t>bile ducts leads to </a:t>
            </a:r>
            <a:r>
              <a:rPr lang="en" dirty="0" err="1">
                <a:latin typeface="Palatino Linotype" pitchFamily="18" charset="0"/>
              </a:rPr>
              <a:t>biliary </a:t>
            </a:r>
            <a:r>
              <a:rPr lang="en" dirty="0">
                <a:latin typeface="Palatino Linotype" pitchFamily="18" charset="0"/>
              </a:rPr>
              <a:t>cirrhosis of the liver and </a:t>
            </a:r>
            <a:r>
              <a:rPr lang="en" dirty="0" err="1">
                <a:latin typeface="Palatino Linotype" pitchFamily="18" charset="0"/>
              </a:rPr>
              <a:t>portal vein</a:t>
            </a:r>
            <a:r>
              <a:rPr lang="en" dirty="0">
                <a:latin typeface="Palatino Linotype" pitchFamily="18" charset="0"/>
              </a:rPr>
              <a:t> </a:t>
            </a:r>
            <a:r>
              <a:rPr lang="en" dirty="0" err="1">
                <a:latin typeface="Palatino Linotype" pitchFamily="18" charset="0"/>
              </a:rPr>
              <a:t>hypertension</a:t>
            </a:r>
            <a:endParaRPr lang="x-none" dirty="0">
              <a:latin typeface="Palatino Linotype" pitchFamily="18" charset="0"/>
            </a:endParaRPr>
          </a:p>
          <a:p>
            <a:pPr>
              <a:lnSpc>
                <a:spcPct val="150000"/>
              </a:lnSpc>
            </a:pPr>
            <a:r>
              <a:rPr lang="en" b="1">
                <a:latin typeface="Palatino Linotype" pitchFamily="18" charset="0"/>
              </a:rPr>
              <a:t>EPIDEMIOLOGY</a:t>
            </a:r>
            <a:endParaRPr lang="x-none" b="1" dirty="0">
              <a:latin typeface="Palatino Linotype" pitchFamily="18" charset="0"/>
            </a:endParaRPr>
          </a:p>
          <a:p>
            <a:pPr marL="285750" indent="-285750">
              <a:lnSpc>
                <a:spcPct val="150000"/>
              </a:lnSpc>
              <a:buFont typeface="Wingdings" pitchFamily="2" charset="2"/>
              <a:buChar char="v"/>
            </a:pPr>
            <a:r>
              <a:rPr lang="en" dirty="0" err="1">
                <a:latin typeface="Palatino Linotype" pitchFamily="18" charset="0"/>
              </a:rPr>
              <a:t>The incidence is </a:t>
            </a:r>
            <a:r>
              <a:rPr lang="en" dirty="0">
                <a:latin typeface="Palatino Linotype" pitchFamily="18" charset="0"/>
              </a:rPr>
              <a:t>between 2 and 7 patients per 100,000 inhabitants</a:t>
            </a:r>
          </a:p>
          <a:p>
            <a:pPr marL="285750" indent="-285750">
              <a:lnSpc>
                <a:spcPct val="150000"/>
              </a:lnSpc>
              <a:buFont typeface="Wingdings" pitchFamily="2" charset="2"/>
              <a:buChar char="v"/>
            </a:pPr>
            <a:r>
              <a:rPr lang="en" dirty="0">
                <a:latin typeface="Palatino Linotype" pitchFamily="18" charset="0"/>
              </a:rPr>
              <a:t>Younger men are </a:t>
            </a:r>
            <a:r>
              <a:rPr lang="en">
                <a:latin typeface="Palatino Linotype" pitchFamily="18" charset="0"/>
              </a:rPr>
              <a:t>more often affected</a:t>
            </a:r>
          </a:p>
          <a:p>
            <a:pPr marL="285750" indent="-285750">
              <a:lnSpc>
                <a:spcPct val="150000"/>
              </a:lnSpc>
              <a:buFont typeface="Wingdings" pitchFamily="2" charset="2"/>
              <a:buChar char="v"/>
            </a:pPr>
            <a:r>
              <a:rPr lang="en" dirty="0">
                <a:latin typeface="Palatino Linotype" pitchFamily="18" charset="0"/>
              </a:rPr>
              <a:t>In 70-80% of cases associated with IBD and more often with </a:t>
            </a:r>
            <a:r>
              <a:rPr lang="en" dirty="0" err="1">
                <a:latin typeface="Palatino Linotype" pitchFamily="18" charset="0"/>
              </a:rPr>
              <a:t>ulcerative </a:t>
            </a:r>
            <a:r>
              <a:rPr lang="en" dirty="0">
                <a:latin typeface="Palatino Linotype" pitchFamily="18" charset="0"/>
              </a:rPr>
              <a:t>colitis (90%) than with </a:t>
            </a:r>
            <a:r>
              <a:rPr lang="en" dirty="0" err="1">
                <a:latin typeface="Palatino Linotype" pitchFamily="18" charset="0"/>
              </a:rPr>
              <a:t>Crohn's </a:t>
            </a:r>
            <a:r>
              <a:rPr lang="en" dirty="0">
                <a:latin typeface="Palatino Linotype" pitchFamily="18" charset="0"/>
              </a:rPr>
              <a:t>disease ( </a:t>
            </a:r>
            <a:r>
              <a:rPr lang="en">
                <a:latin typeface="Palatino Linotype" pitchFamily="18" charset="0"/>
              </a:rPr>
              <a:t>10%)</a:t>
            </a:r>
            <a:endParaRPr lang="sr-Cyrl-RS" dirty="0">
              <a:latin typeface="Palatino Linotype" pitchFamily="18" charset="0"/>
            </a:endParaRPr>
          </a:p>
          <a:p>
            <a:pPr>
              <a:lnSpc>
                <a:spcPct val="150000"/>
              </a:lnSpc>
            </a:pPr>
            <a:r>
              <a:rPr lang="en" b="1">
                <a:latin typeface="Palatino Linotype" pitchFamily="18" charset="0"/>
              </a:rPr>
              <a:t>ETIOPATHOGENESIS</a:t>
            </a:r>
          </a:p>
          <a:p>
            <a:pPr marL="285750" indent="-285750">
              <a:lnSpc>
                <a:spcPct val="150000"/>
              </a:lnSpc>
              <a:buFont typeface="Wingdings" pitchFamily="2" charset="2"/>
              <a:buChar char="v"/>
            </a:pPr>
            <a:r>
              <a:rPr lang="en">
                <a:latin typeface="Palatino Linotype" pitchFamily="18" charset="0"/>
              </a:rPr>
              <a:t>Unknown</a:t>
            </a:r>
          </a:p>
          <a:p>
            <a:pPr marL="285750" indent="-285750">
              <a:lnSpc>
                <a:spcPct val="150000"/>
              </a:lnSpc>
              <a:buFont typeface="Wingdings" pitchFamily="2" charset="2"/>
              <a:buChar char="v"/>
            </a:pPr>
            <a:r>
              <a:rPr lang="en" b="1">
                <a:latin typeface="Palatino Linotype" pitchFamily="18" charset="0"/>
              </a:rPr>
              <a:t>Immunopathogenetic mechanism </a:t>
            </a:r>
            <a:r>
              <a:rPr lang="en">
                <a:latin typeface="Palatino Linotype" pitchFamily="18" charset="0"/>
              </a:rPr>
              <a:t>, maintenance of PSC and certain HLA haplotypes, presence of autoantibodies, association with other autoimmune diseases, presence of numerous immune abnormalities</a:t>
            </a:r>
            <a:endParaRPr lang="x-none" dirty="0">
              <a:latin typeface="Palatino Linotype" pitchFamily="18" charset="0"/>
            </a:endParaRPr>
          </a:p>
        </p:txBody>
      </p:sp>
    </p:spTree>
    <p:extLst>
      <p:ext uri="{BB962C8B-B14F-4D97-AF65-F5344CB8AC3E}">
        <p14:creationId xmlns="" xmlns:p14="http://schemas.microsoft.com/office/powerpoint/2010/main" val="15306962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0"/>
            <a:ext cx="8763000" cy="7063472"/>
          </a:xfrm>
          <a:prstGeom prst="rect">
            <a:avLst/>
          </a:prstGeom>
          <a:noFill/>
        </p:spPr>
        <p:txBody>
          <a:bodyPr wrap="square" rtlCol="0">
            <a:spAutoFit/>
          </a:bodyPr>
          <a:lstStyle/>
          <a:p>
            <a:pPr>
              <a:lnSpc>
                <a:spcPct val="150000"/>
              </a:lnSpc>
            </a:pPr>
            <a:r>
              <a:rPr lang="en" sz="1400" b="1" dirty="0">
                <a:latin typeface="Palatino Linotype" pitchFamily="18" charset="0"/>
              </a:rPr>
              <a:t>CLINICAL</a:t>
            </a:r>
            <a:r>
              <a:rPr lang="en" sz="1400" dirty="0">
                <a:latin typeface="Palatino Linotype" pitchFamily="18" charset="0"/>
              </a:rPr>
              <a:t> </a:t>
            </a:r>
            <a:r>
              <a:rPr lang="en" sz="1400" b="1" dirty="0">
                <a:latin typeface="Palatino Linotype" pitchFamily="18" charset="0"/>
              </a:rPr>
              <a:t>THE PAINTING</a:t>
            </a:r>
          </a:p>
          <a:p>
            <a:pPr marL="285750" indent="-285750">
              <a:lnSpc>
                <a:spcPct val="150000"/>
              </a:lnSpc>
              <a:buFont typeface="Wingdings" pitchFamily="2" charset="2"/>
              <a:buChar char="v"/>
            </a:pPr>
            <a:r>
              <a:rPr lang="en" sz="1400" dirty="0">
                <a:latin typeface="Palatino Linotype" pitchFamily="18" charset="0"/>
              </a:rPr>
              <a:t>Younger men</a:t>
            </a:r>
          </a:p>
          <a:p>
            <a:pPr marL="285750" indent="-285750">
              <a:lnSpc>
                <a:spcPct val="150000"/>
              </a:lnSpc>
              <a:buFont typeface="Wingdings" pitchFamily="2" charset="2"/>
              <a:buChar char="v"/>
            </a:pPr>
            <a:r>
              <a:rPr lang="en" sz="1400" dirty="0">
                <a:latin typeface="Palatino Linotype" pitchFamily="18" charset="0"/>
              </a:rPr>
              <a:t>The spectrum of the disease from an </a:t>
            </a:r>
            <a:r>
              <a:rPr lang="en" sz="1400" dirty="0" err="1">
                <a:latin typeface="Palatino Linotype" pitchFamily="18" charset="0"/>
              </a:rPr>
              <a:t>asymptomatic </a:t>
            </a:r>
            <a:r>
              <a:rPr lang="en" sz="1400" dirty="0">
                <a:latin typeface="Palatino Linotype" pitchFamily="18" charset="0"/>
              </a:rPr>
              <a:t>patient with elevated alkaline </a:t>
            </a:r>
            <a:r>
              <a:rPr lang="en" sz="1400" dirty="0" err="1">
                <a:latin typeface="Palatino Linotype" pitchFamily="18" charset="0"/>
              </a:rPr>
              <a:t>phosphatase </a:t>
            </a:r>
            <a:r>
              <a:rPr lang="en" sz="1400" dirty="0">
                <a:latin typeface="Palatino Linotype" pitchFamily="18" charset="0"/>
              </a:rPr>
              <a:t>to the picture of </a:t>
            </a:r>
            <a:r>
              <a:rPr lang="en" sz="1400" dirty="0" err="1">
                <a:latin typeface="Palatino Linotype" pitchFamily="18" charset="0"/>
              </a:rPr>
              <a:t>decompensated </a:t>
            </a:r>
            <a:r>
              <a:rPr lang="en" sz="1400" dirty="0">
                <a:latin typeface="Palatino Linotype" pitchFamily="18" charset="0"/>
              </a:rPr>
              <a:t>cirrhosis of the liver with </a:t>
            </a:r>
            <a:r>
              <a:rPr lang="en" sz="1400" dirty="0" err="1">
                <a:latin typeface="Palatino Linotype" pitchFamily="18" charset="0"/>
              </a:rPr>
              <a:t>ascites </a:t>
            </a:r>
            <a:r>
              <a:rPr lang="en" sz="1400" dirty="0">
                <a:latin typeface="Palatino Linotype" pitchFamily="18" charset="0"/>
              </a:rPr>
              <a:t>, </a:t>
            </a:r>
            <a:r>
              <a:rPr lang="en" sz="1400" dirty="0" err="1">
                <a:latin typeface="Palatino Linotype" pitchFamily="18" charset="0"/>
              </a:rPr>
              <a:t>variceal </a:t>
            </a:r>
            <a:r>
              <a:rPr lang="en" sz="1400" dirty="0">
                <a:latin typeface="Palatino Linotype" pitchFamily="18" charset="0"/>
              </a:rPr>
              <a:t>bleeding and </a:t>
            </a:r>
            <a:r>
              <a:rPr lang="en" sz="1400" dirty="0" err="1">
                <a:latin typeface="Palatino Linotype" pitchFamily="18" charset="0"/>
              </a:rPr>
              <a:t>encephalopathy</a:t>
            </a:r>
            <a:endParaRPr lang="x-none" sz="1400" dirty="0">
              <a:latin typeface="Palatino Linotype" pitchFamily="18" charset="0"/>
            </a:endParaRPr>
          </a:p>
          <a:p>
            <a:pPr marL="285750" indent="-285750">
              <a:lnSpc>
                <a:spcPct val="150000"/>
              </a:lnSpc>
              <a:buFont typeface="Wingdings" pitchFamily="2" charset="2"/>
              <a:buChar char="v"/>
            </a:pPr>
            <a:r>
              <a:rPr lang="en" sz="1400" dirty="0" err="1">
                <a:latin typeface="Palatino Linotype" pitchFamily="18" charset="0"/>
              </a:rPr>
              <a:t>Cholestatic </a:t>
            </a:r>
            <a:r>
              <a:rPr lang="en" sz="1400" dirty="0">
                <a:latin typeface="Palatino Linotype" pitchFamily="18" charset="0"/>
              </a:rPr>
              <a:t>biochemical profile</a:t>
            </a:r>
          </a:p>
          <a:p>
            <a:pPr marL="285750" indent="-285750">
              <a:lnSpc>
                <a:spcPct val="150000"/>
              </a:lnSpc>
              <a:buFont typeface="Wingdings" pitchFamily="2" charset="2"/>
              <a:buChar char="v"/>
            </a:pPr>
            <a:r>
              <a:rPr lang="en" sz="1400" dirty="0">
                <a:latin typeface="Palatino Linotype" pitchFamily="18" charset="0"/>
              </a:rPr>
              <a:t>Fatigue, </a:t>
            </a:r>
            <a:r>
              <a:rPr lang="en" sz="1400" dirty="0" err="1">
                <a:latin typeface="Palatino Linotype" pitchFamily="18" charset="0"/>
              </a:rPr>
              <a:t>pruritus </a:t>
            </a:r>
            <a:r>
              <a:rPr lang="en" sz="1400" dirty="0">
                <a:latin typeface="Palatino Linotype" pitchFamily="18" charset="0"/>
              </a:rPr>
              <a:t>, </a:t>
            </a:r>
            <a:r>
              <a:rPr lang="en" sz="1400" dirty="0" err="1">
                <a:latin typeface="Palatino Linotype" pitchFamily="18" charset="0"/>
              </a:rPr>
              <a:t>icterus</a:t>
            </a:r>
            <a:endParaRPr lang="x-none" sz="1400" dirty="0">
              <a:latin typeface="Palatino Linotype" pitchFamily="18" charset="0"/>
            </a:endParaRPr>
          </a:p>
          <a:p>
            <a:pPr marL="285750" indent="-285750">
              <a:lnSpc>
                <a:spcPct val="150000"/>
              </a:lnSpc>
              <a:buFont typeface="Wingdings" pitchFamily="2" charset="2"/>
              <a:buChar char="v"/>
            </a:pPr>
            <a:r>
              <a:rPr lang="en" sz="1400" dirty="0" err="1">
                <a:latin typeface="Palatino Linotype" pitchFamily="18" charset="0"/>
              </a:rPr>
              <a:t>Hepatomegaly</a:t>
            </a:r>
            <a:endParaRPr lang="x-none" sz="1400" dirty="0">
              <a:latin typeface="Palatino Linotype" pitchFamily="18" charset="0"/>
            </a:endParaRPr>
          </a:p>
          <a:p>
            <a:pPr marL="285750" indent="-285750">
              <a:lnSpc>
                <a:spcPct val="150000"/>
              </a:lnSpc>
              <a:buFont typeface="Wingdings" pitchFamily="2" charset="2"/>
              <a:buChar char="v"/>
            </a:pPr>
            <a:r>
              <a:rPr lang="en" sz="1400" dirty="0" err="1">
                <a:latin typeface="Palatino Linotype" pitchFamily="18" charset="0"/>
              </a:rPr>
              <a:t>Splenomegaly</a:t>
            </a:r>
            <a:endParaRPr lang="x-none" sz="1400" dirty="0">
              <a:latin typeface="Palatino Linotype" pitchFamily="18" charset="0"/>
            </a:endParaRPr>
          </a:p>
          <a:p>
            <a:pPr marL="285750" indent="-285750">
              <a:lnSpc>
                <a:spcPct val="150000"/>
              </a:lnSpc>
              <a:buFont typeface="Wingdings" pitchFamily="2" charset="2"/>
              <a:buChar char="v"/>
            </a:pPr>
            <a:r>
              <a:rPr lang="en" sz="1400" dirty="0" err="1">
                <a:latin typeface="Palatino Linotype" pitchFamily="18" charset="0"/>
              </a:rPr>
              <a:t>Hyperpigmentation</a:t>
            </a:r>
            <a:endParaRPr lang="x-none" sz="1400" dirty="0">
              <a:latin typeface="Palatino Linotype" pitchFamily="18" charset="0"/>
            </a:endParaRPr>
          </a:p>
          <a:p>
            <a:pPr marL="285750" indent="-285750">
              <a:lnSpc>
                <a:spcPct val="150000"/>
              </a:lnSpc>
              <a:buFont typeface="Wingdings" pitchFamily="2" charset="2"/>
              <a:buChar char="v"/>
            </a:pPr>
            <a:r>
              <a:rPr lang="en" sz="1400">
                <a:latin typeface="Palatino Linotype" pitchFamily="18" charset="0"/>
              </a:rPr>
              <a:t>Xanthomas</a:t>
            </a:r>
            <a:endParaRPr lang="sr-Cyrl-RS" sz="1400" dirty="0">
              <a:latin typeface="Palatino Linotype" pitchFamily="18" charset="0"/>
            </a:endParaRPr>
          </a:p>
          <a:p>
            <a:pPr>
              <a:lnSpc>
                <a:spcPct val="150000"/>
              </a:lnSpc>
            </a:pPr>
            <a:r>
              <a:rPr lang="en" sz="1400" b="1">
                <a:latin typeface="Palatino Linotype" pitchFamily="18" charset="0"/>
              </a:rPr>
              <a:t>COMPLICATIONS</a:t>
            </a:r>
          </a:p>
          <a:p>
            <a:pPr>
              <a:lnSpc>
                <a:spcPct val="150000"/>
              </a:lnSpc>
            </a:pPr>
            <a:r>
              <a:rPr lang="en" sz="1400" b="1">
                <a:latin typeface="Palatino Linotype" pitchFamily="18" charset="0"/>
              </a:rPr>
              <a:t>Complications of chronic cholestatic liver disease</a:t>
            </a:r>
          </a:p>
          <a:p>
            <a:pPr>
              <a:lnSpc>
                <a:spcPct val="150000"/>
              </a:lnSpc>
            </a:pPr>
            <a:r>
              <a:rPr lang="en" sz="1400" b="1">
                <a:latin typeface="Palatino Linotype" pitchFamily="18" charset="0"/>
              </a:rPr>
              <a:t>PRURITUS</a:t>
            </a:r>
          </a:p>
          <a:p>
            <a:pPr marL="285750" indent="-285750">
              <a:lnSpc>
                <a:spcPct val="150000"/>
              </a:lnSpc>
              <a:buFont typeface="Wingdings" pitchFamily="2" charset="2"/>
              <a:buChar char="v"/>
            </a:pPr>
            <a:r>
              <a:rPr lang="en" sz="1400">
                <a:latin typeface="Palatino Linotype" pitchFamily="18" charset="0"/>
              </a:rPr>
              <a:t>Common and characteristic of PSC</a:t>
            </a:r>
          </a:p>
          <a:p>
            <a:pPr>
              <a:lnSpc>
                <a:spcPct val="150000"/>
              </a:lnSpc>
            </a:pPr>
            <a:r>
              <a:rPr lang="en" sz="1400" b="1">
                <a:latin typeface="Palatino Linotype" pitchFamily="18" charset="0"/>
              </a:rPr>
              <a:t>Steatorrhoea</a:t>
            </a:r>
          </a:p>
          <a:p>
            <a:pPr marL="285750" indent="-285750">
              <a:lnSpc>
                <a:spcPct val="150000"/>
              </a:lnSpc>
              <a:buFont typeface="Wingdings" pitchFamily="2" charset="2"/>
              <a:buChar char="v"/>
            </a:pPr>
            <a:r>
              <a:rPr lang="en" sz="1400">
                <a:latin typeface="Palatino Linotype" pitchFamily="18" charset="0"/>
              </a:rPr>
              <a:t>With fat-soluble vitamin deficiency</a:t>
            </a:r>
          </a:p>
          <a:p>
            <a:pPr>
              <a:lnSpc>
                <a:spcPct val="150000"/>
              </a:lnSpc>
            </a:pPr>
            <a:r>
              <a:rPr lang="en" sz="1400" b="1">
                <a:latin typeface="Palatino Linotype" pitchFamily="18" charset="0"/>
              </a:rPr>
              <a:t>OSTEOPOROSIS</a:t>
            </a:r>
          </a:p>
          <a:p>
            <a:pPr marL="285750" indent="-285750">
              <a:lnSpc>
                <a:spcPct val="150000"/>
              </a:lnSpc>
              <a:buFont typeface="Wingdings" pitchFamily="2" charset="2"/>
              <a:buChar char="v"/>
            </a:pPr>
            <a:r>
              <a:rPr lang="en" sz="1400">
                <a:latin typeface="Palatino Linotype" pitchFamily="18" charset="0"/>
              </a:rPr>
              <a:t>Suppression of osteoblast function by hyperbilirubinemia</a:t>
            </a:r>
          </a:p>
          <a:p>
            <a:pPr>
              <a:lnSpc>
                <a:spcPct val="150000"/>
              </a:lnSpc>
            </a:pPr>
            <a:r>
              <a:rPr lang="en" sz="1400" b="1">
                <a:latin typeface="Palatino Linotype" pitchFamily="18" charset="0"/>
              </a:rPr>
              <a:t>TIRED</a:t>
            </a:r>
          </a:p>
          <a:p>
            <a:pPr marL="285750" indent="-285750">
              <a:lnSpc>
                <a:spcPct val="150000"/>
              </a:lnSpc>
              <a:buFont typeface="Wingdings" pitchFamily="2" charset="2"/>
              <a:buChar char="v"/>
            </a:pPr>
            <a:r>
              <a:rPr lang="en">
                <a:latin typeface="Palatino Linotype" pitchFamily="18" charset="0"/>
              </a:rPr>
              <a:t>Consequence of changes in serotoninergic neurotransmission in the brain</a:t>
            </a:r>
          </a:p>
          <a:p>
            <a:pPr marL="285750" indent="-285750">
              <a:lnSpc>
                <a:spcPct val="150000"/>
              </a:lnSpc>
              <a:buFont typeface="Wingdings" pitchFamily="2" charset="2"/>
              <a:buChar char="v"/>
            </a:pPr>
            <a:endParaRPr lang="x-none" dirty="0">
              <a:latin typeface="Palatino Linotype" pitchFamily="18" charset="0"/>
            </a:endParaRPr>
          </a:p>
        </p:txBody>
      </p:sp>
    </p:spTree>
    <p:extLst>
      <p:ext uri="{BB962C8B-B14F-4D97-AF65-F5344CB8AC3E}">
        <p14:creationId xmlns="" xmlns:p14="http://schemas.microsoft.com/office/powerpoint/2010/main" val="59981981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400"/>
            <a:ext cx="9144001" cy="6605591"/>
          </a:xfrm>
          <a:prstGeom prst="rect">
            <a:avLst/>
          </a:prstGeom>
          <a:noFill/>
        </p:spPr>
        <p:txBody>
          <a:bodyPr wrap="square" rtlCol="0">
            <a:spAutoFit/>
          </a:bodyPr>
          <a:lstStyle/>
          <a:p>
            <a:pPr>
              <a:lnSpc>
                <a:spcPct val="150000"/>
              </a:lnSpc>
            </a:pPr>
            <a:r>
              <a:rPr lang="en" sz="1400" b="1" dirty="0">
                <a:latin typeface="Palatino Linotype" pitchFamily="18" charset="0"/>
              </a:rPr>
              <a:t>Complications characteristic of PSC</a:t>
            </a:r>
          </a:p>
          <a:p>
            <a:pPr marL="285750" indent="-285750">
              <a:lnSpc>
                <a:spcPct val="150000"/>
              </a:lnSpc>
              <a:buFont typeface="Wingdings" pitchFamily="2" charset="2"/>
              <a:buChar char="v"/>
            </a:pPr>
            <a:r>
              <a:rPr lang="en" sz="1400" b="1">
                <a:latin typeface="Palatino Linotype" pitchFamily="18" charset="0"/>
              </a:rPr>
              <a:t>Cholelithiasis </a:t>
            </a:r>
            <a:r>
              <a:rPr lang="en" sz="1400" b="1" dirty="0">
                <a:latin typeface="Palatino Linotype" pitchFamily="18" charset="0"/>
              </a:rPr>
              <a:t>and </a:t>
            </a:r>
            <a:r>
              <a:rPr lang="en" sz="1400" b="1" dirty="0" err="1">
                <a:latin typeface="Palatino Linotype" pitchFamily="18" charset="0"/>
              </a:rPr>
              <a:t>choledocholithiasis </a:t>
            </a:r>
            <a:r>
              <a:rPr lang="en" sz="1400" dirty="0">
                <a:latin typeface="Palatino Linotype" pitchFamily="18" charset="0"/>
              </a:rPr>
              <a:t>- chronic </a:t>
            </a:r>
            <a:r>
              <a:rPr lang="en" sz="1400" dirty="0" err="1">
                <a:latin typeface="Palatino Linotype" pitchFamily="18" charset="0"/>
              </a:rPr>
              <a:t>cholestasis </a:t>
            </a:r>
            <a:r>
              <a:rPr lang="en" sz="1400" dirty="0">
                <a:latin typeface="Palatino Linotype" pitchFamily="18" charset="0"/>
              </a:rPr>
              <a:t>leads to the formation </a:t>
            </a:r>
            <a:r>
              <a:rPr lang="en" sz="1400" dirty="0" err="1">
                <a:latin typeface="Palatino Linotype" pitchFamily="18" charset="0"/>
              </a:rPr>
              <a:t>of cholesterol</a:t>
            </a:r>
            <a:r>
              <a:rPr lang="en" sz="1400" dirty="0">
                <a:latin typeface="Palatino Linotype" pitchFamily="18" charset="0"/>
              </a:rPr>
              <a:t> </a:t>
            </a:r>
            <a:r>
              <a:rPr lang="en" sz="1400" dirty="0" err="1">
                <a:latin typeface="Palatino Linotype" pitchFamily="18" charset="0"/>
              </a:rPr>
              <a:t>stones </a:t>
            </a:r>
            <a:r>
              <a:rPr lang="en" sz="1400" dirty="0">
                <a:latin typeface="Palatino Linotype" pitchFamily="18" charset="0"/>
              </a:rPr>
              <a:t>, and </a:t>
            </a:r>
            <a:r>
              <a:rPr lang="en" sz="1400" dirty="0" err="1">
                <a:latin typeface="Palatino Linotype" pitchFamily="18" charset="0"/>
              </a:rPr>
              <a:t>bacterial</a:t>
            </a:r>
            <a:r>
              <a:rPr lang="en" sz="1400" dirty="0">
                <a:latin typeface="Palatino Linotype" pitchFamily="18" charset="0"/>
              </a:rPr>
              <a:t> </a:t>
            </a:r>
            <a:r>
              <a:rPr lang="en" sz="1400" dirty="0" err="1">
                <a:latin typeface="Palatino Linotype" pitchFamily="18" charset="0"/>
              </a:rPr>
              <a:t>cholangitis </a:t>
            </a:r>
            <a:r>
              <a:rPr lang="en" sz="1400" dirty="0">
                <a:latin typeface="Palatino Linotype" pitchFamily="18" charset="0"/>
              </a:rPr>
              <a:t>along </a:t>
            </a:r>
            <a:r>
              <a:rPr lang="en" sz="1400" dirty="0" err="1">
                <a:latin typeface="Palatino Linotype" pitchFamily="18" charset="0"/>
              </a:rPr>
              <a:t>the biliary </a:t>
            </a:r>
            <a:r>
              <a:rPr lang="en" sz="1400" dirty="0">
                <a:latin typeface="Palatino Linotype" pitchFamily="18" charset="0"/>
              </a:rPr>
              <a:t>tract causes the formation of pigment </a:t>
            </a:r>
            <a:r>
              <a:rPr lang="en" sz="1400" dirty="0" err="1">
                <a:latin typeface="Palatino Linotype" pitchFamily="18" charset="0"/>
              </a:rPr>
              <a:t>stones</a:t>
            </a:r>
            <a:endParaRPr lang="x-none" sz="1400" dirty="0">
              <a:latin typeface="Palatino Linotype" pitchFamily="18" charset="0"/>
            </a:endParaRPr>
          </a:p>
          <a:p>
            <a:pPr marL="285750" indent="-285750">
              <a:lnSpc>
                <a:spcPct val="150000"/>
              </a:lnSpc>
              <a:buFont typeface="Wingdings" pitchFamily="2" charset="2"/>
              <a:buChar char="v"/>
            </a:pPr>
            <a:r>
              <a:rPr lang="en" sz="1400" b="1">
                <a:latin typeface="Palatino Linotype" pitchFamily="18" charset="0"/>
              </a:rPr>
              <a:t>Biliary </a:t>
            </a:r>
            <a:r>
              <a:rPr lang="en" sz="1400" b="1" dirty="0" err="1">
                <a:latin typeface="Palatino Linotype" pitchFamily="18" charset="0"/>
              </a:rPr>
              <a:t>strictures </a:t>
            </a:r>
            <a:r>
              <a:rPr lang="en" sz="1400" dirty="0">
                <a:latin typeface="Palatino Linotype" pitchFamily="18" charset="0"/>
              </a:rPr>
              <a:t>- in the area </a:t>
            </a:r>
            <a:r>
              <a:rPr lang="en" sz="1400" dirty="0" err="1">
                <a:latin typeface="Palatino Linotype" pitchFamily="18" charset="0"/>
              </a:rPr>
              <a:t>of the biliary </a:t>
            </a:r>
            <a:r>
              <a:rPr lang="en" sz="1400" dirty="0">
                <a:latin typeface="Palatino Linotype" pitchFamily="18" charset="0"/>
              </a:rPr>
              <a:t>hilus, acute </a:t>
            </a:r>
            <a:r>
              <a:rPr lang="en" sz="1400" dirty="0" err="1">
                <a:latin typeface="Palatino Linotype" pitchFamily="18" charset="0"/>
              </a:rPr>
              <a:t>icterus </a:t>
            </a:r>
            <a:r>
              <a:rPr lang="en" sz="1400" dirty="0">
                <a:latin typeface="Palatino Linotype" pitchFamily="18" charset="0"/>
              </a:rPr>
              <a:t>, </a:t>
            </a:r>
            <a:r>
              <a:rPr lang="en" sz="1400" dirty="0" err="1">
                <a:latin typeface="Palatino Linotype" pitchFamily="18" charset="0"/>
              </a:rPr>
              <a:t>pruritus </a:t>
            </a:r>
            <a:r>
              <a:rPr lang="en" sz="1400" dirty="0">
                <a:latin typeface="Palatino Linotype" pitchFamily="18" charset="0"/>
              </a:rPr>
              <a:t>, temperature ( </a:t>
            </a:r>
            <a:r>
              <a:rPr lang="en" sz="1400" dirty="0" err="1">
                <a:latin typeface="Palatino Linotype" pitchFamily="18" charset="0"/>
              </a:rPr>
              <a:t>bacterial</a:t>
            </a:r>
            <a:r>
              <a:rPr lang="en" sz="1400" dirty="0">
                <a:latin typeface="Palatino Linotype" pitchFamily="18" charset="0"/>
              </a:rPr>
              <a:t> </a:t>
            </a:r>
            <a:r>
              <a:rPr lang="en" sz="1400" dirty="0" err="1">
                <a:latin typeface="Palatino Linotype" pitchFamily="18" charset="0"/>
              </a:rPr>
              <a:t>cholangitis </a:t>
            </a:r>
            <a:r>
              <a:rPr lang="en" sz="1400" dirty="0">
                <a:latin typeface="Palatino Linotype" pitchFamily="18" charset="0"/>
              </a:rPr>
              <a:t>)</a:t>
            </a:r>
          </a:p>
          <a:p>
            <a:pPr marL="285750" indent="-285750">
              <a:lnSpc>
                <a:spcPct val="150000"/>
              </a:lnSpc>
              <a:buFont typeface="Wingdings" pitchFamily="2" charset="2"/>
              <a:buChar char="v"/>
            </a:pPr>
            <a:r>
              <a:rPr lang="en" sz="1400" b="1">
                <a:latin typeface="Palatino Linotype" pitchFamily="18" charset="0"/>
              </a:rPr>
              <a:t>Cholangiocarcinoma </a:t>
            </a:r>
            <a:r>
              <a:rPr lang="en" sz="1400">
                <a:latin typeface="Palatino Linotype" pitchFamily="18" charset="0"/>
              </a:rPr>
              <a:t>- continuous </a:t>
            </a:r>
            <a:r>
              <a:rPr lang="en" sz="1400" dirty="0">
                <a:latin typeface="Palatino Linotype" pitchFamily="18" charset="0"/>
              </a:rPr>
              <a:t>increase in serum </a:t>
            </a:r>
            <a:r>
              <a:rPr lang="en" sz="1400" dirty="0" err="1">
                <a:latin typeface="Palatino Linotype" pitchFamily="18" charset="0"/>
              </a:rPr>
              <a:t>bilirubin</a:t>
            </a:r>
            <a:endParaRPr lang="x-none" sz="1400" dirty="0">
              <a:latin typeface="Palatino Linotype" pitchFamily="18" charset="0"/>
            </a:endParaRPr>
          </a:p>
          <a:p>
            <a:pPr>
              <a:lnSpc>
                <a:spcPct val="150000"/>
              </a:lnSpc>
            </a:pPr>
            <a:r>
              <a:rPr lang="en" sz="1400" b="1" dirty="0">
                <a:latin typeface="Palatino Linotype" pitchFamily="18" charset="0"/>
              </a:rPr>
              <a:t>PSC </a:t>
            </a:r>
            <a:r>
              <a:rPr lang="en" sz="1400" b="1" dirty="0" err="1">
                <a:latin typeface="Palatino Linotype" pitchFamily="18" charset="0"/>
              </a:rPr>
              <a:t>is a premalignant </a:t>
            </a:r>
            <a:r>
              <a:rPr lang="en" sz="1400" b="1" dirty="0">
                <a:latin typeface="Palatino Linotype" pitchFamily="18" charset="0"/>
              </a:rPr>
              <a:t>condition</a:t>
            </a:r>
          </a:p>
          <a:p>
            <a:pPr marL="285750" indent="-285750">
              <a:lnSpc>
                <a:spcPct val="150000"/>
              </a:lnSpc>
              <a:buFont typeface="Wingdings" pitchFamily="2" charset="2"/>
              <a:buChar char="v"/>
            </a:pPr>
            <a:r>
              <a:rPr lang="en" sz="1400">
                <a:latin typeface="Palatino Linotype" pitchFamily="18" charset="0"/>
              </a:rPr>
              <a:t>Hepatocellular </a:t>
            </a:r>
            <a:r>
              <a:rPr lang="en" sz="1400" dirty="0" err="1">
                <a:latin typeface="Palatino Linotype" pitchFamily="18" charset="0"/>
              </a:rPr>
              <a:t>carcinoma </a:t>
            </a:r>
            <a:r>
              <a:rPr lang="en" sz="1400" dirty="0">
                <a:latin typeface="Palatino Linotype" pitchFamily="18" charset="0"/>
              </a:rPr>
              <a:t>- in extensive PSC with </a:t>
            </a:r>
            <a:r>
              <a:rPr lang="en" sz="1400" dirty="0" err="1">
                <a:latin typeface="Palatino Linotype" pitchFamily="18" charset="0"/>
              </a:rPr>
              <a:t>advanced</a:t>
            </a:r>
            <a:r>
              <a:rPr lang="en" sz="1400" dirty="0">
                <a:latin typeface="Palatino Linotype" pitchFamily="18" charset="0"/>
              </a:rPr>
              <a:t> </a:t>
            </a:r>
            <a:r>
              <a:rPr lang="en" sz="1400" dirty="0" err="1">
                <a:latin typeface="Palatino Linotype" pitchFamily="18" charset="0"/>
              </a:rPr>
              <a:t>fibrosis </a:t>
            </a:r>
            <a:r>
              <a:rPr lang="en" sz="1400" dirty="0">
                <a:latin typeface="Palatino Linotype" pitchFamily="18" charset="0"/>
              </a:rPr>
              <a:t>, cirrhosis and diffuse </a:t>
            </a:r>
            <a:r>
              <a:rPr lang="en" sz="1400" dirty="0" err="1">
                <a:latin typeface="Palatino Linotype" pitchFamily="18" charset="0"/>
              </a:rPr>
              <a:t>nodular</a:t>
            </a:r>
            <a:r>
              <a:rPr lang="en" sz="1400" dirty="0">
                <a:latin typeface="Palatino Linotype" pitchFamily="18" charset="0"/>
              </a:rPr>
              <a:t> </a:t>
            </a:r>
            <a:r>
              <a:rPr lang="en" sz="1400">
                <a:latin typeface="Palatino Linotype" pitchFamily="18" charset="0"/>
              </a:rPr>
              <a:t>liver regeneration</a:t>
            </a:r>
            <a:endParaRPr lang="sr-Cyrl-RS" sz="1400" dirty="0">
              <a:latin typeface="Palatino Linotype" pitchFamily="18" charset="0"/>
            </a:endParaRPr>
          </a:p>
          <a:p>
            <a:pPr marL="285750" indent="-285750">
              <a:lnSpc>
                <a:spcPct val="150000"/>
              </a:lnSpc>
              <a:buFont typeface="Wingdings" pitchFamily="2" charset="2"/>
              <a:buChar char="v"/>
            </a:pPr>
            <a:endParaRPr lang="sr-Cyrl-RS" sz="1400" dirty="0">
              <a:latin typeface="Palatino Linotype" pitchFamily="18" charset="0"/>
            </a:endParaRPr>
          </a:p>
          <a:p>
            <a:pPr>
              <a:lnSpc>
                <a:spcPct val="150000"/>
              </a:lnSpc>
            </a:pPr>
            <a:r>
              <a:rPr lang="en" sz="1400" b="1">
                <a:latin typeface="Palatino Linotype" pitchFamily="18" charset="0"/>
              </a:rPr>
              <a:t>Complications of portal hypertension</a:t>
            </a:r>
          </a:p>
          <a:p>
            <a:pPr marL="285750" indent="-285750">
              <a:lnSpc>
                <a:spcPct val="150000"/>
              </a:lnSpc>
              <a:buFont typeface="Wingdings" pitchFamily="2" charset="2"/>
              <a:buChar char="v"/>
            </a:pPr>
            <a:r>
              <a:rPr lang="en" sz="1400">
                <a:latin typeface="Palatino Linotype" pitchFamily="18" charset="0"/>
              </a:rPr>
              <a:t>Peristromal varicosities around the ileostomy in patients operated on for ulcerative colitis (Th: TIPS)</a:t>
            </a:r>
          </a:p>
          <a:p>
            <a:pPr marL="285750" indent="-285750">
              <a:lnSpc>
                <a:spcPct val="150000"/>
              </a:lnSpc>
              <a:buFont typeface="Wingdings" pitchFamily="2" charset="2"/>
              <a:buChar char="v"/>
            </a:pPr>
            <a:r>
              <a:rPr lang="en" sz="1400">
                <a:latin typeface="Palatino Linotype" pitchFamily="18" charset="0"/>
              </a:rPr>
              <a:t>Esophageal varices (Th: sclerotherapy, ligation, TIPS)</a:t>
            </a:r>
          </a:p>
          <a:p>
            <a:pPr marL="285750" indent="-285750">
              <a:lnSpc>
                <a:spcPct val="150000"/>
              </a:lnSpc>
              <a:buFont typeface="Wingdings" pitchFamily="2" charset="2"/>
              <a:buChar char="v"/>
            </a:pPr>
            <a:r>
              <a:rPr lang="en" sz="1400">
                <a:latin typeface="Palatino Linotype" pitchFamily="18" charset="0"/>
              </a:rPr>
              <a:t>Ascites (Th: evacuation by paracentesis with diuretics, albumin substitution (serum albumins below 26 g/l)</a:t>
            </a:r>
          </a:p>
          <a:p>
            <a:pPr marL="285750" indent="-285750">
              <a:lnSpc>
                <a:spcPct val="150000"/>
              </a:lnSpc>
              <a:buFont typeface="Wingdings" pitchFamily="2" charset="2"/>
              <a:buChar char="v"/>
            </a:pPr>
            <a:r>
              <a:rPr lang="en" sz="1400">
                <a:latin typeface="Palatino Linotype" pitchFamily="18" charset="0"/>
              </a:rPr>
              <a:t>Spontaneous bacterial peritonitis-due to biliary sepsis and cholangitis, Th: chronic antibiotic therapy</a:t>
            </a:r>
          </a:p>
          <a:p>
            <a:pPr marL="285750" indent="-285750">
              <a:lnSpc>
                <a:spcPct val="150000"/>
              </a:lnSpc>
              <a:buFont typeface="Wingdings" pitchFamily="2" charset="2"/>
              <a:buChar char="v"/>
            </a:pPr>
            <a:r>
              <a:rPr lang="en" sz="1400">
                <a:latin typeface="Palatino Linotype" pitchFamily="18" charset="0"/>
              </a:rPr>
              <a:t>Portosystemic encephalopathy</a:t>
            </a:r>
          </a:p>
          <a:p>
            <a:pPr marL="285750" indent="-285750">
              <a:lnSpc>
                <a:spcPct val="150000"/>
              </a:lnSpc>
              <a:buFont typeface="Wingdings" pitchFamily="2" charset="2"/>
              <a:buChar char="v"/>
            </a:pPr>
            <a:endParaRPr lang="x-none" dirty="0">
              <a:latin typeface="Palatino Linotype" pitchFamily="18" charset="0"/>
            </a:endParaRPr>
          </a:p>
        </p:txBody>
      </p:sp>
    </p:spTree>
    <p:extLst>
      <p:ext uri="{BB962C8B-B14F-4D97-AF65-F5344CB8AC3E}">
        <p14:creationId xmlns="" xmlns:p14="http://schemas.microsoft.com/office/powerpoint/2010/main" val="993646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8100"/>
            <a:ext cx="8991600" cy="7386638"/>
          </a:xfrm>
          <a:prstGeom prst="rect">
            <a:avLst/>
          </a:prstGeom>
          <a:noFill/>
        </p:spPr>
        <p:txBody>
          <a:bodyPr wrap="square" rtlCol="0">
            <a:spAutoFit/>
          </a:bodyPr>
          <a:lstStyle/>
          <a:p>
            <a:pPr>
              <a:lnSpc>
                <a:spcPct val="150000"/>
              </a:lnSpc>
            </a:pPr>
            <a:r>
              <a:rPr lang="en" sz="1400" b="1" dirty="0">
                <a:latin typeface="Palatino Linotype" pitchFamily="18" charset="0"/>
              </a:rPr>
              <a:t>DIAGNOSIS</a:t>
            </a:r>
          </a:p>
          <a:p>
            <a:pPr>
              <a:lnSpc>
                <a:spcPct val="150000"/>
              </a:lnSpc>
            </a:pPr>
            <a:r>
              <a:rPr lang="en" sz="1400" b="1" dirty="0">
                <a:latin typeface="Palatino Linotype" pitchFamily="18" charset="0"/>
              </a:rPr>
              <a:t>BIOCHEMICAL AND IMMUNOLOGICAL TESTING</a:t>
            </a:r>
          </a:p>
          <a:p>
            <a:pPr marL="285750" indent="-285750">
              <a:lnSpc>
                <a:spcPct val="150000"/>
              </a:lnSpc>
              <a:buFont typeface="Wingdings" pitchFamily="2" charset="2"/>
              <a:buChar char="v"/>
            </a:pPr>
            <a:r>
              <a:rPr lang="en" sz="1400" dirty="0">
                <a:latin typeface="Palatino Linotype" pitchFamily="18" charset="0"/>
              </a:rPr>
              <a:t>↑ALP-high twice in at least 6 months</a:t>
            </a:r>
          </a:p>
          <a:p>
            <a:pPr marL="285750" indent="-285750">
              <a:lnSpc>
                <a:spcPct val="150000"/>
              </a:lnSpc>
              <a:buFont typeface="Wingdings" pitchFamily="2" charset="2"/>
              <a:buChar char="v"/>
            </a:pPr>
            <a:r>
              <a:rPr lang="en" sz="1400" dirty="0">
                <a:latin typeface="Palatino Linotype" pitchFamily="18" charset="0"/>
              </a:rPr>
              <a:t>↑serum transaminases - 3 times</a:t>
            </a:r>
          </a:p>
          <a:p>
            <a:pPr marL="285750" indent="-285750">
              <a:lnSpc>
                <a:spcPct val="150000"/>
              </a:lnSpc>
              <a:buFont typeface="Wingdings" pitchFamily="2" charset="2"/>
              <a:buChar char="v"/>
            </a:pPr>
            <a:r>
              <a:rPr lang="en" sz="1400" dirty="0">
                <a:latin typeface="Palatino Linotype" pitchFamily="18" charset="0"/>
              </a:rPr>
              <a:t>Serum </a:t>
            </a:r>
            <a:r>
              <a:rPr lang="en" sz="1400" dirty="0" err="1">
                <a:latin typeface="Palatino Linotype" pitchFamily="18" charset="0"/>
              </a:rPr>
              <a:t>bilirubins </a:t>
            </a:r>
            <a:r>
              <a:rPr lang="en" sz="1400" dirty="0">
                <a:latin typeface="Palatino Linotype" pitchFamily="18" charset="0"/>
              </a:rPr>
              <a:t>fluctuate during the course of the disease and are elevated in </a:t>
            </a:r>
            <a:r>
              <a:rPr lang="en" sz="1400" dirty="0" err="1">
                <a:latin typeface="Palatino Linotype" pitchFamily="18" charset="0"/>
              </a:rPr>
              <a:t>advanced </a:t>
            </a:r>
            <a:r>
              <a:rPr lang="en" sz="1400" dirty="0">
                <a:latin typeface="Palatino Linotype" pitchFamily="18" charset="0"/>
              </a:rPr>
              <a:t>disease</a:t>
            </a:r>
          </a:p>
          <a:p>
            <a:pPr marL="285750" indent="-285750">
              <a:lnSpc>
                <a:spcPct val="150000"/>
              </a:lnSpc>
              <a:buFont typeface="Wingdings" pitchFamily="2" charset="2"/>
              <a:buChar char="v"/>
            </a:pPr>
            <a:r>
              <a:rPr lang="en" sz="1400" dirty="0">
                <a:latin typeface="Palatino Linotype" pitchFamily="18" charset="0"/>
              </a:rPr>
              <a:t>Decreased serum </a:t>
            </a:r>
            <a:r>
              <a:rPr lang="en" sz="1400" dirty="0" err="1">
                <a:latin typeface="Palatino Linotype" pitchFamily="18" charset="0"/>
              </a:rPr>
              <a:t>ambumin levels </a:t>
            </a:r>
            <a:r>
              <a:rPr lang="en" sz="1400" dirty="0">
                <a:latin typeface="Palatino Linotype" pitchFamily="18" charset="0"/>
              </a:rPr>
              <a:t>and prolonged </a:t>
            </a:r>
            <a:r>
              <a:rPr lang="en" sz="1400" dirty="0" err="1">
                <a:latin typeface="Palatino Linotype" pitchFamily="18" charset="0"/>
              </a:rPr>
              <a:t>prothrombin </a:t>
            </a:r>
            <a:r>
              <a:rPr lang="en" sz="1400" dirty="0">
                <a:latin typeface="Palatino Linotype" pitchFamily="18" charset="0"/>
              </a:rPr>
              <a:t>time</a:t>
            </a:r>
          </a:p>
          <a:p>
            <a:pPr marL="285750" indent="-285750">
              <a:lnSpc>
                <a:spcPct val="150000"/>
              </a:lnSpc>
              <a:buFont typeface="Wingdings" pitchFamily="2" charset="2"/>
              <a:buChar char="v"/>
            </a:pPr>
            <a:r>
              <a:rPr lang="en" sz="1400" dirty="0" err="1">
                <a:latin typeface="Palatino Linotype" pitchFamily="18" charset="0"/>
              </a:rPr>
              <a:t>Hypergammaglobulinemia</a:t>
            </a:r>
            <a:endParaRPr lang="x-none" sz="1400" dirty="0">
              <a:latin typeface="Palatino Linotype" pitchFamily="18" charset="0"/>
            </a:endParaRPr>
          </a:p>
          <a:p>
            <a:pPr marL="285750" indent="-285750">
              <a:lnSpc>
                <a:spcPct val="150000"/>
              </a:lnSpc>
              <a:buFont typeface="Wingdings" pitchFamily="2" charset="2"/>
              <a:buChar char="v"/>
            </a:pPr>
            <a:r>
              <a:rPr lang="en" sz="1400" dirty="0">
                <a:latin typeface="Palatino Linotype" pitchFamily="18" charset="0"/>
              </a:rPr>
              <a:t>↑ </a:t>
            </a:r>
            <a:r>
              <a:rPr lang="en" sz="1400" dirty="0" err="1">
                <a:latin typeface="Palatino Linotype" pitchFamily="18" charset="0"/>
              </a:rPr>
              <a:t>IgM</a:t>
            </a:r>
            <a:endParaRPr lang="x-none" sz="1400" dirty="0">
              <a:latin typeface="Palatino Linotype" pitchFamily="18" charset="0"/>
            </a:endParaRPr>
          </a:p>
          <a:p>
            <a:pPr marL="285750" indent="-285750">
              <a:lnSpc>
                <a:spcPct val="150000"/>
              </a:lnSpc>
              <a:buFont typeface="Wingdings" pitchFamily="2" charset="2"/>
              <a:buChar char="v"/>
            </a:pPr>
            <a:r>
              <a:rPr lang="en" sz="1400" dirty="0">
                <a:latin typeface="Palatino Linotype" pitchFamily="18" charset="0"/>
              </a:rPr>
              <a:t>↑ Antinuclear antibodies and smooth muscle antibodies-in low titer</a:t>
            </a:r>
          </a:p>
          <a:p>
            <a:pPr marL="285750" indent="-285750">
              <a:lnSpc>
                <a:spcPct val="150000"/>
              </a:lnSpc>
              <a:buFont typeface="Wingdings" pitchFamily="2" charset="2"/>
              <a:buChar char="v"/>
            </a:pPr>
            <a:r>
              <a:rPr lang="en" sz="1400" dirty="0">
                <a:latin typeface="Palatino Linotype" pitchFamily="18" charset="0"/>
              </a:rPr>
              <a:t>↑ Antimitochondrial antibodies in 5% of patients</a:t>
            </a:r>
          </a:p>
          <a:p>
            <a:pPr marL="285750" indent="-285750">
              <a:lnSpc>
                <a:spcPct val="150000"/>
              </a:lnSpc>
              <a:buFont typeface="Wingdings" pitchFamily="2" charset="2"/>
              <a:buChar char="v"/>
            </a:pPr>
            <a:r>
              <a:rPr lang="en" sz="1400" dirty="0">
                <a:latin typeface="Palatino Linotype" pitchFamily="18" charset="0"/>
              </a:rPr>
              <a:t>↑ Antineutrophil cytoplasmic antibodies with perinuclear type of staining ( </a:t>
            </a:r>
            <a:r>
              <a:rPr lang="en" sz="1400" dirty="0" err="1">
                <a:latin typeface="Palatino Linotype" pitchFamily="18" charset="0"/>
              </a:rPr>
              <a:t>pANCA </a:t>
            </a:r>
            <a:r>
              <a:rPr lang="en" sz="1400" dirty="0">
                <a:latin typeface="Palatino Linotype" pitchFamily="18" charset="0"/>
              </a:rPr>
              <a:t>) in 85 </a:t>
            </a:r>
            <a:r>
              <a:rPr lang="en" sz="1400">
                <a:latin typeface="Palatino Linotype" pitchFamily="18" charset="0"/>
              </a:rPr>
              <a:t>% of patients</a:t>
            </a:r>
            <a:endParaRPr lang="sr-Cyrl-RS" sz="1400" dirty="0">
              <a:latin typeface="Palatino Linotype" pitchFamily="18" charset="0"/>
            </a:endParaRPr>
          </a:p>
          <a:p>
            <a:pPr>
              <a:lnSpc>
                <a:spcPct val="150000"/>
              </a:lnSpc>
            </a:pPr>
            <a:r>
              <a:rPr lang="en" sz="1400" b="1">
                <a:latin typeface="Palatino Linotype" pitchFamily="18" charset="0"/>
              </a:rPr>
              <a:t>RADIOLOGICAL FINDINGS</a:t>
            </a:r>
          </a:p>
          <a:p>
            <a:pPr>
              <a:lnSpc>
                <a:spcPct val="150000"/>
              </a:lnSpc>
            </a:pPr>
            <a:r>
              <a:rPr lang="en" sz="1400" b="1">
                <a:latin typeface="Palatino Linotype" pitchFamily="18" charset="0"/>
              </a:rPr>
              <a:t>ERCP OR PCT</a:t>
            </a:r>
          </a:p>
          <a:p>
            <a:pPr marL="285750" indent="-285750">
              <a:lnSpc>
                <a:spcPct val="150000"/>
              </a:lnSpc>
              <a:buFont typeface="Wingdings" pitchFamily="2" charset="2"/>
              <a:buChar char="v"/>
            </a:pPr>
            <a:r>
              <a:rPr lang="en" sz="1400">
                <a:latin typeface="Palatino Linotype" pitchFamily="18" charset="0"/>
              </a:rPr>
              <a:t>Multifocal strictures of the entire biliary tree-crown appearance</a:t>
            </a:r>
          </a:p>
          <a:p>
            <a:pPr marL="285750" indent="-285750">
              <a:lnSpc>
                <a:spcPct val="150000"/>
              </a:lnSpc>
              <a:buFont typeface="Wingdings" pitchFamily="2" charset="2"/>
              <a:buChar char="v"/>
            </a:pPr>
            <a:r>
              <a:rPr lang="en" sz="1400">
                <a:latin typeface="Palatino Linotype" pitchFamily="18" charset="0"/>
              </a:rPr>
              <a:t>Strictures-short, annular, between the strictures the bile ducts are normal or dilated</a:t>
            </a:r>
          </a:p>
          <a:p>
            <a:pPr marL="285750" indent="-285750">
              <a:lnSpc>
                <a:spcPct val="150000"/>
              </a:lnSpc>
              <a:buFont typeface="Wingdings" pitchFamily="2" charset="2"/>
              <a:buChar char="v"/>
            </a:pPr>
            <a:r>
              <a:rPr lang="en" sz="1400">
                <a:latin typeface="Palatino Linotype" pitchFamily="18" charset="0"/>
              </a:rPr>
              <a:t>81% of the entire biliary tree</a:t>
            </a:r>
          </a:p>
          <a:p>
            <a:pPr marL="285750" indent="-285750">
              <a:lnSpc>
                <a:spcPct val="150000"/>
              </a:lnSpc>
              <a:buFont typeface="Wingdings" pitchFamily="2" charset="2"/>
              <a:buChar char="v"/>
            </a:pPr>
            <a:r>
              <a:rPr lang="en" sz="1400">
                <a:latin typeface="Palatino Linotype" pitchFamily="18" charset="0"/>
              </a:rPr>
              <a:t>11% intrahepatic bile ducts</a:t>
            </a:r>
          </a:p>
          <a:p>
            <a:pPr marL="285750" indent="-285750">
              <a:lnSpc>
                <a:spcPct val="150000"/>
              </a:lnSpc>
              <a:buFont typeface="Wingdings" pitchFamily="2" charset="2"/>
              <a:buChar char="v"/>
            </a:pPr>
            <a:r>
              <a:rPr lang="en" sz="1400">
                <a:latin typeface="Palatino Linotype" pitchFamily="18" charset="0"/>
              </a:rPr>
              <a:t>8% extrahepatic bile ducts</a:t>
            </a:r>
            <a:endParaRPr lang="sr-Cyrl-RS" sz="1400" dirty="0">
              <a:latin typeface="Palatino Linotype" pitchFamily="18" charset="0"/>
            </a:endParaRPr>
          </a:p>
          <a:p>
            <a:pPr>
              <a:lnSpc>
                <a:spcPct val="150000"/>
              </a:lnSpc>
            </a:pPr>
            <a:r>
              <a:rPr lang="en" sz="1400" b="1">
                <a:latin typeface="Palatino Linotype" pitchFamily="18" charset="0"/>
              </a:rPr>
              <a:t>BIOPSY AND HYTOLOGICAL FINDINGS</a:t>
            </a:r>
          </a:p>
          <a:p>
            <a:pPr marL="285750" indent="-285750">
              <a:lnSpc>
                <a:spcPct val="150000"/>
              </a:lnSpc>
              <a:buFont typeface="Wingdings" pitchFamily="2" charset="2"/>
              <a:buChar char="v"/>
            </a:pPr>
            <a:endParaRPr lang="x-none" dirty="0">
              <a:latin typeface="Palatino Linotype" pitchFamily="18" charset="0"/>
            </a:endParaRPr>
          </a:p>
          <a:p>
            <a:pPr>
              <a:lnSpc>
                <a:spcPct val="150000"/>
              </a:lnSpc>
            </a:pPr>
            <a:endParaRPr lang="x-none" dirty="0">
              <a:latin typeface="Palatino Linotype" pitchFamily="18" charset="0"/>
            </a:endParaRPr>
          </a:p>
        </p:txBody>
      </p:sp>
    </p:spTree>
    <p:extLst>
      <p:ext uri="{BB962C8B-B14F-4D97-AF65-F5344CB8AC3E}">
        <p14:creationId xmlns="" xmlns:p14="http://schemas.microsoft.com/office/powerpoint/2010/main" val="249340098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709803"/>
          </a:xfrm>
          <a:prstGeom prst="rect">
            <a:avLst/>
          </a:prstGeom>
          <a:noFill/>
        </p:spPr>
        <p:txBody>
          <a:bodyPr wrap="square" rtlCol="0">
            <a:spAutoFit/>
          </a:bodyPr>
          <a:lstStyle/>
          <a:p>
            <a:pPr>
              <a:lnSpc>
                <a:spcPct val="150000"/>
              </a:lnSpc>
            </a:pPr>
            <a:r>
              <a:rPr lang="en" b="1" dirty="0">
                <a:latin typeface="Palatino Linotype" pitchFamily="18" charset="0"/>
              </a:rPr>
              <a:t>THERAPY OF THE BASIC DISEASE</a:t>
            </a:r>
          </a:p>
          <a:p>
            <a:pPr marL="285750" indent="-285750">
              <a:lnSpc>
                <a:spcPct val="150000"/>
              </a:lnSpc>
              <a:buFont typeface="Wingdings" pitchFamily="2" charset="2"/>
              <a:buChar char="v"/>
            </a:pPr>
            <a:r>
              <a:rPr lang="en" dirty="0">
                <a:latin typeface="Palatino Linotype" pitchFamily="18" charset="0"/>
              </a:rPr>
              <a:t>D </a:t>
            </a:r>
            <a:r>
              <a:rPr lang="en" dirty="0" err="1">
                <a:latin typeface="Palatino Linotype" pitchFamily="18" charset="0"/>
              </a:rPr>
              <a:t>Penicillamine </a:t>
            </a:r>
            <a:r>
              <a:rPr lang="en" dirty="0">
                <a:latin typeface="Palatino Linotype" pitchFamily="18" charset="0"/>
              </a:rPr>
              <a:t>- for mobilization of accumulated copper in the liver, which is a secondary phenomenon in all </a:t>
            </a:r>
            <a:r>
              <a:rPr lang="en" dirty="0" err="1">
                <a:latin typeface="Palatino Linotype" pitchFamily="18" charset="0"/>
              </a:rPr>
              <a:t>cholestatic </a:t>
            </a:r>
            <a:r>
              <a:rPr lang="en" dirty="0">
                <a:latin typeface="Palatino Linotype" pitchFamily="18" charset="0"/>
              </a:rPr>
              <a:t>liver diseases</a:t>
            </a:r>
          </a:p>
          <a:p>
            <a:pPr marL="285750" indent="-285750">
              <a:lnSpc>
                <a:spcPct val="150000"/>
              </a:lnSpc>
              <a:buFont typeface="Wingdings" pitchFamily="2" charset="2"/>
              <a:buChar char="v"/>
            </a:pPr>
            <a:r>
              <a:rPr lang="en" dirty="0" err="1">
                <a:latin typeface="Palatino Linotype" pitchFamily="18" charset="0"/>
              </a:rPr>
              <a:t>Immunosuppressants</a:t>
            </a:r>
            <a:endParaRPr lang="x-none" dirty="0">
              <a:latin typeface="Palatino Linotype" pitchFamily="18" charset="0"/>
            </a:endParaRPr>
          </a:p>
          <a:p>
            <a:pPr marL="285750" indent="-285750">
              <a:lnSpc>
                <a:spcPct val="150000"/>
              </a:lnSpc>
              <a:buFont typeface="Wingdings" pitchFamily="2" charset="2"/>
              <a:buChar char="v"/>
            </a:pPr>
            <a:r>
              <a:rPr lang="en" dirty="0">
                <a:latin typeface="Palatino Linotype" pitchFamily="18" charset="0"/>
              </a:rPr>
              <a:t>Oral </a:t>
            </a:r>
            <a:r>
              <a:rPr lang="en" dirty="0" err="1">
                <a:latin typeface="Palatino Linotype" pitchFamily="18" charset="0"/>
              </a:rPr>
              <a:t>corticosteroids</a:t>
            </a:r>
            <a:endParaRPr lang="x-none" dirty="0">
              <a:latin typeface="Palatino Linotype" pitchFamily="18" charset="0"/>
            </a:endParaRPr>
          </a:p>
          <a:p>
            <a:pPr marL="285750" indent="-285750">
              <a:lnSpc>
                <a:spcPct val="150000"/>
              </a:lnSpc>
              <a:buFont typeface="Wingdings" pitchFamily="2" charset="2"/>
              <a:buChar char="v"/>
            </a:pPr>
            <a:r>
              <a:rPr lang="en" dirty="0" err="1">
                <a:latin typeface="Palatino Linotype" pitchFamily="18" charset="0"/>
              </a:rPr>
              <a:t>Azathioprine </a:t>
            </a:r>
            <a:r>
              <a:rPr lang="en" dirty="0">
                <a:latin typeface="Palatino Linotype" pitchFamily="18" charset="0"/>
              </a:rPr>
              <a:t>- no controlled studies</a:t>
            </a:r>
          </a:p>
          <a:p>
            <a:pPr marL="285750" indent="-285750">
              <a:lnSpc>
                <a:spcPct val="150000"/>
              </a:lnSpc>
              <a:buFont typeface="Wingdings" pitchFamily="2" charset="2"/>
              <a:buChar char="v"/>
            </a:pPr>
            <a:r>
              <a:rPr lang="en" dirty="0" err="1">
                <a:latin typeface="Palatino Linotype" pitchFamily="18" charset="0"/>
              </a:rPr>
              <a:t>Cyclosporine </a:t>
            </a:r>
            <a:r>
              <a:rPr lang="en" dirty="0">
                <a:latin typeface="Palatino Linotype" pitchFamily="18" charset="0"/>
              </a:rPr>
              <a:t>- negative results of control studies</a:t>
            </a:r>
          </a:p>
          <a:p>
            <a:pPr marL="285750" indent="-285750">
              <a:lnSpc>
                <a:spcPct val="150000"/>
              </a:lnSpc>
              <a:buFont typeface="Wingdings" pitchFamily="2" charset="2"/>
              <a:buChar char="v"/>
            </a:pPr>
            <a:r>
              <a:rPr lang="en" dirty="0" err="1">
                <a:latin typeface="Palatino Linotype" pitchFamily="18" charset="0"/>
              </a:rPr>
              <a:t>Methotrexate </a:t>
            </a:r>
            <a:r>
              <a:rPr lang="en" dirty="0">
                <a:latin typeface="Palatino Linotype" pitchFamily="18" charset="0"/>
              </a:rPr>
              <a:t>- no proven efficacy</a:t>
            </a:r>
          </a:p>
          <a:p>
            <a:pPr marL="285750" indent="-285750">
              <a:lnSpc>
                <a:spcPct val="150000"/>
              </a:lnSpc>
              <a:buFont typeface="Wingdings" pitchFamily="2" charset="2"/>
              <a:buChar char="v"/>
            </a:pPr>
            <a:r>
              <a:rPr lang="en" dirty="0" err="1">
                <a:latin typeface="Palatino Linotype" pitchFamily="18" charset="0"/>
              </a:rPr>
              <a:t>Tacrolimus </a:t>
            </a:r>
            <a:r>
              <a:rPr lang="en" dirty="0">
                <a:latin typeface="Palatino Linotype" pitchFamily="18" charset="0"/>
              </a:rPr>
              <a:t>- showed only a small improvement in a small study</a:t>
            </a:r>
          </a:p>
          <a:p>
            <a:pPr marL="285750" indent="-285750">
              <a:lnSpc>
                <a:spcPct val="150000"/>
              </a:lnSpc>
              <a:buFont typeface="Wingdings" pitchFamily="2" charset="2"/>
              <a:buChar char="v"/>
            </a:pPr>
            <a:r>
              <a:rPr lang="en" dirty="0">
                <a:latin typeface="Palatino Linotype" pitchFamily="18" charset="0"/>
              </a:rPr>
              <a:t>Combined treatment </a:t>
            </a:r>
            <a:r>
              <a:rPr lang="en" dirty="0" err="1">
                <a:latin typeface="Palatino Linotype" pitchFamily="18" charset="0"/>
              </a:rPr>
              <a:t>with prednisone </a:t>
            </a:r>
            <a:r>
              <a:rPr lang="en" dirty="0">
                <a:latin typeface="Palatino Linotype" pitchFamily="18" charset="0"/>
              </a:rPr>
              <a:t>and </a:t>
            </a:r>
            <a:r>
              <a:rPr lang="en" dirty="0" err="1">
                <a:latin typeface="Palatino Linotype" pitchFamily="18" charset="0"/>
              </a:rPr>
              <a:t>colchicine </a:t>
            </a:r>
            <a:r>
              <a:rPr lang="en" dirty="0">
                <a:latin typeface="Palatino Linotype" pitchFamily="18" charset="0"/>
              </a:rPr>
              <a:t>- no effect</a:t>
            </a:r>
          </a:p>
          <a:p>
            <a:pPr marL="285750" indent="-285750">
              <a:lnSpc>
                <a:spcPct val="150000"/>
              </a:lnSpc>
              <a:buFont typeface="Wingdings" pitchFamily="2" charset="2"/>
              <a:buChar char="v"/>
            </a:pPr>
            <a:r>
              <a:rPr lang="en" dirty="0">
                <a:latin typeface="Palatino Linotype" pitchFamily="18" charset="0"/>
              </a:rPr>
              <a:t>Combined therapy </a:t>
            </a:r>
            <a:r>
              <a:rPr lang="en" dirty="0" err="1">
                <a:latin typeface="Palatino Linotype" pitchFamily="18" charset="0"/>
              </a:rPr>
              <a:t>with methotrexate </a:t>
            </a:r>
            <a:r>
              <a:rPr lang="en" dirty="0">
                <a:latin typeface="Palatino Linotype" pitchFamily="18" charset="0"/>
              </a:rPr>
              <a:t>and </a:t>
            </a:r>
            <a:r>
              <a:rPr lang="en" dirty="0" err="1">
                <a:latin typeface="Palatino Linotype" pitchFamily="18" charset="0"/>
              </a:rPr>
              <a:t>ursodeoxycholin</a:t>
            </a:r>
            <a:r>
              <a:rPr lang="en" dirty="0">
                <a:latin typeface="Palatino Linotype" pitchFamily="18" charset="0"/>
              </a:rPr>
              <a:t> </a:t>
            </a:r>
            <a:r>
              <a:rPr lang="en" dirty="0" err="1">
                <a:latin typeface="Palatino Linotype" pitchFamily="18" charset="0"/>
              </a:rPr>
              <a:t>kielin </a:t>
            </a:r>
            <a:r>
              <a:rPr lang="en" dirty="0">
                <a:latin typeface="Palatino Linotype" pitchFamily="18" charset="0"/>
              </a:rPr>
              <a:t>- did not show better results than </a:t>
            </a:r>
            <a:r>
              <a:rPr lang="en" dirty="0" err="1">
                <a:latin typeface="Palatino Linotype" pitchFamily="18" charset="0"/>
              </a:rPr>
              <a:t>ursodeoxycholic </a:t>
            </a:r>
            <a:r>
              <a:rPr lang="en" dirty="0">
                <a:latin typeface="Palatino Linotype" pitchFamily="18" charset="0"/>
              </a:rPr>
              <a:t>acid alone, and was accompanied </a:t>
            </a:r>
            <a:r>
              <a:rPr lang="en" dirty="0" err="1">
                <a:latin typeface="Palatino Linotype" pitchFamily="18" charset="0"/>
              </a:rPr>
              <a:t>by toxicity</a:t>
            </a:r>
            <a:r>
              <a:rPr lang="en" dirty="0">
                <a:latin typeface="Palatino Linotype" pitchFamily="18" charset="0"/>
              </a:rPr>
              <a:t> </a:t>
            </a:r>
            <a:r>
              <a:rPr lang="en" dirty="0" err="1">
                <a:latin typeface="Palatino Linotype" pitchFamily="18" charset="0"/>
              </a:rPr>
              <a:t>methotrexate</a:t>
            </a:r>
            <a:endParaRPr lang="x-none" dirty="0">
              <a:latin typeface="Palatino Linotype" pitchFamily="18" charset="0"/>
            </a:endParaRPr>
          </a:p>
          <a:p>
            <a:pPr marL="285750" indent="-285750">
              <a:lnSpc>
                <a:spcPct val="150000"/>
              </a:lnSpc>
              <a:buFont typeface="Wingdings" pitchFamily="2" charset="2"/>
              <a:buChar char="v"/>
            </a:pPr>
            <a:r>
              <a:rPr lang="en" dirty="0" err="1">
                <a:latin typeface="Palatino Linotype" pitchFamily="18" charset="0"/>
              </a:rPr>
              <a:t>Colchicine </a:t>
            </a:r>
            <a:r>
              <a:rPr lang="en" dirty="0">
                <a:latin typeface="Palatino Linotype" pitchFamily="18" charset="0"/>
              </a:rPr>
              <a:t>has not shown efficacy</a:t>
            </a:r>
          </a:p>
          <a:p>
            <a:pPr marL="285750" indent="-285750">
              <a:lnSpc>
                <a:spcPct val="150000"/>
              </a:lnSpc>
              <a:buFont typeface="Wingdings" pitchFamily="2" charset="2"/>
              <a:buChar char="v"/>
            </a:pPr>
            <a:r>
              <a:rPr lang="en" dirty="0" err="1">
                <a:latin typeface="Palatino Linotype" pitchFamily="18" charset="0"/>
              </a:rPr>
              <a:t>Ursodeoxycholic </a:t>
            </a:r>
            <a:r>
              <a:rPr lang="en" dirty="0">
                <a:latin typeface="Palatino Linotype" pitchFamily="18" charset="0"/>
              </a:rPr>
              <a:t>acid in a dose of 13-15 </a:t>
            </a:r>
            <a:r>
              <a:rPr lang="en" dirty="0" err="1">
                <a:latin typeface="Palatino Linotype" pitchFamily="18" charset="0"/>
              </a:rPr>
              <a:t>mg </a:t>
            </a:r>
            <a:r>
              <a:rPr lang="en" dirty="0">
                <a:latin typeface="Palatino Linotype" pitchFamily="18" charset="0"/>
              </a:rPr>
              <a:t>/kg/day-significant improvement of biochemical findings and liver histology</a:t>
            </a:r>
          </a:p>
          <a:p>
            <a:pPr marL="285750" indent="-285750">
              <a:lnSpc>
                <a:spcPct val="150000"/>
              </a:lnSpc>
              <a:buFont typeface="Wingdings" pitchFamily="2" charset="2"/>
              <a:buChar char="v"/>
            </a:pPr>
            <a:endParaRPr lang="x-none" dirty="0">
              <a:latin typeface="Palatino Linotype" pitchFamily="18" charset="0"/>
            </a:endParaRPr>
          </a:p>
          <a:p>
            <a:endParaRPr lang="x-none" dirty="0"/>
          </a:p>
          <a:p>
            <a:endParaRPr lang="x-none" dirty="0"/>
          </a:p>
        </p:txBody>
      </p:sp>
    </p:spTree>
    <p:extLst>
      <p:ext uri="{BB962C8B-B14F-4D97-AF65-F5344CB8AC3E}">
        <p14:creationId xmlns="" xmlns:p14="http://schemas.microsoft.com/office/powerpoint/2010/main" val="415690340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1" y="0"/>
            <a:ext cx="9144000" cy="6878806"/>
          </a:xfrm>
          <a:prstGeom prst="rect">
            <a:avLst/>
          </a:prstGeom>
          <a:noFill/>
        </p:spPr>
        <p:txBody>
          <a:bodyPr wrap="square" rtlCol="0">
            <a:spAutoFit/>
          </a:bodyPr>
          <a:lstStyle/>
          <a:p>
            <a:pPr>
              <a:lnSpc>
                <a:spcPct val="150000"/>
              </a:lnSpc>
            </a:pPr>
            <a:r>
              <a:rPr lang="en" sz="1400" b="1" dirty="0">
                <a:latin typeface="Palatino Linotype" pitchFamily="18" charset="0"/>
              </a:rPr>
              <a:t>TREATMENT OF COMPLICATIONS</a:t>
            </a:r>
          </a:p>
          <a:p>
            <a:pPr>
              <a:lnSpc>
                <a:spcPct val="150000"/>
              </a:lnSpc>
            </a:pPr>
            <a:r>
              <a:rPr lang="en" sz="1400" b="1" dirty="0" err="1">
                <a:latin typeface="Palatino Linotype" pitchFamily="18" charset="0"/>
              </a:rPr>
              <a:t>Pruritus</a:t>
            </a:r>
            <a:endParaRPr lang="x-none" sz="1400" b="1" dirty="0">
              <a:latin typeface="Palatino Linotype" pitchFamily="18" charset="0"/>
            </a:endParaRPr>
          </a:p>
          <a:p>
            <a:pPr marL="285750" indent="-285750">
              <a:lnSpc>
                <a:spcPct val="150000"/>
              </a:lnSpc>
              <a:buFont typeface="Wingdings" pitchFamily="2" charset="2"/>
              <a:buChar char="v"/>
            </a:pPr>
            <a:r>
              <a:rPr lang="en" sz="1400" dirty="0" err="1">
                <a:latin typeface="Palatino Linotype" pitchFamily="18" charset="0"/>
              </a:rPr>
              <a:t>Cholestyramine </a:t>
            </a:r>
            <a:r>
              <a:rPr lang="en" sz="1400" dirty="0">
                <a:latin typeface="Palatino Linotype" pitchFamily="18" charset="0"/>
              </a:rPr>
              <a:t>- reduces intestinal absorption of bile acids</a:t>
            </a:r>
          </a:p>
          <a:p>
            <a:pPr marL="285750" indent="-285750">
              <a:lnSpc>
                <a:spcPct val="150000"/>
              </a:lnSpc>
              <a:buFont typeface="Wingdings" pitchFamily="2" charset="2"/>
              <a:buChar char="v"/>
            </a:pPr>
            <a:r>
              <a:rPr lang="en" sz="1400" dirty="0" err="1">
                <a:latin typeface="Palatino Linotype" pitchFamily="18" charset="0"/>
              </a:rPr>
              <a:t>Phenobarbitone </a:t>
            </a:r>
            <a:r>
              <a:rPr lang="en" sz="1400" dirty="0">
                <a:latin typeface="Palatino Linotype" pitchFamily="18" charset="0"/>
              </a:rPr>
              <a:t>- with </a:t>
            </a:r>
            <a:r>
              <a:rPr lang="en" sz="1400" dirty="0" err="1">
                <a:latin typeface="Palatino Linotype" pitchFamily="18" charset="0"/>
              </a:rPr>
              <a:t>cholestyramine </a:t>
            </a:r>
            <a:r>
              <a:rPr lang="en" sz="1400" dirty="0">
                <a:latin typeface="Palatino Linotype" pitchFamily="18" charset="0"/>
              </a:rPr>
              <a:t>to control nocturnal itching</a:t>
            </a:r>
          </a:p>
          <a:p>
            <a:pPr marL="285750" indent="-285750">
              <a:lnSpc>
                <a:spcPct val="150000"/>
              </a:lnSpc>
              <a:buFont typeface="Wingdings" pitchFamily="2" charset="2"/>
              <a:buChar char="v"/>
            </a:pPr>
            <a:r>
              <a:rPr lang="en" sz="1400" dirty="0" err="1">
                <a:latin typeface="Palatino Linotype" pitchFamily="18" charset="0"/>
              </a:rPr>
              <a:t>Ursodeoxycholic </a:t>
            </a:r>
            <a:r>
              <a:rPr lang="en" sz="1400" dirty="0">
                <a:latin typeface="Palatino Linotype" pitchFamily="18" charset="0"/>
              </a:rPr>
              <a:t>acid</a:t>
            </a:r>
          </a:p>
          <a:p>
            <a:pPr marL="285750" indent="-285750">
              <a:lnSpc>
                <a:spcPct val="150000"/>
              </a:lnSpc>
              <a:buFont typeface="Wingdings" pitchFamily="2" charset="2"/>
              <a:buChar char="v"/>
            </a:pPr>
            <a:r>
              <a:rPr lang="en" sz="1400" dirty="0" err="1">
                <a:latin typeface="Palatino Linotype" pitchFamily="18" charset="0"/>
              </a:rPr>
              <a:t>Antihistamines</a:t>
            </a:r>
            <a:endParaRPr lang="x-none" sz="1400" dirty="0">
              <a:latin typeface="Palatino Linotype" pitchFamily="18" charset="0"/>
            </a:endParaRPr>
          </a:p>
          <a:p>
            <a:pPr marL="285750" indent="-285750">
              <a:lnSpc>
                <a:spcPct val="150000"/>
              </a:lnSpc>
              <a:buFont typeface="Wingdings" pitchFamily="2" charset="2"/>
              <a:buChar char="v"/>
            </a:pPr>
            <a:r>
              <a:rPr lang="en" sz="1400" dirty="0" err="1">
                <a:latin typeface="Palatino Linotype" pitchFamily="18" charset="0"/>
              </a:rPr>
              <a:t>Rifampicin-competitive</a:t>
            </a:r>
            <a:r>
              <a:rPr lang="en" sz="1400" dirty="0">
                <a:latin typeface="Palatino Linotype" pitchFamily="18" charset="0"/>
              </a:rPr>
              <a:t> </a:t>
            </a:r>
            <a:r>
              <a:rPr lang="en" sz="1400" dirty="0" err="1">
                <a:latin typeface="Palatino Linotype" pitchFamily="18" charset="0"/>
              </a:rPr>
              <a:t>inhibits </a:t>
            </a:r>
            <a:r>
              <a:rPr lang="en" sz="1400" dirty="0">
                <a:latin typeface="Palatino Linotype" pitchFamily="18" charset="0"/>
              </a:rPr>
              <a:t>the uptake of bile acids into </a:t>
            </a:r>
            <a:r>
              <a:rPr lang="en" sz="1400" dirty="0" err="1">
                <a:latin typeface="Palatino Linotype" pitchFamily="18" charset="0"/>
              </a:rPr>
              <a:t>hepatocytes</a:t>
            </a:r>
            <a:endParaRPr lang="x-none" sz="1400" dirty="0">
              <a:latin typeface="Palatino Linotype" pitchFamily="18" charset="0"/>
            </a:endParaRPr>
          </a:p>
          <a:p>
            <a:pPr marL="285750" indent="-285750">
              <a:lnSpc>
                <a:spcPct val="150000"/>
              </a:lnSpc>
              <a:buFont typeface="Wingdings" pitchFamily="2" charset="2"/>
              <a:buChar char="v"/>
            </a:pPr>
            <a:r>
              <a:rPr lang="en" sz="1400" dirty="0">
                <a:latin typeface="Palatino Linotype" pitchFamily="18" charset="0"/>
              </a:rPr>
              <a:t>Opiate antagonists - </a:t>
            </a:r>
            <a:r>
              <a:rPr lang="en" sz="1400" dirty="0" err="1">
                <a:latin typeface="Palatino Linotype" pitchFamily="18" charset="0"/>
              </a:rPr>
              <a:t>naloxone</a:t>
            </a:r>
            <a:endParaRPr lang="x-none" sz="1400" dirty="0">
              <a:latin typeface="Palatino Linotype" pitchFamily="18" charset="0"/>
            </a:endParaRPr>
          </a:p>
          <a:p>
            <a:pPr marL="285750" indent="-285750">
              <a:lnSpc>
                <a:spcPct val="150000"/>
              </a:lnSpc>
              <a:buFont typeface="Wingdings" pitchFamily="2" charset="2"/>
              <a:buChar char="v"/>
            </a:pPr>
            <a:r>
              <a:rPr lang="en" sz="1400" dirty="0" err="1">
                <a:latin typeface="Palatino Linotype" pitchFamily="18" charset="0"/>
              </a:rPr>
              <a:t>Plasmapheresis</a:t>
            </a:r>
            <a:endParaRPr lang="x-none" sz="1400" dirty="0">
              <a:latin typeface="Palatino Linotype" pitchFamily="18" charset="0"/>
            </a:endParaRPr>
          </a:p>
          <a:p>
            <a:pPr marL="285750" indent="-285750">
              <a:lnSpc>
                <a:spcPct val="150000"/>
              </a:lnSpc>
              <a:buFont typeface="Wingdings" pitchFamily="2" charset="2"/>
              <a:buChar char="v"/>
            </a:pPr>
            <a:r>
              <a:rPr lang="en" sz="1400" dirty="0" err="1">
                <a:latin typeface="Palatino Linotype" pitchFamily="18" charset="0"/>
              </a:rPr>
              <a:t>Phototherapy</a:t>
            </a:r>
            <a:endParaRPr lang="x-none" sz="1400" dirty="0">
              <a:latin typeface="Palatino Linotype" pitchFamily="18" charset="0"/>
            </a:endParaRPr>
          </a:p>
          <a:p>
            <a:pPr marL="285750" indent="-285750">
              <a:lnSpc>
                <a:spcPct val="150000"/>
              </a:lnSpc>
              <a:buFont typeface="Wingdings" pitchFamily="2" charset="2"/>
              <a:buChar char="v"/>
            </a:pPr>
            <a:r>
              <a:rPr lang="en" sz="1400">
                <a:latin typeface="Palatino Linotype" pitchFamily="18" charset="0"/>
              </a:rPr>
              <a:t>Liver transplantation</a:t>
            </a:r>
            <a:endParaRPr lang="sr-Cyrl-RS" sz="1400" dirty="0">
              <a:latin typeface="Palatino Linotype" pitchFamily="18" charset="0"/>
            </a:endParaRPr>
          </a:p>
          <a:p>
            <a:pPr>
              <a:lnSpc>
                <a:spcPct val="150000"/>
              </a:lnSpc>
            </a:pPr>
            <a:r>
              <a:rPr lang="en" sz="1400" b="1">
                <a:latin typeface="Palatino Linotype" pitchFamily="18" charset="0"/>
              </a:rPr>
              <a:t>Steatorrhea, fat-soluble vitamin deficiency, hepatic osteodystrophy</a:t>
            </a:r>
          </a:p>
          <a:p>
            <a:pPr marL="285750" indent="-285750">
              <a:lnSpc>
                <a:spcPct val="150000"/>
              </a:lnSpc>
              <a:buFont typeface="Wingdings" pitchFamily="2" charset="2"/>
              <a:buChar char="v"/>
            </a:pPr>
            <a:r>
              <a:rPr lang="en" sz="1400">
                <a:latin typeface="Palatino Linotype" pitchFamily="18" charset="0"/>
              </a:rPr>
              <a:t>Diet with a maximum daily amount of fat up to 40 grams with substitution of medium-long chain triglycerides (MCT)</a:t>
            </a:r>
          </a:p>
          <a:p>
            <a:pPr marL="285750" indent="-285750">
              <a:lnSpc>
                <a:spcPct val="150000"/>
              </a:lnSpc>
              <a:buFont typeface="Wingdings" pitchFamily="2" charset="2"/>
              <a:buChar char="v"/>
            </a:pPr>
            <a:r>
              <a:rPr lang="en" sz="1400">
                <a:latin typeface="Palatino Linotype" pitchFamily="18" charset="0"/>
              </a:rPr>
              <a:t>Vitamin A 25000-50000 units, 2-3 times a week</a:t>
            </a:r>
          </a:p>
          <a:p>
            <a:pPr marL="285750" indent="-285750">
              <a:lnSpc>
                <a:spcPct val="150000"/>
              </a:lnSpc>
              <a:buFont typeface="Wingdings" pitchFamily="2" charset="2"/>
              <a:buChar char="v"/>
            </a:pPr>
            <a:r>
              <a:rPr lang="en" sz="1400">
                <a:latin typeface="Palatino Linotype" pitchFamily="18" charset="0"/>
              </a:rPr>
              <a:t>Vitamin K 5-10 mg/day, orally</a:t>
            </a:r>
          </a:p>
          <a:p>
            <a:pPr marL="285750" indent="-285750">
              <a:lnSpc>
                <a:spcPct val="150000"/>
              </a:lnSpc>
              <a:buFont typeface="Wingdings" pitchFamily="2" charset="2"/>
              <a:buChar char="v"/>
            </a:pPr>
            <a:r>
              <a:rPr lang="en" sz="1400">
                <a:latin typeface="Palatino Linotype" pitchFamily="18" charset="0"/>
              </a:rPr>
              <a:t>Vitamin E</a:t>
            </a:r>
          </a:p>
          <a:p>
            <a:pPr marL="285750" indent="-285750">
              <a:lnSpc>
                <a:spcPct val="150000"/>
              </a:lnSpc>
              <a:buFont typeface="Wingdings" pitchFamily="2" charset="2"/>
              <a:buChar char="v"/>
            </a:pPr>
            <a:r>
              <a:rPr lang="en" sz="1400">
                <a:latin typeface="Palatino Linotype" pitchFamily="18" charset="0"/>
              </a:rPr>
              <a:t>For osteoporosis - adequate physical activity, abstinence from alcohol and cigarettes, administration of calcium and vitamin D</a:t>
            </a:r>
            <a:endParaRPr lang="sr-Cyrl-RS" sz="1400" dirty="0">
              <a:latin typeface="Palatino Linotype" pitchFamily="18" charset="0"/>
            </a:endParaRPr>
          </a:p>
          <a:p>
            <a:pPr>
              <a:lnSpc>
                <a:spcPct val="150000"/>
              </a:lnSpc>
            </a:pPr>
            <a:r>
              <a:rPr lang="en" sz="1400" b="1">
                <a:latin typeface="Palatino Linotype" pitchFamily="18" charset="0"/>
              </a:rPr>
              <a:t>STRICTURE</a:t>
            </a:r>
          </a:p>
          <a:p>
            <a:pPr marL="285750" indent="-285750">
              <a:lnSpc>
                <a:spcPct val="150000"/>
              </a:lnSpc>
              <a:buFont typeface="Wingdings" pitchFamily="2" charset="2"/>
              <a:buChar char="v"/>
            </a:pPr>
            <a:r>
              <a:rPr lang="en" sz="1400">
                <a:latin typeface="Palatino Linotype" pitchFamily="18" charset="0"/>
              </a:rPr>
              <a:t>Dilation by transhepatic or retrograde approach </a:t>
            </a:r>
            <a:r>
              <a:rPr lang="en" sz="1400" dirty="0">
                <a:latin typeface="Palatino Linotype" pitchFamily="18" charset="0"/>
              </a:rPr>
              <a:t>, </a:t>
            </a:r>
            <a:r>
              <a:rPr lang="en" sz="1400">
                <a:latin typeface="Palatino Linotype" pitchFamily="18" charset="0"/>
              </a:rPr>
              <a:t>ERCP and balloon dilatation, stent</a:t>
            </a:r>
            <a:endParaRPr lang="x-none" dirty="0">
              <a:latin typeface="Palatino Linotype" pitchFamily="18" charset="0"/>
            </a:endParaRPr>
          </a:p>
        </p:txBody>
      </p:sp>
      <p:sp>
        <p:nvSpPr>
          <p:cNvPr id="3" name="TextBox 2"/>
          <p:cNvSpPr txBox="1"/>
          <p:nvPr/>
        </p:nvSpPr>
        <p:spPr>
          <a:xfrm>
            <a:off x="1916112" y="2744676"/>
            <a:ext cx="7189789" cy="382477"/>
          </a:xfrm>
          <a:prstGeom prst="rect">
            <a:avLst/>
          </a:prstGeom>
          <a:noFill/>
        </p:spPr>
        <p:txBody>
          <a:bodyPr wrap="none" rtlCol="0">
            <a:spAutoFit/>
          </a:bodyPr>
          <a:lstStyle/>
          <a:p>
            <a:pPr>
              <a:lnSpc>
                <a:spcPct val="150000"/>
              </a:lnSpc>
            </a:pPr>
            <a:r>
              <a:rPr lang="en" sz="1400" b="1">
                <a:solidFill>
                  <a:srgbClr val="FF0000"/>
                </a:solidFill>
                <a:latin typeface="Palatino Linotype" pitchFamily="18" charset="0"/>
              </a:rPr>
              <a:t>Liver transplantation is the only effective therapy for advanced disease</a:t>
            </a:r>
            <a:endParaRPr lang="x-none" sz="1400">
              <a:solidFill>
                <a:srgbClr val="FF0000"/>
              </a:solidFill>
              <a:latin typeface="Palatino Linotype" pitchFamily="18" charset="0"/>
            </a:endParaRPr>
          </a:p>
        </p:txBody>
      </p:sp>
    </p:spTree>
    <p:extLst>
      <p:ext uri="{BB962C8B-B14F-4D97-AF65-F5344CB8AC3E}">
        <p14:creationId xmlns="" xmlns:p14="http://schemas.microsoft.com/office/powerpoint/2010/main" val="70193283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 sz="3600" b="1" dirty="0">
                <a:latin typeface="Palatino Linotype" pitchFamily="18" charset="0"/>
              </a:rPr>
              <a:t>Vascular diseases of the liver</a:t>
            </a: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116978740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81000"/>
            <a:ext cx="9144000" cy="5909310"/>
          </a:xfrm>
          <a:prstGeom prst="rect">
            <a:avLst/>
          </a:prstGeom>
          <a:noFill/>
        </p:spPr>
        <p:txBody>
          <a:bodyPr wrap="square" rtlCol="0">
            <a:spAutoFit/>
          </a:bodyPr>
          <a:lstStyle/>
          <a:p>
            <a:pPr>
              <a:lnSpc>
                <a:spcPct val="150000"/>
              </a:lnSpc>
            </a:pPr>
            <a:r>
              <a:rPr lang="en" dirty="0">
                <a:latin typeface="Palatino Linotype" pitchFamily="18" charset="0"/>
              </a:rPr>
              <a:t>Thrombosis of blood vessels that supply blood to the liver ( </a:t>
            </a:r>
            <a:r>
              <a:rPr lang="en" dirty="0" err="1">
                <a:latin typeface="Palatino Linotype" pitchFamily="18" charset="0"/>
              </a:rPr>
              <a:t>portal </a:t>
            </a:r>
            <a:r>
              <a:rPr lang="en" dirty="0">
                <a:latin typeface="Palatino Linotype" pitchFamily="18" charset="0"/>
              </a:rPr>
              <a:t>vein/ </a:t>
            </a:r>
            <a:r>
              <a:rPr lang="en" dirty="0" err="1">
                <a:latin typeface="Palatino Linotype" pitchFamily="18" charset="0"/>
              </a:rPr>
              <a:t>hepatic </a:t>
            </a:r>
            <a:r>
              <a:rPr lang="en" dirty="0">
                <a:latin typeface="Palatino Linotype" pitchFamily="18" charset="0"/>
              </a:rPr>
              <a:t>artery)</a:t>
            </a:r>
          </a:p>
          <a:p>
            <a:pPr>
              <a:lnSpc>
                <a:spcPct val="150000"/>
              </a:lnSpc>
            </a:pPr>
            <a:r>
              <a:rPr lang="en" dirty="0">
                <a:latin typeface="Palatino Linotype" pitchFamily="18" charset="0"/>
              </a:rPr>
              <a:t>Thrombosis of blood vessels that drain blood from the liver ( </a:t>
            </a:r>
            <a:r>
              <a:rPr lang="en" dirty="0" err="1">
                <a:latin typeface="Palatino Linotype" pitchFamily="18" charset="0"/>
              </a:rPr>
              <a:t>hepatic </a:t>
            </a:r>
            <a:r>
              <a:rPr lang="en" dirty="0">
                <a:latin typeface="Palatino Linotype" pitchFamily="18" charset="0"/>
              </a:rPr>
              <a:t>veins)</a:t>
            </a:r>
          </a:p>
          <a:p>
            <a:pPr>
              <a:lnSpc>
                <a:spcPct val="150000"/>
              </a:lnSpc>
            </a:pPr>
            <a:endParaRPr lang="x-none" dirty="0">
              <a:latin typeface="Palatino Linotype" pitchFamily="18" charset="0"/>
            </a:endParaRPr>
          </a:p>
          <a:p>
            <a:pPr>
              <a:lnSpc>
                <a:spcPct val="150000"/>
              </a:lnSpc>
            </a:pPr>
            <a:r>
              <a:rPr lang="en" b="1" dirty="0">
                <a:latin typeface="Palatino Linotype" pitchFamily="18" charset="0"/>
              </a:rPr>
              <a:t>Disorders of blood </a:t>
            </a:r>
            <a:r>
              <a:rPr lang="en" b="1" dirty="0" err="1">
                <a:latin typeface="Palatino Linotype" pitchFamily="18" charset="0"/>
              </a:rPr>
              <a:t>drainage </a:t>
            </a:r>
            <a:r>
              <a:rPr lang="en" b="1" dirty="0">
                <a:latin typeface="Palatino Linotype" pitchFamily="18" charset="0"/>
              </a:rPr>
              <a:t>from the liver:</a:t>
            </a:r>
          </a:p>
          <a:p>
            <a:pPr marL="342900" indent="-342900">
              <a:lnSpc>
                <a:spcPct val="150000"/>
              </a:lnSpc>
              <a:buFont typeface="+mj-lt"/>
              <a:buAutoNum type="arabicPeriod"/>
            </a:pPr>
            <a:r>
              <a:rPr lang="en" b="1" dirty="0" err="1">
                <a:latin typeface="Palatino Linotype" pitchFamily="18" charset="0"/>
              </a:rPr>
              <a:t>Budd </a:t>
            </a:r>
            <a:r>
              <a:rPr lang="en" b="1" dirty="0">
                <a:latin typeface="Palatino Linotype" pitchFamily="18" charset="0"/>
              </a:rPr>
              <a:t>- </a:t>
            </a:r>
            <a:r>
              <a:rPr lang="en" b="1" dirty="0" err="1">
                <a:latin typeface="Palatino Linotype" pitchFamily="18" charset="0"/>
              </a:rPr>
              <a:t>Chiari </a:t>
            </a:r>
            <a:r>
              <a:rPr lang="en" b="1" dirty="0">
                <a:latin typeface="Palatino Linotype" pitchFamily="18" charset="0"/>
              </a:rPr>
              <a:t>syndrome</a:t>
            </a:r>
          </a:p>
          <a:p>
            <a:pPr marL="342900" indent="-342900">
              <a:lnSpc>
                <a:spcPct val="150000"/>
              </a:lnSpc>
              <a:buFont typeface="+mj-lt"/>
              <a:buAutoNum type="arabicPeriod"/>
            </a:pPr>
            <a:r>
              <a:rPr lang="en" b="1" dirty="0" err="1">
                <a:latin typeface="Palatino Linotype" pitchFamily="18" charset="0"/>
              </a:rPr>
              <a:t>Veno-occlusive </a:t>
            </a:r>
            <a:r>
              <a:rPr lang="en" b="1" dirty="0">
                <a:latin typeface="Palatino Linotype" pitchFamily="18" charset="0"/>
              </a:rPr>
              <a:t>liver disease</a:t>
            </a:r>
          </a:p>
          <a:p>
            <a:pPr>
              <a:lnSpc>
                <a:spcPct val="150000"/>
              </a:lnSpc>
            </a:pPr>
            <a:endParaRPr lang="x-none" b="1" dirty="0">
              <a:latin typeface="Palatino Linotype" pitchFamily="18" charset="0"/>
            </a:endParaRPr>
          </a:p>
          <a:p>
            <a:pPr>
              <a:lnSpc>
                <a:spcPct val="150000"/>
              </a:lnSpc>
            </a:pPr>
            <a:r>
              <a:rPr lang="en" b="1" dirty="0">
                <a:latin typeface="Palatino Linotype" pitchFamily="18" charset="0"/>
              </a:rPr>
              <a:t>1. </a:t>
            </a:r>
            <a:r>
              <a:rPr lang="en" b="1" dirty="0" err="1">
                <a:latin typeface="Palatino Linotype" pitchFamily="18" charset="0"/>
              </a:rPr>
              <a:t>Budd </a:t>
            </a:r>
            <a:r>
              <a:rPr lang="en" b="1" dirty="0">
                <a:latin typeface="Palatino Linotype" pitchFamily="18" charset="0"/>
              </a:rPr>
              <a:t>- </a:t>
            </a:r>
            <a:r>
              <a:rPr lang="en" b="1" dirty="0" err="1">
                <a:latin typeface="Palatino Linotype" pitchFamily="18" charset="0"/>
              </a:rPr>
              <a:t>Chiari </a:t>
            </a:r>
            <a:r>
              <a:rPr lang="en" b="1" dirty="0">
                <a:latin typeface="Palatino Linotype" pitchFamily="18" charset="0"/>
              </a:rPr>
              <a:t>syndrome- </a:t>
            </a:r>
            <a:r>
              <a:rPr lang="en" dirty="0">
                <a:latin typeface="Palatino Linotype" pitchFamily="18" charset="0"/>
              </a:rPr>
              <a:t>obstruction of venous blood drainage from the liver (obstruction </a:t>
            </a:r>
            <a:r>
              <a:rPr lang="en" dirty="0" err="1">
                <a:latin typeface="Palatino Linotype" pitchFamily="18" charset="0"/>
              </a:rPr>
              <a:t>of hepatic </a:t>
            </a:r>
            <a:r>
              <a:rPr lang="en" dirty="0">
                <a:latin typeface="Palatino Linotype" pitchFamily="18" charset="0"/>
              </a:rPr>
              <a:t>veins)</a:t>
            </a:r>
          </a:p>
          <a:p>
            <a:pPr marL="285750" indent="-285750">
              <a:lnSpc>
                <a:spcPct val="150000"/>
              </a:lnSpc>
              <a:buFont typeface="Arial" pitchFamily="34" charset="0"/>
              <a:buChar char="•"/>
            </a:pPr>
            <a:r>
              <a:rPr lang="en" dirty="0">
                <a:latin typeface="Palatino Linotype" pitchFamily="18" charset="0"/>
              </a:rPr>
              <a:t>The most common site of obstruction is at the entry point </a:t>
            </a:r>
            <a:r>
              <a:rPr lang="en" dirty="0" err="1">
                <a:latin typeface="Palatino Linotype" pitchFamily="18" charset="0"/>
              </a:rPr>
              <a:t>of the hepatic </a:t>
            </a:r>
            <a:r>
              <a:rPr lang="en" dirty="0">
                <a:latin typeface="Palatino Linotype" pitchFamily="18" charset="0"/>
              </a:rPr>
              <a:t>veins into the inferior vena cava</a:t>
            </a:r>
          </a:p>
          <a:p>
            <a:pPr marL="285750" indent="-285750">
              <a:lnSpc>
                <a:spcPct val="150000"/>
              </a:lnSpc>
              <a:buFont typeface="Arial" pitchFamily="34" charset="0"/>
              <a:buChar char="•"/>
            </a:pPr>
            <a:r>
              <a:rPr lang="en" dirty="0">
                <a:latin typeface="Palatino Linotype" pitchFamily="18" charset="0"/>
              </a:rPr>
              <a:t>Most often </a:t>
            </a:r>
            <a:r>
              <a:rPr lang="en" dirty="0" err="1">
                <a:latin typeface="Palatino Linotype" pitchFamily="18" charset="0"/>
              </a:rPr>
              <a:t>of subacute </a:t>
            </a:r>
            <a:r>
              <a:rPr lang="en" dirty="0">
                <a:latin typeface="Palatino Linotype" pitchFamily="18" charset="0"/>
              </a:rPr>
              <a:t>course</a:t>
            </a:r>
          </a:p>
          <a:p>
            <a:pPr marL="285750" indent="-285750">
              <a:lnSpc>
                <a:spcPct val="150000"/>
              </a:lnSpc>
              <a:buFont typeface="Arial" pitchFamily="34" charset="0"/>
              <a:buChar char="•"/>
            </a:pPr>
            <a:r>
              <a:rPr lang="en" dirty="0">
                <a:latin typeface="Palatino Linotype" pitchFamily="18" charset="0"/>
              </a:rPr>
              <a:t>Equal in M (late forties - malignant diseases) and F (around thirties - taking </a:t>
            </a:r>
            <a:r>
              <a:rPr lang="en" dirty="0" err="1">
                <a:latin typeface="Palatino Linotype" pitchFamily="18" charset="0"/>
              </a:rPr>
              <a:t>contraceptives </a:t>
            </a:r>
            <a:r>
              <a:rPr lang="en" dirty="0">
                <a:latin typeface="Palatino Linotype" pitchFamily="18" charset="0"/>
              </a:rPr>
              <a:t>, pregnancy)</a:t>
            </a:r>
            <a:endParaRPr lang="x-none" b="1" dirty="0">
              <a:latin typeface="Palatino Linotype" pitchFamily="18" charset="0"/>
            </a:endParaRPr>
          </a:p>
        </p:txBody>
      </p:sp>
    </p:spTree>
    <p:extLst>
      <p:ext uri="{BB962C8B-B14F-4D97-AF65-F5344CB8AC3E}">
        <p14:creationId xmlns="" xmlns:p14="http://schemas.microsoft.com/office/powerpoint/2010/main" val="87707001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48276"/>
            <a:ext cx="8763000" cy="6333272"/>
          </a:xfrm>
          <a:prstGeom prst="rect">
            <a:avLst/>
          </a:prstGeom>
          <a:noFill/>
        </p:spPr>
        <p:txBody>
          <a:bodyPr wrap="square" rtlCol="0">
            <a:spAutoFit/>
          </a:bodyPr>
          <a:lstStyle/>
          <a:p>
            <a:pPr>
              <a:lnSpc>
                <a:spcPct val="150000"/>
              </a:lnSpc>
            </a:pPr>
            <a:r>
              <a:rPr lang="en" sz="1600" b="1" dirty="0">
                <a:latin typeface="Palatino Linotype" pitchFamily="18" charset="0"/>
              </a:rPr>
              <a:t>Clinical picture:</a:t>
            </a:r>
          </a:p>
          <a:p>
            <a:pPr marL="285750" indent="-285750">
              <a:lnSpc>
                <a:spcPct val="150000"/>
              </a:lnSpc>
              <a:buFont typeface="Arial" pitchFamily="34" charset="0"/>
              <a:buChar char="•"/>
            </a:pPr>
            <a:r>
              <a:rPr lang="en" sz="1600" dirty="0">
                <a:latin typeface="Palatino Linotype" pitchFamily="18" charset="0"/>
              </a:rPr>
              <a:t>Pain in the upper right quadrant of the abdomen (permanent and dull)</a:t>
            </a:r>
          </a:p>
          <a:p>
            <a:pPr marL="285750" indent="-285750">
              <a:lnSpc>
                <a:spcPct val="150000"/>
              </a:lnSpc>
              <a:buFont typeface="Arial" pitchFamily="34" charset="0"/>
              <a:buChar char="•"/>
            </a:pPr>
            <a:r>
              <a:rPr lang="en" sz="1600" dirty="0" err="1">
                <a:latin typeface="Palatino Linotype" pitchFamily="18" charset="0"/>
              </a:rPr>
              <a:t>Hepatosplenomegaly </a:t>
            </a:r>
            <a:r>
              <a:rPr lang="en" sz="1600" dirty="0">
                <a:latin typeface="Palatino Linotype" pitchFamily="18" charset="0"/>
              </a:rPr>
              <a:t>with painful liver and negative </a:t>
            </a:r>
            <a:r>
              <a:rPr lang="en" sz="1600" dirty="0" err="1">
                <a:latin typeface="Palatino Linotype" pitchFamily="18" charset="0"/>
              </a:rPr>
              <a:t>hepatojugular</a:t>
            </a:r>
            <a:r>
              <a:rPr lang="en" sz="1600" dirty="0">
                <a:latin typeface="Palatino Linotype" pitchFamily="18" charset="0"/>
              </a:rPr>
              <a:t> </a:t>
            </a:r>
            <a:r>
              <a:rPr lang="en" sz="1600" dirty="0" err="1">
                <a:latin typeface="Palatino Linotype" pitchFamily="18" charset="0"/>
              </a:rPr>
              <a:t>reflux </a:t>
            </a:r>
            <a:r>
              <a:rPr lang="en" sz="1600" dirty="0">
                <a:latin typeface="Palatino Linotype" pitchFamily="18" charset="0"/>
              </a:rPr>
              <a:t>, rapid formation </a:t>
            </a:r>
            <a:r>
              <a:rPr lang="en" sz="1600" dirty="0" err="1">
                <a:latin typeface="Palatino Linotype" pitchFamily="18" charset="0"/>
              </a:rPr>
              <a:t>of ascites</a:t>
            </a:r>
            <a:endParaRPr lang="x-none" sz="1600" dirty="0">
              <a:latin typeface="Palatino Linotype" pitchFamily="18" charset="0"/>
            </a:endParaRPr>
          </a:p>
          <a:p>
            <a:pPr marL="285750" indent="-285750">
              <a:lnSpc>
                <a:spcPct val="150000"/>
              </a:lnSpc>
              <a:buFont typeface="Arial" pitchFamily="34" charset="0"/>
              <a:buChar char="•"/>
            </a:pPr>
            <a:r>
              <a:rPr lang="en" sz="1600" dirty="0" err="1">
                <a:latin typeface="Palatino Linotype" pitchFamily="18" charset="0"/>
              </a:rPr>
              <a:t>Involvement </a:t>
            </a:r>
            <a:r>
              <a:rPr lang="en" sz="1600" dirty="0">
                <a:latin typeface="Palatino Linotype" pitchFamily="18" charset="0"/>
              </a:rPr>
              <a:t>of the inferior vena cava - swelling of the lower </a:t>
            </a:r>
            <a:r>
              <a:rPr lang="en" sz="1600" dirty="0" err="1">
                <a:latin typeface="Palatino Linotype" pitchFamily="18" charset="0"/>
              </a:rPr>
              <a:t>extremities </a:t>
            </a:r>
            <a:r>
              <a:rPr lang="en" sz="1600" dirty="0">
                <a:latin typeface="Palatino Linotype" pitchFamily="18" charset="0"/>
              </a:rPr>
              <a:t>and abdominal wall</a:t>
            </a:r>
          </a:p>
          <a:p>
            <a:pPr marL="285750" indent="-285750">
              <a:lnSpc>
                <a:spcPct val="150000"/>
              </a:lnSpc>
              <a:buFont typeface="Arial" pitchFamily="34" charset="0"/>
              <a:buChar char="•"/>
            </a:pPr>
            <a:r>
              <a:rPr lang="en" sz="1600" dirty="0">
                <a:latin typeface="Palatino Linotype" pitchFamily="18" charset="0"/>
              </a:rPr>
              <a:t>Due to congestion - rapid development </a:t>
            </a:r>
            <a:r>
              <a:rPr lang="en" sz="1600" dirty="0" err="1">
                <a:latin typeface="Palatino Linotype" pitchFamily="18" charset="0"/>
              </a:rPr>
              <a:t>of portal </a:t>
            </a:r>
            <a:r>
              <a:rPr lang="en" sz="1600" dirty="0">
                <a:latin typeface="Palatino Linotype" pitchFamily="18" charset="0"/>
              </a:rPr>
              <a:t>hypertension</a:t>
            </a:r>
          </a:p>
          <a:p>
            <a:pPr marL="285750" indent="-285750">
              <a:lnSpc>
                <a:spcPct val="150000"/>
              </a:lnSpc>
              <a:buFont typeface="Arial" pitchFamily="34" charset="0"/>
              <a:buChar char="•"/>
            </a:pPr>
            <a:r>
              <a:rPr lang="en" sz="1600" dirty="0">
                <a:latin typeface="Palatino Linotype" pitchFamily="18" charset="0"/>
              </a:rPr>
              <a:t>Due to the deterioration </a:t>
            </a:r>
            <a:r>
              <a:rPr lang="en" sz="1600" dirty="0" err="1">
                <a:latin typeface="Palatino Linotype" pitchFamily="18" charset="0"/>
              </a:rPr>
              <a:t>of hepatocytes </a:t>
            </a:r>
            <a:r>
              <a:rPr lang="en" sz="1600" dirty="0">
                <a:latin typeface="Palatino Linotype" pitchFamily="18" charset="0"/>
              </a:rPr>
              <a:t>- mild jaundice</a:t>
            </a:r>
          </a:p>
          <a:p>
            <a:pPr>
              <a:lnSpc>
                <a:spcPct val="150000"/>
              </a:lnSpc>
            </a:pPr>
            <a:r>
              <a:rPr lang="en" sz="1600" b="1" dirty="0">
                <a:latin typeface="Palatino Linotype" pitchFamily="18" charset="0"/>
              </a:rPr>
              <a:t>Lab analysis:</a:t>
            </a:r>
          </a:p>
          <a:p>
            <a:pPr marL="285750" indent="-285750">
              <a:lnSpc>
                <a:spcPct val="150000"/>
              </a:lnSpc>
              <a:buFont typeface="Arial" pitchFamily="34" charset="0"/>
              <a:buChar char="•"/>
            </a:pPr>
            <a:r>
              <a:rPr lang="en" sz="1600" dirty="0">
                <a:latin typeface="Palatino Linotype" pitchFamily="18" charset="0"/>
              </a:rPr>
              <a:t>Marked and sudden increase in LDH</a:t>
            </a:r>
          </a:p>
          <a:p>
            <a:pPr marL="285750" indent="-285750">
              <a:lnSpc>
                <a:spcPct val="150000"/>
              </a:lnSpc>
              <a:buFont typeface="Arial" pitchFamily="34" charset="0"/>
              <a:buChar char="•"/>
            </a:pPr>
            <a:r>
              <a:rPr lang="en" sz="1600" dirty="0">
                <a:latin typeface="Palatino Linotype" pitchFamily="18" charset="0"/>
              </a:rPr>
              <a:t>↑ of serum bilirubin, transaminases, alkaline phosphatase (4x, with extremely fast growth dynamics)</a:t>
            </a:r>
          </a:p>
          <a:p>
            <a:pPr>
              <a:lnSpc>
                <a:spcPct val="150000"/>
              </a:lnSpc>
            </a:pPr>
            <a:r>
              <a:rPr lang="en" sz="1600" b="1" dirty="0">
                <a:latin typeface="Palatino Linotype" pitchFamily="18" charset="0"/>
              </a:rPr>
              <a:t>Diagnosis:</a:t>
            </a:r>
          </a:p>
          <a:p>
            <a:pPr marL="285750" indent="-285750">
              <a:lnSpc>
                <a:spcPct val="150000"/>
              </a:lnSpc>
              <a:buFont typeface="Arial" pitchFamily="34" charset="0"/>
              <a:buChar char="•"/>
            </a:pPr>
            <a:r>
              <a:rPr lang="en" sz="1600" dirty="0">
                <a:latin typeface="Palatino Linotype" pitchFamily="18" charset="0"/>
              </a:rPr>
              <a:t>EHO and CT of the abdomen</a:t>
            </a:r>
          </a:p>
          <a:p>
            <a:pPr marL="285750" indent="-285750">
              <a:lnSpc>
                <a:spcPct val="150000"/>
              </a:lnSpc>
              <a:buFont typeface="Arial" pitchFamily="34" charset="0"/>
              <a:buChar char="•"/>
            </a:pPr>
            <a:r>
              <a:rPr lang="en" sz="1600" dirty="0">
                <a:latin typeface="Palatino Linotype" pitchFamily="18" charset="0"/>
              </a:rPr>
              <a:t>Liver </a:t>
            </a:r>
            <a:r>
              <a:rPr lang="en" sz="1600" dirty="0" err="1">
                <a:latin typeface="Palatino Linotype" pitchFamily="18" charset="0"/>
              </a:rPr>
              <a:t>scintigraphy</a:t>
            </a:r>
          </a:p>
          <a:p>
            <a:pPr marL="285750" indent="-285750">
              <a:lnSpc>
                <a:spcPct val="150000"/>
              </a:lnSpc>
              <a:buFont typeface="Arial" pitchFamily="34" charset="0"/>
              <a:buChar char="•"/>
            </a:pPr>
            <a:r>
              <a:rPr lang="en" sz="1600" dirty="0" err="1">
                <a:latin typeface="Palatino Linotype" pitchFamily="18" charset="0"/>
              </a:rPr>
              <a:t>Hepatic</a:t>
            </a:r>
            <a:r>
              <a:rPr lang="en" sz="1600" dirty="0">
                <a:latin typeface="Palatino Linotype" pitchFamily="18" charset="0"/>
              </a:rPr>
              <a:t> </a:t>
            </a:r>
            <a:r>
              <a:rPr lang="en" sz="1600" dirty="0" err="1">
                <a:latin typeface="Palatino Linotype" pitchFamily="18" charset="0"/>
              </a:rPr>
              <a:t>venography </a:t>
            </a:r>
            <a:r>
              <a:rPr lang="en" sz="1600" dirty="0">
                <a:latin typeface="Palatino Linotype" pitchFamily="18" charset="0"/>
              </a:rPr>
              <a:t>- the gold standard</a:t>
            </a:r>
          </a:p>
          <a:p>
            <a:pPr marL="285750" indent="-285750">
              <a:lnSpc>
                <a:spcPct val="150000"/>
              </a:lnSpc>
              <a:buFont typeface="Arial" pitchFamily="34" charset="0"/>
              <a:buChar char="•"/>
            </a:pPr>
            <a:r>
              <a:rPr lang="en" sz="1600" dirty="0">
                <a:latin typeface="Palatino Linotype" pitchFamily="18" charset="0"/>
              </a:rPr>
              <a:t>Liver biopsy</a:t>
            </a:r>
          </a:p>
        </p:txBody>
      </p:sp>
    </p:spTree>
    <p:extLst>
      <p:ext uri="{BB962C8B-B14F-4D97-AF65-F5344CB8AC3E}">
        <p14:creationId xmlns="" xmlns:p14="http://schemas.microsoft.com/office/powerpoint/2010/main" val="3959841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95300"/>
            <a:ext cx="8763000" cy="3554819"/>
          </a:xfrm>
          <a:prstGeom prst="rect">
            <a:avLst/>
          </a:prstGeom>
          <a:noFill/>
        </p:spPr>
        <p:txBody>
          <a:bodyPr wrap="square" rtlCol="0">
            <a:spAutoFit/>
          </a:bodyPr>
          <a:lstStyle/>
          <a:p>
            <a:r>
              <a:rPr lang="en" b="1" dirty="0">
                <a:latin typeface="Palatino Linotype" pitchFamily="18" charset="0"/>
              </a:rPr>
              <a:t>6. Disorder in the drainage </a:t>
            </a:r>
            <a:r>
              <a:rPr lang="en" b="1" dirty="0" err="1">
                <a:latin typeface="Palatino Linotype" pitchFamily="18" charset="0"/>
              </a:rPr>
              <a:t>of bilirubin</a:t>
            </a:r>
            <a:endParaRPr lang="x-none" b="1" dirty="0">
              <a:latin typeface="Palatino Linotype" pitchFamily="18" charset="0"/>
            </a:endParaRPr>
          </a:p>
          <a:p>
            <a:pPr marL="285750" indent="-285750">
              <a:lnSpc>
                <a:spcPct val="150000"/>
              </a:lnSpc>
              <a:buFont typeface="Arial" pitchFamily="34" charset="0"/>
              <a:buChar char="•"/>
            </a:pPr>
            <a:r>
              <a:rPr lang="en" dirty="0">
                <a:latin typeface="Palatino Linotype" pitchFamily="18" charset="0"/>
              </a:rPr>
              <a:t>Elevated fraction: direct ( </a:t>
            </a:r>
            <a:r>
              <a:rPr lang="en" dirty="0" err="1">
                <a:latin typeface="Palatino Linotype" pitchFamily="18" charset="0"/>
              </a:rPr>
              <a:t>conjugate </a:t>
            </a:r>
            <a:r>
              <a:rPr lang="en" dirty="0">
                <a:latin typeface="Palatino Linotype" pitchFamily="18" charset="0"/>
              </a:rPr>
              <a:t>)</a:t>
            </a:r>
          </a:p>
          <a:p>
            <a:pPr>
              <a:lnSpc>
                <a:spcPct val="150000"/>
              </a:lnSpc>
            </a:pPr>
            <a:r>
              <a:rPr lang="en" b="1" dirty="0">
                <a:latin typeface="Palatino Linotype" pitchFamily="18" charset="0"/>
              </a:rPr>
              <a:t>Causes:</a:t>
            </a:r>
          </a:p>
          <a:p>
            <a:pPr marL="285750" indent="-285750">
              <a:lnSpc>
                <a:spcPct val="150000"/>
              </a:lnSpc>
              <a:buFont typeface="Arial" pitchFamily="34" charset="0"/>
              <a:buChar char="•"/>
            </a:pPr>
            <a:r>
              <a:rPr lang="en" b="1" dirty="0" err="1">
                <a:latin typeface="Palatino Linotype" pitchFamily="18" charset="0"/>
              </a:rPr>
              <a:t>Intrahepatic</a:t>
            </a:r>
            <a:r>
              <a:rPr lang="en" b="1" dirty="0">
                <a:latin typeface="Palatino Linotype" pitchFamily="18" charset="0"/>
              </a:rPr>
              <a:t> </a:t>
            </a:r>
            <a:r>
              <a:rPr lang="en" b="1" dirty="0" err="1">
                <a:latin typeface="Palatino Linotype" pitchFamily="18" charset="0"/>
              </a:rPr>
              <a:t>cholestasis </a:t>
            </a:r>
            <a:r>
              <a:rPr lang="en" dirty="0">
                <a:latin typeface="Palatino Linotype" pitchFamily="18" charset="0"/>
              </a:rPr>
              <a:t>( </a:t>
            </a:r>
            <a:r>
              <a:rPr lang="en" dirty="0" err="1">
                <a:latin typeface="Palatino Linotype" pitchFamily="18" charset="0"/>
              </a:rPr>
              <a:t>congenital </a:t>
            </a:r>
            <a:r>
              <a:rPr lang="en" dirty="0">
                <a:latin typeface="Palatino Linotype" pitchFamily="18" charset="0"/>
              </a:rPr>
              <a:t>diseases, </a:t>
            </a:r>
            <a:r>
              <a:rPr lang="en" dirty="0" err="1">
                <a:latin typeface="Palatino Linotype" pitchFamily="18" charset="0"/>
              </a:rPr>
              <a:t>medication</a:t>
            </a:r>
            <a:r>
              <a:rPr lang="en" dirty="0">
                <a:latin typeface="Palatino Linotype" pitchFamily="18" charset="0"/>
              </a:rPr>
              <a:t> </a:t>
            </a:r>
            <a:r>
              <a:rPr lang="en" dirty="0" err="1">
                <a:latin typeface="Palatino Linotype" pitchFamily="18" charset="0"/>
              </a:rPr>
              <a:t>damage, infiltrative </a:t>
            </a:r>
            <a:r>
              <a:rPr lang="en" dirty="0">
                <a:latin typeface="Palatino Linotype" pitchFamily="18" charset="0"/>
              </a:rPr>
              <a:t>and </a:t>
            </a:r>
            <a:r>
              <a:rPr lang="en" dirty="0" err="1">
                <a:latin typeface="Palatino Linotype" pitchFamily="18" charset="0"/>
              </a:rPr>
              <a:t>hepatocellular </a:t>
            </a:r>
            <a:r>
              <a:rPr lang="en" dirty="0">
                <a:latin typeface="Palatino Linotype" pitchFamily="18" charset="0"/>
              </a:rPr>
              <a:t>diseases, </a:t>
            </a:r>
            <a:r>
              <a:rPr lang="en" dirty="0" err="1">
                <a:latin typeface="Palatino Linotype" pitchFamily="18" charset="0"/>
              </a:rPr>
              <a:t>cholangiolytic </a:t>
            </a:r>
            <a:r>
              <a:rPr lang="en" dirty="0">
                <a:latin typeface="Palatino Linotype" pitchFamily="18" charset="0"/>
              </a:rPr>
              <a:t>processes)</a:t>
            </a:r>
          </a:p>
          <a:p>
            <a:pPr marL="285750" indent="-285750">
              <a:lnSpc>
                <a:spcPct val="150000"/>
              </a:lnSpc>
              <a:buFont typeface="Arial" pitchFamily="34" charset="0"/>
              <a:buChar char="•"/>
            </a:pPr>
            <a:r>
              <a:rPr lang="en" b="1" dirty="0" err="1">
                <a:latin typeface="Palatino Linotype" pitchFamily="18" charset="0"/>
              </a:rPr>
              <a:t>Extrahepatic</a:t>
            </a:r>
            <a:r>
              <a:rPr lang="en" b="1" dirty="0">
                <a:latin typeface="Palatino Linotype" pitchFamily="18" charset="0"/>
              </a:rPr>
              <a:t> </a:t>
            </a:r>
            <a:r>
              <a:rPr lang="en" b="1" dirty="0" err="1">
                <a:latin typeface="Palatino Linotype" pitchFamily="18" charset="0"/>
              </a:rPr>
              <a:t>cholestasis</a:t>
            </a:r>
            <a:r>
              <a:rPr lang="en" b="1" dirty="0">
                <a:latin typeface="Palatino Linotype" pitchFamily="18" charset="0"/>
              </a:rPr>
              <a:t> </a:t>
            </a:r>
            <a:r>
              <a:rPr lang="en" dirty="0">
                <a:latin typeface="Palatino Linotype" pitchFamily="18" charset="0"/>
              </a:rPr>
              <a:t>(obstruction by stones, </a:t>
            </a:r>
            <a:r>
              <a:rPr lang="en" dirty="0" err="1">
                <a:latin typeface="Palatino Linotype" pitchFamily="18" charset="0"/>
              </a:rPr>
              <a:t>strictures </a:t>
            </a:r>
            <a:r>
              <a:rPr lang="en" dirty="0">
                <a:latin typeface="Palatino Linotype" pitchFamily="18" charset="0"/>
              </a:rPr>
              <a:t>, tumors, destructive processes of bile ducts)</a:t>
            </a:r>
          </a:p>
          <a:p>
            <a:pPr marL="285750" indent="-285750">
              <a:buFont typeface="Arial" pitchFamily="34" charset="0"/>
              <a:buChar char="•"/>
            </a:pPr>
            <a:endParaRPr lang="x-none" dirty="0">
              <a:latin typeface="Palatino Linotype" pitchFamily="18" charset="0"/>
            </a:endParaRPr>
          </a:p>
        </p:txBody>
      </p:sp>
    </p:spTree>
    <p:extLst>
      <p:ext uri="{BB962C8B-B14F-4D97-AF65-F5344CB8AC3E}">
        <p14:creationId xmlns="" xmlns:p14="http://schemas.microsoft.com/office/powerpoint/2010/main" val="128442887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17693"/>
            <a:ext cx="8610600" cy="6740307"/>
          </a:xfrm>
          <a:prstGeom prst="rect">
            <a:avLst/>
          </a:prstGeom>
          <a:noFill/>
        </p:spPr>
        <p:txBody>
          <a:bodyPr wrap="square" rtlCol="0">
            <a:spAutoFit/>
          </a:bodyPr>
          <a:lstStyle/>
          <a:p>
            <a:pPr>
              <a:lnSpc>
                <a:spcPct val="150000"/>
              </a:lnSpc>
            </a:pPr>
            <a:r>
              <a:rPr lang="en" b="1" dirty="0">
                <a:latin typeface="Palatino Linotype" pitchFamily="18" charset="0"/>
              </a:rPr>
              <a:t>Therapy:</a:t>
            </a:r>
          </a:p>
          <a:p>
            <a:pPr marL="285750" indent="-285750">
              <a:lnSpc>
                <a:spcPct val="150000"/>
              </a:lnSpc>
              <a:buFont typeface="Arial" pitchFamily="34" charset="0"/>
              <a:buChar char="•"/>
            </a:pPr>
            <a:r>
              <a:rPr lang="en" dirty="0">
                <a:latin typeface="Palatino Linotype" pitchFamily="18" charset="0"/>
              </a:rPr>
              <a:t>Restriction of salts and </a:t>
            </a:r>
            <a:r>
              <a:rPr lang="en" dirty="0" err="1">
                <a:latin typeface="Palatino Linotype" pitchFamily="18" charset="0"/>
              </a:rPr>
              <a:t>diuretics</a:t>
            </a:r>
            <a:endParaRPr lang="x-none" dirty="0">
              <a:latin typeface="Palatino Linotype" pitchFamily="18" charset="0"/>
            </a:endParaRPr>
          </a:p>
          <a:p>
            <a:pPr marL="285750" indent="-285750">
              <a:lnSpc>
                <a:spcPct val="150000"/>
              </a:lnSpc>
              <a:buFont typeface="Arial" pitchFamily="34" charset="0"/>
              <a:buChar char="•"/>
            </a:pPr>
            <a:r>
              <a:rPr lang="en" dirty="0" err="1">
                <a:latin typeface="Palatino Linotype" pitchFamily="18" charset="0"/>
              </a:rPr>
              <a:t>Anticoagulant </a:t>
            </a:r>
            <a:r>
              <a:rPr lang="en" dirty="0">
                <a:latin typeface="Palatino Linotype" pitchFamily="18" charset="0"/>
              </a:rPr>
              <a:t>therapy and </a:t>
            </a:r>
            <a:r>
              <a:rPr lang="en" dirty="0" err="1">
                <a:latin typeface="Palatino Linotype" pitchFamily="18" charset="0"/>
              </a:rPr>
              <a:t>fibrinolysis</a:t>
            </a:r>
            <a:endParaRPr lang="x-none" dirty="0">
              <a:latin typeface="Palatino Linotype" pitchFamily="18" charset="0"/>
            </a:endParaRPr>
          </a:p>
          <a:p>
            <a:pPr marL="285750" indent="-285750">
              <a:lnSpc>
                <a:spcPct val="150000"/>
              </a:lnSpc>
              <a:buFont typeface="Arial" pitchFamily="34" charset="0"/>
              <a:buChar char="•"/>
            </a:pPr>
            <a:r>
              <a:rPr lang="en" dirty="0">
                <a:latin typeface="Palatino Linotype" pitchFamily="18" charset="0"/>
              </a:rPr>
              <a:t>Balloon </a:t>
            </a:r>
            <a:r>
              <a:rPr lang="en" dirty="0" err="1">
                <a:latin typeface="Palatino Linotype" pitchFamily="18" charset="0"/>
              </a:rPr>
              <a:t>dilatation </a:t>
            </a:r>
            <a:r>
              <a:rPr lang="en" dirty="0">
                <a:latin typeface="Palatino Linotype" pitchFamily="18" charset="0"/>
              </a:rPr>
              <a:t>and </a:t>
            </a:r>
            <a:r>
              <a:rPr lang="en" dirty="0" err="1">
                <a:latin typeface="Palatino Linotype" pitchFamily="18" charset="0"/>
              </a:rPr>
              <a:t>stents</a:t>
            </a:r>
            <a:endParaRPr lang="x-none" dirty="0">
              <a:latin typeface="Palatino Linotype" pitchFamily="18" charset="0"/>
            </a:endParaRPr>
          </a:p>
          <a:p>
            <a:pPr>
              <a:lnSpc>
                <a:spcPct val="150000"/>
              </a:lnSpc>
            </a:pPr>
            <a:r>
              <a:rPr lang="en" b="1" u="sng" dirty="0" err="1">
                <a:latin typeface="Palatino Linotype" pitchFamily="18" charset="0"/>
              </a:rPr>
              <a:t>Diff </a:t>
            </a:r>
            <a:r>
              <a:rPr lang="en" b="1" u="sng" dirty="0">
                <a:latin typeface="Palatino Linotype" pitchFamily="18" charset="0"/>
              </a:rPr>
              <a:t>. </a:t>
            </a:r>
            <a:r>
              <a:rPr lang="en" b="1" u="sng" dirty="0" err="1">
                <a:latin typeface="Palatino Linotype" pitchFamily="18" charset="0"/>
              </a:rPr>
              <a:t>dg </a:t>
            </a:r>
            <a:r>
              <a:rPr lang="en" b="1" u="sng" dirty="0">
                <a:latin typeface="Palatino Linotype" pitchFamily="18" charset="0"/>
              </a:rPr>
              <a:t>: </a:t>
            </a:r>
            <a:r>
              <a:rPr lang="en" u="sng" dirty="0">
                <a:latin typeface="Palatino Linotype" pitchFamily="18" charset="0"/>
              </a:rPr>
              <a:t>right heart failure (severe </a:t>
            </a:r>
            <a:r>
              <a:rPr lang="en" u="sng" dirty="0" err="1">
                <a:latin typeface="Palatino Linotype" pitchFamily="18" charset="0"/>
              </a:rPr>
              <a:t>tricuspid</a:t>
            </a:r>
            <a:r>
              <a:rPr lang="en" u="sng" dirty="0">
                <a:latin typeface="Palatino Linotype" pitchFamily="18" charset="0"/>
              </a:rPr>
              <a:t> </a:t>
            </a:r>
            <a:r>
              <a:rPr lang="en" u="sng" dirty="0" err="1">
                <a:latin typeface="Palatino Linotype" pitchFamily="18" charset="0"/>
              </a:rPr>
              <a:t>insufficiency </a:t>
            </a:r>
            <a:r>
              <a:rPr lang="en" u="sng" dirty="0">
                <a:latin typeface="Palatino Linotype" pitchFamily="18" charset="0"/>
              </a:rPr>
              <a:t>)- </a:t>
            </a:r>
            <a:r>
              <a:rPr lang="en" b="1" u="sng" dirty="0">
                <a:latin typeface="Palatino Linotype" pitchFamily="18" charset="0"/>
              </a:rPr>
              <a:t>negative </a:t>
            </a:r>
            <a:r>
              <a:rPr lang="en" b="1" u="sng" dirty="0" err="1">
                <a:latin typeface="Palatino Linotype" pitchFamily="18" charset="0"/>
              </a:rPr>
              <a:t>hepatojugular</a:t>
            </a:r>
            <a:r>
              <a:rPr lang="en" b="1" u="sng" dirty="0">
                <a:latin typeface="Palatino Linotype" pitchFamily="18" charset="0"/>
              </a:rPr>
              <a:t> </a:t>
            </a:r>
            <a:r>
              <a:rPr lang="en" b="1" u="sng" dirty="0" err="1">
                <a:latin typeface="Palatino Linotype" pitchFamily="18" charset="0"/>
              </a:rPr>
              <a:t>reflux</a:t>
            </a:r>
            <a:endParaRPr lang="x-none" b="1" u="sng" dirty="0">
              <a:latin typeface="Palatino Linotype" pitchFamily="18" charset="0"/>
            </a:endParaRPr>
          </a:p>
          <a:p>
            <a:pPr>
              <a:lnSpc>
                <a:spcPct val="150000"/>
              </a:lnSpc>
            </a:pPr>
            <a:endParaRPr lang="x-none" b="1" u="sng" dirty="0">
              <a:latin typeface="Palatino Linotype" pitchFamily="18" charset="0"/>
            </a:endParaRPr>
          </a:p>
          <a:p>
            <a:pPr>
              <a:lnSpc>
                <a:spcPct val="150000"/>
              </a:lnSpc>
            </a:pPr>
            <a:r>
              <a:rPr lang="en" b="1" dirty="0">
                <a:latin typeface="Palatino Linotype" pitchFamily="18" charset="0"/>
              </a:rPr>
              <a:t>2. </a:t>
            </a:r>
            <a:r>
              <a:rPr lang="en" b="1" dirty="0" err="1">
                <a:latin typeface="Palatino Linotype" pitchFamily="18" charset="0"/>
              </a:rPr>
              <a:t>Veno-occlusive </a:t>
            </a:r>
            <a:r>
              <a:rPr lang="en" b="1" dirty="0">
                <a:latin typeface="Palatino Linotype" pitchFamily="18" charset="0"/>
              </a:rPr>
              <a:t>liver disease:</a:t>
            </a:r>
          </a:p>
          <a:p>
            <a:pPr marL="285750" indent="-285750">
              <a:lnSpc>
                <a:spcPct val="150000"/>
              </a:lnSpc>
              <a:buFont typeface="Arial" pitchFamily="34" charset="0"/>
              <a:buChar char="•"/>
            </a:pPr>
            <a:r>
              <a:rPr lang="en" dirty="0" err="1">
                <a:latin typeface="Palatino Linotype" pitchFamily="18" charset="0"/>
              </a:rPr>
              <a:t>Obliteration</a:t>
            </a:r>
            <a:r>
              <a:rPr lang="en" dirty="0">
                <a:latin typeface="Palatino Linotype" pitchFamily="18" charset="0"/>
              </a:rPr>
              <a:t> </a:t>
            </a:r>
            <a:r>
              <a:rPr lang="en" dirty="0" err="1">
                <a:latin typeface="Palatino Linotype" pitchFamily="18" charset="0"/>
              </a:rPr>
              <a:t>hepatic </a:t>
            </a:r>
            <a:r>
              <a:rPr lang="en" dirty="0">
                <a:latin typeface="Palatino Linotype" pitchFamily="18" charset="0"/>
              </a:rPr>
              <a:t>venules without evidence of thrombosis</a:t>
            </a:r>
          </a:p>
          <a:p>
            <a:pPr>
              <a:lnSpc>
                <a:spcPct val="150000"/>
              </a:lnSpc>
            </a:pPr>
            <a:r>
              <a:rPr lang="en" b="1" dirty="0">
                <a:latin typeface="Palatino Linotype" pitchFamily="18" charset="0"/>
              </a:rPr>
              <a:t>Cause: </a:t>
            </a:r>
            <a:r>
              <a:rPr lang="en" dirty="0">
                <a:latin typeface="Palatino Linotype" pitchFamily="18" charset="0"/>
              </a:rPr>
              <a:t>drugs ( </a:t>
            </a:r>
            <a:r>
              <a:rPr lang="en" dirty="0" err="1">
                <a:latin typeface="Palatino Linotype" pitchFamily="18" charset="0"/>
              </a:rPr>
              <a:t>contraceptives </a:t>
            </a:r>
            <a:r>
              <a:rPr lang="en" dirty="0">
                <a:latin typeface="Palatino Linotype" pitchFamily="18" charset="0"/>
              </a:rPr>
              <a:t>, cytostatics), radioactive radiation, complications during bone marrow transplantation</a:t>
            </a:r>
          </a:p>
          <a:p>
            <a:pPr marL="285750" indent="-285750">
              <a:lnSpc>
                <a:spcPct val="150000"/>
              </a:lnSpc>
              <a:buFont typeface="Arial" pitchFamily="34" charset="0"/>
              <a:buChar char="•"/>
            </a:pPr>
            <a:r>
              <a:rPr lang="en" dirty="0">
                <a:latin typeface="Palatino Linotype" pitchFamily="18" charset="0"/>
              </a:rPr>
              <a:t>It begins suddenly, with the development of </a:t>
            </a:r>
            <a:r>
              <a:rPr lang="en" dirty="0" err="1">
                <a:latin typeface="Palatino Linotype" pitchFamily="18" charset="0"/>
              </a:rPr>
              <a:t>ascites </a:t>
            </a:r>
            <a:r>
              <a:rPr lang="en" dirty="0">
                <a:latin typeface="Palatino Linotype" pitchFamily="18" charset="0"/>
              </a:rPr>
              <a:t>, painful </a:t>
            </a:r>
            <a:r>
              <a:rPr lang="en" dirty="0" err="1">
                <a:latin typeface="Palatino Linotype" pitchFamily="18" charset="0"/>
              </a:rPr>
              <a:t>hepatomegaly </a:t>
            </a:r>
            <a:r>
              <a:rPr lang="en" dirty="0">
                <a:latin typeface="Palatino Linotype" pitchFamily="18" charset="0"/>
              </a:rPr>
              <a:t>, and may end with complete recovery, acute liver </a:t>
            </a:r>
            <a:r>
              <a:rPr lang="en" dirty="0" err="1">
                <a:latin typeface="Palatino Linotype" pitchFamily="18" charset="0"/>
              </a:rPr>
              <a:t>failure </a:t>
            </a:r>
            <a:r>
              <a:rPr lang="en" dirty="0">
                <a:latin typeface="Palatino Linotype" pitchFamily="18" charset="0"/>
              </a:rPr>
              <a:t>or liver cirrhosis.</a:t>
            </a:r>
          </a:p>
          <a:p>
            <a:pPr>
              <a:lnSpc>
                <a:spcPct val="150000"/>
              </a:lnSpc>
            </a:pPr>
            <a:r>
              <a:rPr lang="en" b="1" dirty="0" err="1">
                <a:latin typeface="Palatino Linotype" pitchFamily="18" charset="0"/>
              </a:rPr>
              <a:t>Dg </a:t>
            </a:r>
            <a:r>
              <a:rPr lang="en" b="1" dirty="0">
                <a:latin typeface="Palatino Linotype" pitchFamily="18" charset="0"/>
              </a:rPr>
              <a:t>: </a:t>
            </a:r>
            <a:r>
              <a:rPr lang="en" dirty="0">
                <a:latin typeface="Palatino Linotype" pitchFamily="18" charset="0"/>
              </a:rPr>
              <a:t>clinical picture+liver biopsy</a:t>
            </a:r>
          </a:p>
          <a:p>
            <a:pPr>
              <a:lnSpc>
                <a:spcPct val="150000"/>
              </a:lnSpc>
            </a:pPr>
            <a:r>
              <a:rPr lang="en" b="1" dirty="0">
                <a:latin typeface="Palatino Linotype" pitchFamily="18" charset="0"/>
              </a:rPr>
              <a:t>Therapy: </a:t>
            </a:r>
            <a:r>
              <a:rPr lang="en" dirty="0">
                <a:latin typeface="Palatino Linotype" pitchFamily="18" charset="0"/>
              </a:rPr>
              <a:t>removal of the underlying cause</a:t>
            </a:r>
          </a:p>
        </p:txBody>
      </p:sp>
    </p:spTree>
    <p:extLst>
      <p:ext uri="{BB962C8B-B14F-4D97-AF65-F5344CB8AC3E}">
        <p14:creationId xmlns="" xmlns:p14="http://schemas.microsoft.com/office/powerpoint/2010/main" val="136536166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067800" cy="7709803"/>
          </a:xfrm>
          <a:prstGeom prst="rect">
            <a:avLst/>
          </a:prstGeom>
          <a:noFill/>
        </p:spPr>
        <p:txBody>
          <a:bodyPr wrap="square" rtlCol="0">
            <a:spAutoFit/>
          </a:bodyPr>
          <a:lstStyle/>
          <a:p>
            <a:pPr>
              <a:lnSpc>
                <a:spcPct val="150000"/>
              </a:lnSpc>
            </a:pPr>
            <a:r>
              <a:rPr lang="en" sz="1400" b="1" dirty="0">
                <a:latin typeface="Palatino Linotype" pitchFamily="18" charset="0"/>
              </a:rPr>
              <a:t>Disorders of blood supply to the liver - </a:t>
            </a:r>
            <a:r>
              <a:rPr lang="en" sz="1400" b="1" dirty="0" err="1">
                <a:latin typeface="Palatino Linotype" pitchFamily="18" charset="0"/>
              </a:rPr>
              <a:t>Portal </a:t>
            </a:r>
            <a:r>
              <a:rPr lang="en" sz="1400" b="1" dirty="0">
                <a:latin typeface="Palatino Linotype" pitchFamily="18" charset="0"/>
              </a:rPr>
              <a:t>vein thrombosis</a:t>
            </a:r>
          </a:p>
          <a:p>
            <a:pPr marL="285750" indent="-285750">
              <a:lnSpc>
                <a:spcPct val="150000"/>
              </a:lnSpc>
              <a:buFont typeface="Arial" pitchFamily="34" charset="0"/>
              <a:buChar char="•"/>
            </a:pPr>
            <a:r>
              <a:rPr lang="en" sz="1400" dirty="0">
                <a:latin typeface="Palatino Linotype" pitchFamily="18" charset="0"/>
              </a:rPr>
              <a:t>It does not cause significant damage to the liver </a:t>
            </a:r>
            <a:r>
              <a:rPr lang="en" sz="1400" dirty="0" err="1">
                <a:latin typeface="Palatino Linotype" pitchFamily="18" charset="0"/>
              </a:rPr>
              <a:t>parenchyma</a:t>
            </a:r>
          </a:p>
          <a:p>
            <a:pPr marL="285750" indent="-285750">
              <a:lnSpc>
                <a:spcPct val="150000"/>
              </a:lnSpc>
              <a:buFont typeface="Arial" pitchFamily="34" charset="0"/>
              <a:buChar char="•"/>
            </a:pPr>
            <a:r>
              <a:rPr lang="en" sz="1400" dirty="0">
                <a:latin typeface="Palatino Linotype" pitchFamily="18" charset="0"/>
              </a:rPr>
              <a:t>The obstruction is usually </a:t>
            </a:r>
            <a:r>
              <a:rPr lang="en" sz="1400" dirty="0" err="1">
                <a:latin typeface="Palatino Linotype" pitchFamily="18" charset="0"/>
              </a:rPr>
              <a:t>thrombotic </a:t>
            </a:r>
            <a:r>
              <a:rPr lang="en" sz="1400" dirty="0">
                <a:latin typeface="Palatino Linotype" pitchFamily="18" charset="0"/>
              </a:rPr>
              <a:t>, then </a:t>
            </a:r>
            <a:r>
              <a:rPr lang="en" sz="1400" dirty="0" err="1">
                <a:latin typeface="Palatino Linotype" pitchFamily="18" charset="0"/>
              </a:rPr>
              <a:t>fibroblasts </a:t>
            </a:r>
            <a:r>
              <a:rPr lang="en" sz="1400" dirty="0">
                <a:latin typeface="Palatino Linotype" pitchFamily="18" charset="0"/>
              </a:rPr>
              <a:t>transform the clot into a hard </a:t>
            </a:r>
            <a:r>
              <a:rPr lang="en" sz="1400" dirty="0" err="1">
                <a:latin typeface="Palatino Linotype" pitchFamily="18" charset="0"/>
              </a:rPr>
              <a:t>collagen </a:t>
            </a:r>
            <a:r>
              <a:rPr lang="en" sz="1400" dirty="0">
                <a:latin typeface="Palatino Linotype" pitchFamily="18" charset="0"/>
              </a:rPr>
              <a:t>plug with </a:t>
            </a:r>
            <a:r>
              <a:rPr lang="en" sz="1400" dirty="0" err="1">
                <a:latin typeface="Palatino Linotype" pitchFamily="18" charset="0"/>
              </a:rPr>
              <a:t>tortuous </a:t>
            </a:r>
            <a:r>
              <a:rPr lang="en" sz="1400" dirty="0">
                <a:latin typeface="Palatino Linotype" pitchFamily="18" charset="0"/>
              </a:rPr>
              <a:t>ducts ( </a:t>
            </a:r>
            <a:r>
              <a:rPr lang="en" sz="1400" dirty="0" err="1">
                <a:latin typeface="Palatino Linotype" pitchFamily="18" charset="0"/>
              </a:rPr>
              <a:t>cavernous </a:t>
            </a:r>
            <a:r>
              <a:rPr lang="en" sz="1400" dirty="0">
                <a:latin typeface="Palatino Linotype" pitchFamily="18" charset="0"/>
              </a:rPr>
              <a:t>transformation, within 5 weeks to 12 months of </a:t>
            </a:r>
            <a:r>
              <a:rPr lang="en" sz="1400" dirty="0" err="1">
                <a:latin typeface="Palatino Linotype" pitchFamily="18" charset="0"/>
              </a:rPr>
              <a:t>the initial </a:t>
            </a:r>
            <a:r>
              <a:rPr lang="en" sz="1400" dirty="0">
                <a:latin typeface="Palatino Linotype" pitchFamily="18" charset="0"/>
              </a:rPr>
              <a:t>event)</a:t>
            </a:r>
          </a:p>
          <a:p>
            <a:pPr>
              <a:lnSpc>
                <a:spcPct val="150000"/>
              </a:lnSpc>
            </a:pPr>
            <a:r>
              <a:rPr lang="en" sz="1400" b="1" dirty="0">
                <a:latin typeface="Palatino Linotype" pitchFamily="18" charset="0"/>
              </a:rPr>
              <a:t>Causes:</a:t>
            </a:r>
          </a:p>
          <a:p>
            <a:pPr marL="285750" indent="-285750">
              <a:lnSpc>
                <a:spcPct val="150000"/>
              </a:lnSpc>
              <a:buFont typeface="Arial" pitchFamily="34" charset="0"/>
              <a:buChar char="•"/>
            </a:pPr>
            <a:r>
              <a:rPr lang="en" sz="1400" dirty="0">
                <a:latin typeface="Palatino Linotype" pitchFamily="18" charset="0"/>
              </a:rPr>
              <a:t>Infection (septic conditions)</a:t>
            </a:r>
          </a:p>
          <a:p>
            <a:pPr marL="285750" indent="-285750">
              <a:lnSpc>
                <a:spcPct val="150000"/>
              </a:lnSpc>
              <a:buFont typeface="Arial" pitchFamily="34" charset="0"/>
              <a:buChar char="•"/>
            </a:pPr>
            <a:r>
              <a:rPr lang="en" sz="1400" dirty="0">
                <a:latin typeface="Palatino Linotype" pitchFamily="18" charset="0"/>
              </a:rPr>
              <a:t>Abdominal trauma</a:t>
            </a:r>
          </a:p>
          <a:p>
            <a:pPr marL="285750" indent="-285750">
              <a:lnSpc>
                <a:spcPct val="150000"/>
              </a:lnSpc>
              <a:buFont typeface="Arial" pitchFamily="34" charset="0"/>
              <a:buChar char="•"/>
            </a:pPr>
            <a:r>
              <a:rPr lang="en" sz="1400" dirty="0">
                <a:latin typeface="Palatino Linotype" pitchFamily="18" charset="0"/>
              </a:rPr>
              <a:t>Inflammation of the pancreas</a:t>
            </a:r>
          </a:p>
          <a:p>
            <a:pPr marL="285750" indent="-285750">
              <a:lnSpc>
                <a:spcPct val="150000"/>
              </a:lnSpc>
              <a:buFont typeface="Arial" pitchFamily="34" charset="0"/>
              <a:buChar char="•"/>
            </a:pPr>
            <a:r>
              <a:rPr lang="en" sz="1400" dirty="0">
                <a:latin typeface="Palatino Linotype" pitchFamily="18" charset="0"/>
              </a:rPr>
              <a:t>Surgical interventions</a:t>
            </a:r>
          </a:p>
          <a:p>
            <a:pPr marL="285750" indent="-285750">
              <a:lnSpc>
                <a:spcPct val="150000"/>
              </a:lnSpc>
              <a:buFont typeface="Arial" pitchFamily="34" charset="0"/>
              <a:buChar char="•"/>
            </a:pPr>
            <a:r>
              <a:rPr lang="en" sz="1400" dirty="0">
                <a:latin typeface="Palatino Linotype" pitchFamily="18" charset="0"/>
              </a:rPr>
              <a:t>Malignant diseases</a:t>
            </a:r>
          </a:p>
          <a:p>
            <a:pPr>
              <a:lnSpc>
                <a:spcPct val="150000"/>
              </a:lnSpc>
            </a:pPr>
            <a:r>
              <a:rPr lang="en" sz="1400" b="1" dirty="0">
                <a:latin typeface="Palatino Linotype" pitchFamily="18" charset="0"/>
              </a:rPr>
              <a:t>Clinical picture:</a:t>
            </a:r>
          </a:p>
          <a:p>
            <a:pPr marL="285750" indent="-285750">
              <a:lnSpc>
                <a:spcPct val="150000"/>
              </a:lnSpc>
              <a:buFont typeface="Arial" pitchFamily="34" charset="0"/>
              <a:buChar char="•"/>
            </a:pPr>
            <a:r>
              <a:rPr lang="en" sz="1400" dirty="0">
                <a:latin typeface="Palatino Linotype" pitchFamily="18" charset="0"/>
              </a:rPr>
              <a:t>A typical clinical picture </a:t>
            </a:r>
            <a:r>
              <a:rPr lang="en" sz="1400" dirty="0" err="1">
                <a:latin typeface="Palatino Linotype" pitchFamily="18" charset="0"/>
              </a:rPr>
              <a:t>of portal </a:t>
            </a:r>
            <a:r>
              <a:rPr lang="en" sz="1400" dirty="0">
                <a:latin typeface="Palatino Linotype" pitchFamily="18" charset="0"/>
              </a:rPr>
              <a:t>hypertension ( </a:t>
            </a:r>
            <a:r>
              <a:rPr lang="en" sz="1400" dirty="0" err="1">
                <a:latin typeface="Palatino Linotype" pitchFamily="18" charset="0"/>
              </a:rPr>
              <a:t>splenomegaly </a:t>
            </a:r>
            <a:r>
              <a:rPr lang="en" sz="1400" dirty="0">
                <a:latin typeface="Palatino Linotype" pitchFamily="18" charset="0"/>
              </a:rPr>
              <a:t>with </a:t>
            </a:r>
            <a:r>
              <a:rPr lang="en" sz="1400" dirty="0" err="1">
                <a:latin typeface="Palatino Linotype" pitchFamily="18" charset="0"/>
              </a:rPr>
              <a:t>hypersplenism </a:t>
            </a:r>
            <a:r>
              <a:rPr lang="en" sz="1400" dirty="0">
                <a:latin typeface="Palatino Linotype" pitchFamily="18" charset="0"/>
              </a:rPr>
              <a:t>, the appearance </a:t>
            </a:r>
            <a:r>
              <a:rPr lang="en" sz="1400" dirty="0" err="1">
                <a:latin typeface="Palatino Linotype" pitchFamily="18" charset="0"/>
              </a:rPr>
              <a:t>of ascites </a:t>
            </a:r>
            <a:r>
              <a:rPr lang="en" sz="1400" dirty="0">
                <a:latin typeface="Palatino Linotype" pitchFamily="18" charset="0"/>
              </a:rPr>
              <a:t>in the early course </a:t>
            </a:r>
            <a:r>
              <a:rPr lang="en" sz="1400">
                <a:latin typeface="Palatino Linotype" pitchFamily="18" charset="0"/>
              </a:rPr>
              <a:t>of the disease) </a:t>
            </a:r>
            <a:r>
              <a:rPr lang="en" sz="1400" dirty="0">
                <a:latin typeface="Palatino Linotype" pitchFamily="18" charset="0"/>
              </a:rPr>
              <a:t>, and </a:t>
            </a:r>
            <a:r>
              <a:rPr lang="en" sz="1400">
                <a:latin typeface="Palatino Linotype" pitchFamily="18" charset="0"/>
              </a:rPr>
              <a:t>abdominal </a:t>
            </a:r>
            <a:r>
              <a:rPr lang="en" sz="1400" dirty="0">
                <a:latin typeface="Palatino Linotype" pitchFamily="18" charset="0"/>
              </a:rPr>
              <a:t>pain when </a:t>
            </a:r>
            <a:r>
              <a:rPr lang="en" sz="1400" dirty="0" err="1">
                <a:latin typeface="Palatino Linotype" pitchFamily="18" charset="0"/>
              </a:rPr>
              <a:t>the thrombotic </a:t>
            </a:r>
            <a:r>
              <a:rPr lang="en" sz="1400" dirty="0">
                <a:latin typeface="Palatino Linotype" pitchFamily="18" charset="0"/>
              </a:rPr>
              <a:t>process spreads to </a:t>
            </a:r>
            <a:r>
              <a:rPr lang="en" sz="1400" dirty="0" err="1">
                <a:latin typeface="Palatino Linotype" pitchFamily="18" charset="0"/>
              </a:rPr>
              <a:t>the mesenteric </a:t>
            </a:r>
            <a:r>
              <a:rPr lang="en" sz="1400" dirty="0">
                <a:latin typeface="Palatino Linotype" pitchFamily="18" charset="0"/>
              </a:rPr>
              <a:t>veins and the subsequent development </a:t>
            </a:r>
            <a:r>
              <a:rPr lang="en" sz="1400">
                <a:latin typeface="Palatino Linotype" pitchFamily="18" charset="0"/>
              </a:rPr>
              <a:t>of intestinal ischemia </a:t>
            </a:r>
            <a:r>
              <a:rPr lang="en" sz="1400" dirty="0">
                <a:latin typeface="Palatino Linotype" pitchFamily="18" charset="0"/>
              </a:rPr>
              <a:t>, if the liver </a:t>
            </a:r>
            <a:r>
              <a:rPr lang="en" sz="1400">
                <a:latin typeface="Palatino Linotype" pitchFamily="18" charset="0"/>
              </a:rPr>
              <a:t>is histologically normal </a:t>
            </a:r>
            <a:r>
              <a:rPr lang="en" sz="1400" dirty="0">
                <a:latin typeface="Palatino Linotype" pitchFamily="18" charset="0"/>
              </a:rPr>
              <a:t>, and </a:t>
            </a:r>
            <a:r>
              <a:rPr lang="en" sz="1400">
                <a:latin typeface="Palatino Linotype" pitchFamily="18" charset="0"/>
              </a:rPr>
              <a:t>the formation of a thrombus results in an increase in pressure in the portal vein basin. (prehepatic portal hypertension)</a:t>
            </a:r>
          </a:p>
          <a:p>
            <a:pPr>
              <a:lnSpc>
                <a:spcPct val="150000"/>
              </a:lnSpc>
            </a:pPr>
            <a:r>
              <a:rPr lang="en" sz="1400" b="1">
                <a:latin typeface="Palatino Linotype" pitchFamily="18" charset="0"/>
              </a:rPr>
              <a:t>Diagnosis:</a:t>
            </a:r>
          </a:p>
          <a:p>
            <a:pPr marL="285750" indent="-285750">
              <a:lnSpc>
                <a:spcPct val="150000"/>
              </a:lnSpc>
              <a:buFont typeface="Arial" pitchFamily="34" charset="0"/>
              <a:buChar char="•"/>
            </a:pPr>
            <a:r>
              <a:rPr lang="en" sz="1400">
                <a:latin typeface="Palatino Linotype" pitchFamily="18" charset="0"/>
              </a:rPr>
              <a:t>Doppler ultrasonography (echoic clot in the portal vein, collateral circulation in the hilus of the liver and spleen, and an enlarged spleen)</a:t>
            </a:r>
          </a:p>
          <a:p>
            <a:pPr>
              <a:lnSpc>
                <a:spcPct val="150000"/>
              </a:lnSpc>
            </a:pPr>
            <a:r>
              <a:rPr lang="en" sz="1400" b="1">
                <a:latin typeface="Palatino Linotype" pitchFamily="18" charset="0"/>
              </a:rPr>
              <a:t>Therapy </a:t>
            </a:r>
            <a:r>
              <a:rPr lang="en" sz="1400">
                <a:latin typeface="Palatino Linotype" pitchFamily="18" charset="0"/>
              </a:rPr>
              <a:t>: </a:t>
            </a:r>
            <a:r>
              <a:rPr lang="en" sz="1400" b="1" dirty="0">
                <a:latin typeface="Palatino Linotype" pitchFamily="18" charset="0"/>
              </a:rPr>
              <a:t>surgical</a:t>
            </a:r>
          </a:p>
          <a:p>
            <a:pPr>
              <a:lnSpc>
                <a:spcPct val="150000"/>
              </a:lnSpc>
            </a:pPr>
            <a:endParaRPr lang="x-none"/>
          </a:p>
          <a:p>
            <a:pPr marL="285750" indent="-285750">
              <a:lnSpc>
                <a:spcPct val="150000"/>
              </a:lnSpc>
              <a:buFont typeface="Arial" pitchFamily="34" charset="0"/>
              <a:buChar char="•"/>
            </a:pPr>
            <a:endParaRPr lang="x-none" dirty="0">
              <a:latin typeface="Palatino Linotype" pitchFamily="18" charset="0"/>
            </a:endParaRPr>
          </a:p>
        </p:txBody>
      </p:sp>
    </p:spTree>
    <p:extLst>
      <p:ext uri="{BB962C8B-B14F-4D97-AF65-F5344CB8AC3E}">
        <p14:creationId xmlns="" xmlns:p14="http://schemas.microsoft.com/office/powerpoint/2010/main" val="52829182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 y="76200"/>
            <a:ext cx="8686800" cy="7155805"/>
          </a:xfrm>
          <a:prstGeom prst="rect">
            <a:avLst/>
          </a:prstGeom>
          <a:noFill/>
        </p:spPr>
        <p:txBody>
          <a:bodyPr wrap="square" rtlCol="0">
            <a:spAutoFit/>
          </a:bodyPr>
          <a:lstStyle/>
          <a:p>
            <a:pPr>
              <a:lnSpc>
                <a:spcPct val="150000"/>
              </a:lnSpc>
            </a:pPr>
            <a:r>
              <a:rPr lang="en" b="1" dirty="0">
                <a:latin typeface="Palatino Linotype" pitchFamily="18" charset="0"/>
              </a:rPr>
              <a:t>Heart and liver failure</a:t>
            </a:r>
          </a:p>
          <a:p>
            <a:pPr marL="285750" indent="-285750">
              <a:lnSpc>
                <a:spcPct val="150000"/>
              </a:lnSpc>
              <a:buFont typeface="Arial" pitchFamily="34" charset="0"/>
              <a:buChar char="•"/>
            </a:pPr>
            <a:r>
              <a:rPr lang="en" dirty="0">
                <a:latin typeface="Palatino Linotype" pitchFamily="18" charset="0"/>
              </a:rPr>
              <a:t>Right heart failure sinusoidal dilatation and congestion with consequent </a:t>
            </a:r>
            <a:r>
              <a:rPr lang="en" dirty="0" err="1">
                <a:latin typeface="Palatino Linotype" pitchFamily="18" charset="0"/>
              </a:rPr>
              <a:t>hepatocyte atrophy </a:t>
            </a:r>
            <a:r>
              <a:rPr lang="en" dirty="0">
                <a:latin typeface="Palatino Linotype" pitchFamily="18" charset="0"/>
              </a:rPr>
              <a:t>and </a:t>
            </a:r>
            <a:r>
              <a:rPr lang="en" dirty="0" err="1">
                <a:latin typeface="Palatino Linotype" pitchFamily="18" charset="0"/>
              </a:rPr>
              <a:t>centrolobular </a:t>
            </a:r>
            <a:r>
              <a:rPr lang="en" dirty="0">
                <a:latin typeface="Palatino Linotype" pitchFamily="18" charset="0"/>
              </a:rPr>
              <a:t>extension to the periphery</a:t>
            </a:r>
          </a:p>
          <a:p>
            <a:pPr marL="285750" indent="-285750">
              <a:lnSpc>
                <a:spcPct val="150000"/>
              </a:lnSpc>
              <a:buFont typeface="Arial" pitchFamily="34" charset="0"/>
              <a:buChar char="•"/>
            </a:pPr>
            <a:r>
              <a:rPr lang="en" dirty="0">
                <a:latin typeface="Palatino Linotype" pitchFamily="18" charset="0"/>
              </a:rPr>
              <a:t>Left heart failure - </a:t>
            </a:r>
            <a:r>
              <a:rPr lang="en" dirty="0" err="1">
                <a:latin typeface="Palatino Linotype" pitchFamily="18" charset="0"/>
              </a:rPr>
              <a:t>necrosis</a:t>
            </a:r>
            <a:r>
              <a:rPr lang="en" dirty="0">
                <a:latin typeface="Palatino Linotype" pitchFamily="18" charset="0"/>
              </a:rPr>
              <a:t> </a:t>
            </a:r>
            <a:r>
              <a:rPr lang="en" dirty="0" err="1">
                <a:latin typeface="Palatino Linotype" pitchFamily="18" charset="0"/>
              </a:rPr>
              <a:t>hepatocytes </a:t>
            </a:r>
            <a:r>
              <a:rPr lang="en" dirty="0">
                <a:latin typeface="Palatino Linotype" pitchFamily="18" charset="0"/>
              </a:rPr>
              <a:t>in </a:t>
            </a:r>
            <a:r>
              <a:rPr lang="en" dirty="0" err="1">
                <a:latin typeface="Palatino Linotype" pitchFamily="18" charset="0"/>
              </a:rPr>
              <a:t>the centrolobular </a:t>
            </a:r>
            <a:r>
              <a:rPr lang="en" dirty="0">
                <a:latin typeface="Palatino Linotype" pitchFamily="18" charset="0"/>
              </a:rPr>
              <a:t>area</a:t>
            </a:r>
          </a:p>
          <a:p>
            <a:pPr>
              <a:lnSpc>
                <a:spcPct val="150000"/>
              </a:lnSpc>
            </a:pPr>
            <a:endParaRPr lang="x-none" dirty="0">
              <a:latin typeface="Palatino Linotype" pitchFamily="18" charset="0"/>
            </a:endParaRPr>
          </a:p>
          <a:p>
            <a:pPr>
              <a:lnSpc>
                <a:spcPct val="150000"/>
              </a:lnSpc>
            </a:pPr>
            <a:r>
              <a:rPr lang="en" b="1" dirty="0" err="1">
                <a:latin typeface="Palatino Linotype" pitchFamily="18" charset="0"/>
              </a:rPr>
              <a:t>Ischemic </a:t>
            </a:r>
            <a:r>
              <a:rPr lang="en" b="1" dirty="0">
                <a:latin typeface="Palatino Linotype" pitchFamily="18" charset="0"/>
              </a:rPr>
              <a:t>hepatitis</a:t>
            </a:r>
          </a:p>
          <a:p>
            <a:pPr marL="285750" indent="-285750">
              <a:lnSpc>
                <a:spcPct val="150000"/>
              </a:lnSpc>
              <a:buFont typeface="Arial" pitchFamily="34" charset="0"/>
              <a:buChar char="•"/>
            </a:pPr>
            <a:r>
              <a:rPr lang="en" dirty="0">
                <a:latin typeface="Palatino Linotype" pitchFamily="18" charset="0"/>
              </a:rPr>
              <a:t>It is preceded by an episode </a:t>
            </a:r>
            <a:r>
              <a:rPr lang="en" dirty="0" err="1">
                <a:latin typeface="Palatino Linotype" pitchFamily="18" charset="0"/>
              </a:rPr>
              <a:t>of hypotension </a:t>
            </a:r>
            <a:r>
              <a:rPr lang="en" dirty="0">
                <a:latin typeface="Palatino Linotype" pitchFamily="18" charset="0"/>
              </a:rPr>
              <a:t>/ </a:t>
            </a:r>
            <a:r>
              <a:rPr lang="en" dirty="0" err="1">
                <a:latin typeface="Palatino Linotype" pitchFamily="18" charset="0"/>
              </a:rPr>
              <a:t>hypoperfusion</a:t>
            </a:r>
            <a:r>
              <a:rPr lang="en" dirty="0">
                <a:latin typeface="Palatino Linotype" pitchFamily="18" charset="0"/>
              </a:rPr>
              <a:t> </a:t>
            </a:r>
            <a:r>
              <a:rPr lang="en">
                <a:latin typeface="Palatino Linotype" pitchFamily="18" charset="0"/>
              </a:rPr>
              <a:t>in cardiac </a:t>
            </a:r>
            <a:r>
              <a:rPr lang="en" dirty="0">
                <a:latin typeface="Palatino Linotype" pitchFamily="18" charset="0"/>
              </a:rPr>
              <a:t>patients</a:t>
            </a:r>
          </a:p>
          <a:p>
            <a:pPr marL="285750" indent="-285750">
              <a:lnSpc>
                <a:spcPct val="150000"/>
              </a:lnSpc>
              <a:buFont typeface="Arial" pitchFamily="34" charset="0"/>
              <a:buChar char="•"/>
            </a:pPr>
            <a:r>
              <a:rPr lang="en" dirty="0" err="1">
                <a:latin typeface="Palatino Linotype" pitchFamily="18" charset="0"/>
              </a:rPr>
              <a:t>in transaminases (20x higher than normal values) </a:t>
            </a:r>
            <a:r>
              <a:rPr lang="en" dirty="0">
                <a:latin typeface="Palatino Linotype" pitchFamily="18" charset="0"/>
              </a:rPr>
              <a:t>is observed within 24-72 hours, an increase in LDH</a:t>
            </a:r>
          </a:p>
          <a:p>
            <a:pPr>
              <a:lnSpc>
                <a:spcPct val="150000"/>
              </a:lnSpc>
            </a:pPr>
            <a:endParaRPr lang="x-none" dirty="0">
              <a:latin typeface="Palatino Linotype" pitchFamily="18" charset="0"/>
            </a:endParaRPr>
          </a:p>
          <a:p>
            <a:pPr>
              <a:lnSpc>
                <a:spcPct val="150000"/>
              </a:lnSpc>
            </a:pPr>
            <a:r>
              <a:rPr lang="en" b="1" dirty="0" err="1">
                <a:latin typeface="Palatino Linotype" pitchFamily="18" charset="0"/>
              </a:rPr>
              <a:t>Congestive</a:t>
            </a:r>
            <a:r>
              <a:rPr lang="en" b="1" dirty="0">
                <a:latin typeface="Palatino Linotype" pitchFamily="18" charset="0"/>
              </a:rPr>
              <a:t> </a:t>
            </a:r>
            <a:r>
              <a:rPr lang="en" b="1" dirty="0" err="1">
                <a:latin typeface="Palatino Linotype" pitchFamily="18" charset="0"/>
              </a:rPr>
              <a:t>hepatopathy</a:t>
            </a:r>
            <a:endParaRPr lang="x-none" b="1" dirty="0">
              <a:latin typeface="Palatino Linotype" pitchFamily="18" charset="0"/>
            </a:endParaRPr>
          </a:p>
          <a:p>
            <a:pPr marL="285750" indent="-285750">
              <a:lnSpc>
                <a:spcPct val="150000"/>
              </a:lnSpc>
              <a:buFont typeface="Arial" pitchFamily="34" charset="0"/>
              <a:buChar char="•"/>
            </a:pPr>
            <a:r>
              <a:rPr lang="en" dirty="0">
                <a:latin typeface="Palatino Linotype" pitchFamily="18" charset="0"/>
              </a:rPr>
              <a:t>In right heart failure (passive congestion, transfer of increased central venous pressure through the inferior vena cava and </a:t>
            </a:r>
            <a:r>
              <a:rPr lang="en" dirty="0" err="1">
                <a:latin typeface="Palatino Linotype" pitchFamily="18" charset="0"/>
              </a:rPr>
              <a:t>hepatic </a:t>
            </a:r>
            <a:r>
              <a:rPr lang="en" dirty="0">
                <a:latin typeface="Palatino Linotype" pitchFamily="18" charset="0"/>
              </a:rPr>
              <a:t>veins to the liver </a:t>
            </a:r>
            <a:r>
              <a:rPr lang="en" dirty="0" err="1">
                <a:latin typeface="Palatino Linotype" pitchFamily="18" charset="0"/>
              </a:rPr>
              <a:t>parenchyma </a:t>
            </a:r>
            <a:r>
              <a:rPr lang="en" dirty="0">
                <a:latin typeface="Palatino Linotype" pitchFamily="18" charset="0"/>
              </a:rPr>
              <a:t>)</a:t>
            </a:r>
          </a:p>
          <a:p>
            <a:pPr>
              <a:lnSpc>
                <a:spcPct val="150000"/>
              </a:lnSpc>
            </a:pPr>
            <a:endParaRPr lang="x-none" dirty="0">
              <a:latin typeface="Palatino Linotype" pitchFamily="18" charset="0"/>
            </a:endParaRPr>
          </a:p>
        </p:txBody>
      </p:sp>
    </p:spTree>
    <p:extLst>
      <p:ext uri="{BB962C8B-B14F-4D97-AF65-F5344CB8AC3E}">
        <p14:creationId xmlns="" xmlns:p14="http://schemas.microsoft.com/office/powerpoint/2010/main" val="36349979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1163</TotalTime>
  <Words>9064</Words>
  <Application>Microsoft Office PowerPoint</Application>
  <PresentationFormat>On-screen Show (4:3)</PresentationFormat>
  <Paragraphs>1060</Paragraphs>
  <Slides>92</Slides>
  <Notes>0</Notes>
  <HiddenSlides>0</HiddenSlides>
  <MMClips>0</MMClips>
  <ScaleCrop>false</ScaleCrop>
  <HeadingPairs>
    <vt:vector size="4" baseType="variant">
      <vt:variant>
        <vt:lpstr>Theme</vt:lpstr>
      </vt:variant>
      <vt:variant>
        <vt:i4>1</vt:i4>
      </vt:variant>
      <vt:variant>
        <vt:lpstr>Slide Titles</vt:lpstr>
      </vt:variant>
      <vt:variant>
        <vt:i4>92</vt:i4>
      </vt:variant>
    </vt:vector>
  </HeadingPairs>
  <TitlesOfParts>
    <vt:vector size="93" baseType="lpstr">
      <vt:lpstr>Office Theme</vt:lpstr>
      <vt:lpstr> IASM Teaching unit 23   Bilirubin metabolism disorder  Hereditary Metabolic Liver Diseases  Drug-Induced Liver Damage  Acute Liver  Failure Alcoholic Liver Disease  Fatty Liver  Non-Alcoholic steatohepatitis  Autoimmune hepatitis  Primary biliary cirrhosis  Primary sclerosing cholangitis  Vascular diseases of the liver  </vt:lpstr>
      <vt:lpstr>Hyperbilirubinemia , jaundice, cholestasis</vt:lpstr>
      <vt:lpstr>Slide 3</vt:lpstr>
      <vt:lpstr>Slide 4</vt:lpstr>
      <vt:lpstr>Slide 5</vt:lpstr>
      <vt:lpstr>Slide 6</vt:lpstr>
      <vt:lpstr>Slide 7</vt:lpstr>
      <vt:lpstr>Slide 8</vt:lpstr>
      <vt:lpstr>Slide 9</vt:lpstr>
      <vt:lpstr>Hepatolenticular degeneration, Wilson's disease</vt:lpstr>
      <vt:lpstr>Definition</vt:lpstr>
      <vt:lpstr>clinical picture</vt:lpstr>
      <vt:lpstr>Acute Wilson's hepatitis and fulminant Wilson 's disease</vt:lpstr>
      <vt:lpstr>Extrahepatic manifestations</vt:lpstr>
      <vt:lpstr>Kayser -Fleischer 's ring </vt:lpstr>
      <vt:lpstr>Diagnosis</vt:lpstr>
      <vt:lpstr>Treatment</vt:lpstr>
      <vt:lpstr>Treatment</vt:lpstr>
      <vt:lpstr>Haemochromatosis  </vt:lpstr>
      <vt:lpstr>Slide 20</vt:lpstr>
      <vt:lpstr>Clinical manifestations</vt:lpstr>
      <vt:lpstr>Clinical manifestations</vt:lpstr>
      <vt:lpstr>Slide 23</vt:lpstr>
      <vt:lpstr>Treatment of NH</vt:lpstr>
      <vt:lpstr>Liver damage caused by drugs (toxic and drug-induced hepatitis)</vt:lpstr>
      <vt:lpstr>Real hepatotoxins  Idiosyncratic hepatotoxins </vt:lpstr>
      <vt:lpstr>Liver damage by drugs</vt:lpstr>
      <vt:lpstr>Slide 28</vt:lpstr>
      <vt:lpstr>Hepatocellular necrosis , picture of acute viral hepatitis, chronic iatrogenic hepatitis</vt:lpstr>
      <vt:lpstr>Fatty liver - steatosis</vt:lpstr>
      <vt:lpstr>Intrahepatic cholestasis , granulomas , vascular lesions , hyperplastic and neoplastic lesions</vt:lpstr>
      <vt:lpstr>clinical picture</vt:lpstr>
      <vt:lpstr>ACUTE LIVER INSUFFICIENCY  </vt:lpstr>
      <vt:lpstr>Slide 34</vt:lpstr>
      <vt:lpstr>Slide 35</vt:lpstr>
      <vt:lpstr>Slide 36</vt:lpstr>
      <vt:lpstr>Slide 37</vt:lpstr>
      <vt:lpstr>Slide 38</vt:lpstr>
      <vt:lpstr>Slide 39</vt:lpstr>
      <vt:lpstr>Slide 40</vt:lpstr>
      <vt:lpstr>ALCOHOLIC LIVER DISEASE</vt:lpstr>
      <vt:lpstr>Slide 42</vt:lpstr>
      <vt:lpstr>Slide 43</vt:lpstr>
      <vt:lpstr>Slide 44</vt:lpstr>
      <vt:lpstr>Slide 45</vt:lpstr>
      <vt:lpstr>MORPHOLOGICAL FORMS</vt:lpstr>
      <vt:lpstr>Slide 47</vt:lpstr>
      <vt:lpstr>Slide 48</vt:lpstr>
      <vt:lpstr>Slide 49</vt:lpstr>
      <vt:lpstr>Slide 50</vt:lpstr>
      <vt:lpstr>Slide 51</vt:lpstr>
      <vt:lpstr>Slide 52</vt:lpstr>
      <vt:lpstr>FATTY LIVER  NON-ALCOHOLIC STEATOHEPATITIS</vt:lpstr>
      <vt:lpstr>Slide 54</vt:lpstr>
      <vt:lpstr>Slide 55</vt:lpstr>
      <vt:lpstr>Slide 56</vt:lpstr>
      <vt:lpstr>Slide 57</vt:lpstr>
      <vt:lpstr>Slide 58</vt:lpstr>
      <vt:lpstr>Slide 59</vt:lpstr>
      <vt:lpstr>Slide 60</vt:lpstr>
      <vt:lpstr>AUTOIMMUNE HEPATITIS</vt:lpstr>
      <vt:lpstr>Slide 62</vt:lpstr>
      <vt:lpstr>Slide 63</vt:lpstr>
      <vt:lpstr>Slide 64</vt:lpstr>
      <vt:lpstr>Slide 65</vt:lpstr>
      <vt:lpstr>Slide 66</vt:lpstr>
      <vt:lpstr>Slide 67</vt:lpstr>
      <vt:lpstr>Primary biliary cirrhosis  PBC  </vt:lpstr>
      <vt:lpstr>Slide 69</vt:lpstr>
      <vt:lpstr>Slide 70</vt:lpstr>
      <vt:lpstr>Slide 71</vt:lpstr>
      <vt:lpstr>Slide 72</vt:lpstr>
      <vt:lpstr>Slide 73</vt:lpstr>
      <vt:lpstr>Slide 74</vt:lpstr>
      <vt:lpstr>Slide 75</vt:lpstr>
      <vt:lpstr>Slide 76</vt:lpstr>
      <vt:lpstr>Slide 77</vt:lpstr>
      <vt:lpstr>Slide 78</vt:lpstr>
      <vt:lpstr>Slide 79</vt:lpstr>
      <vt:lpstr>PRIMARY SCLEROSING CHOLANGITIS  PSC  </vt:lpstr>
      <vt:lpstr>Slide 81</vt:lpstr>
      <vt:lpstr>Slide 82</vt:lpstr>
      <vt:lpstr>Slide 83</vt:lpstr>
      <vt:lpstr>Slide 84</vt:lpstr>
      <vt:lpstr>Slide 85</vt:lpstr>
      <vt:lpstr>Slide 86</vt:lpstr>
      <vt:lpstr>Vascular diseases of the liver</vt:lpstr>
      <vt:lpstr>Slide 88</vt:lpstr>
      <vt:lpstr>Slide 89</vt:lpstr>
      <vt:lpstr>Slide 90</vt:lpstr>
      <vt:lpstr>Slide 91</vt:lpstr>
      <vt:lpstr>Slide 92</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Интегрисане академске студије медицине наставна јединица 17</dc:title>
  <dc:creator>MISEL</dc:creator>
  <cp:lastModifiedBy>Zeljko</cp:lastModifiedBy>
  <cp:revision>103</cp:revision>
  <dcterms:created xsi:type="dcterms:W3CDTF">2015-08-04T20:39:06Z</dcterms:created>
  <dcterms:modified xsi:type="dcterms:W3CDTF">2024-02-17T10:36:30Z</dcterms:modified>
</cp:coreProperties>
</file>